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0"/>
  </p:notesMasterIdLst>
  <p:handoutMasterIdLst>
    <p:handoutMasterId r:id="rId71"/>
  </p:handoutMasterIdLst>
  <p:sldIdLst>
    <p:sldId id="386" r:id="rId2"/>
    <p:sldId id="387" r:id="rId3"/>
    <p:sldId id="388" r:id="rId4"/>
    <p:sldId id="389" r:id="rId5"/>
    <p:sldId id="390" r:id="rId6"/>
    <p:sldId id="391" r:id="rId7"/>
    <p:sldId id="392"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6" r:id="rId22"/>
    <p:sldId id="407" r:id="rId23"/>
    <p:sldId id="408" r:id="rId24"/>
    <p:sldId id="409" r:id="rId25"/>
    <p:sldId id="374" r:id="rId26"/>
    <p:sldId id="375" r:id="rId27"/>
    <p:sldId id="376" r:id="rId28"/>
    <p:sldId id="377" r:id="rId29"/>
    <p:sldId id="378" r:id="rId30"/>
    <p:sldId id="379" r:id="rId31"/>
    <p:sldId id="380" r:id="rId32"/>
    <p:sldId id="381" r:id="rId33"/>
    <p:sldId id="382" r:id="rId34"/>
    <p:sldId id="383"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85"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347" r:id="rId66"/>
    <p:sldId id="348" r:id="rId67"/>
    <p:sldId id="349" r:id="rId68"/>
    <p:sldId id="350" r:id="rId69"/>
  </p:sldIdLst>
  <p:sldSz cx="9144000" cy="6858000" type="screen4x3"/>
  <p:notesSz cx="7315200" cy="9601200"/>
  <p:defaultTextStyle>
    <a:defPPr>
      <a:defRPr lang="en-US"/>
    </a:defPPr>
    <a:lvl1pPr algn="l" rtl="0" fontAlgn="base">
      <a:spcBef>
        <a:spcPct val="0"/>
      </a:spcBef>
      <a:spcAft>
        <a:spcPct val="0"/>
      </a:spcAft>
      <a:defRPr sz="3600" i="1" kern="1200">
        <a:solidFill>
          <a:srgbClr val="FFFFFF"/>
        </a:solidFill>
        <a:latin typeface="Arial" charset="0"/>
        <a:ea typeface="+mn-ea"/>
        <a:cs typeface="+mn-cs"/>
      </a:defRPr>
    </a:lvl1pPr>
    <a:lvl2pPr marL="457200" algn="l" rtl="0" fontAlgn="base">
      <a:spcBef>
        <a:spcPct val="0"/>
      </a:spcBef>
      <a:spcAft>
        <a:spcPct val="0"/>
      </a:spcAft>
      <a:defRPr sz="3600" i="1" kern="1200">
        <a:solidFill>
          <a:srgbClr val="FFFFFF"/>
        </a:solidFill>
        <a:latin typeface="Arial" charset="0"/>
        <a:ea typeface="+mn-ea"/>
        <a:cs typeface="+mn-cs"/>
      </a:defRPr>
    </a:lvl2pPr>
    <a:lvl3pPr marL="914400" algn="l" rtl="0" fontAlgn="base">
      <a:spcBef>
        <a:spcPct val="0"/>
      </a:spcBef>
      <a:spcAft>
        <a:spcPct val="0"/>
      </a:spcAft>
      <a:defRPr sz="3600" i="1" kern="1200">
        <a:solidFill>
          <a:srgbClr val="FFFFFF"/>
        </a:solidFill>
        <a:latin typeface="Arial" charset="0"/>
        <a:ea typeface="+mn-ea"/>
        <a:cs typeface="+mn-cs"/>
      </a:defRPr>
    </a:lvl3pPr>
    <a:lvl4pPr marL="1371600" algn="l" rtl="0" fontAlgn="base">
      <a:spcBef>
        <a:spcPct val="0"/>
      </a:spcBef>
      <a:spcAft>
        <a:spcPct val="0"/>
      </a:spcAft>
      <a:defRPr sz="3600" i="1" kern="1200">
        <a:solidFill>
          <a:srgbClr val="FFFFFF"/>
        </a:solidFill>
        <a:latin typeface="Arial" charset="0"/>
        <a:ea typeface="+mn-ea"/>
        <a:cs typeface="+mn-cs"/>
      </a:defRPr>
    </a:lvl4pPr>
    <a:lvl5pPr marL="1828800" algn="l" rtl="0" fontAlgn="base">
      <a:spcBef>
        <a:spcPct val="0"/>
      </a:spcBef>
      <a:spcAft>
        <a:spcPct val="0"/>
      </a:spcAft>
      <a:defRPr sz="3600" i="1" kern="1200">
        <a:solidFill>
          <a:srgbClr val="FFFFFF"/>
        </a:solidFill>
        <a:latin typeface="Arial" charset="0"/>
        <a:ea typeface="+mn-ea"/>
        <a:cs typeface="+mn-cs"/>
      </a:defRPr>
    </a:lvl5pPr>
    <a:lvl6pPr marL="2286000" algn="l" defTabSz="914400" rtl="0" eaLnBrk="1" latinLnBrk="0" hangingPunct="1">
      <a:defRPr sz="3600" i="1" kern="1200">
        <a:solidFill>
          <a:srgbClr val="FFFFFF"/>
        </a:solidFill>
        <a:latin typeface="Arial" charset="0"/>
        <a:ea typeface="+mn-ea"/>
        <a:cs typeface="+mn-cs"/>
      </a:defRPr>
    </a:lvl6pPr>
    <a:lvl7pPr marL="2743200" algn="l" defTabSz="914400" rtl="0" eaLnBrk="1" latinLnBrk="0" hangingPunct="1">
      <a:defRPr sz="3600" i="1" kern="1200">
        <a:solidFill>
          <a:srgbClr val="FFFFFF"/>
        </a:solidFill>
        <a:latin typeface="Arial" charset="0"/>
        <a:ea typeface="+mn-ea"/>
        <a:cs typeface="+mn-cs"/>
      </a:defRPr>
    </a:lvl7pPr>
    <a:lvl8pPr marL="3200400" algn="l" defTabSz="914400" rtl="0" eaLnBrk="1" latinLnBrk="0" hangingPunct="1">
      <a:defRPr sz="3600" i="1" kern="1200">
        <a:solidFill>
          <a:srgbClr val="FFFFFF"/>
        </a:solidFill>
        <a:latin typeface="Arial" charset="0"/>
        <a:ea typeface="+mn-ea"/>
        <a:cs typeface="+mn-cs"/>
      </a:defRPr>
    </a:lvl8pPr>
    <a:lvl9pPr marL="3657600" algn="l" defTabSz="914400" rtl="0" eaLnBrk="1" latinLnBrk="0" hangingPunct="1">
      <a:defRPr sz="3600" i="1" kern="1200">
        <a:solidFill>
          <a:srgbClr val="FFFFFF"/>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FF"/>
    <a:srgbClr val="DDDDDD"/>
    <a:srgbClr val="FFFFFF"/>
    <a:srgbClr val="0000FF"/>
    <a:srgbClr val="808080"/>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97" autoAdjust="0"/>
    <p:restoredTop sz="72824" autoAdjust="0"/>
  </p:normalViewPr>
  <p:slideViewPr>
    <p:cSldViewPr>
      <p:cViewPr varScale="1">
        <p:scale>
          <a:sx n="53" d="100"/>
          <a:sy n="53" d="100"/>
        </p:scale>
        <p:origin x="-16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2" d="100"/>
          <a:sy n="132" d="100"/>
        </p:scale>
        <p:origin x="-42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image" Target="../media/image163.emf"/><Relationship Id="rId4" Type="http://schemas.openxmlformats.org/officeDocument/2006/relationships/image" Target="../media/image16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image" Target="../media/image170.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image" Target="../media/image176.emf"/><Relationship Id="rId4" Type="http://schemas.openxmlformats.org/officeDocument/2006/relationships/image" Target="../media/image179.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image" Target="../media/image184.emf"/><Relationship Id="rId4" Type="http://schemas.openxmlformats.org/officeDocument/2006/relationships/image" Target="../media/image18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 Id="rId4" Type="http://schemas.openxmlformats.org/officeDocument/2006/relationships/image" Target="../media/image11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image" Target="../media/image120.emf"/><Relationship Id="rId4" Type="http://schemas.openxmlformats.org/officeDocument/2006/relationships/image" Target="../media/image12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image" Target="../media/image128.emf"/><Relationship Id="rId4" Type="http://schemas.openxmlformats.org/officeDocument/2006/relationships/image" Target="../media/image13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 Id="rId4" Type="http://schemas.openxmlformats.org/officeDocument/2006/relationships/image" Target="../media/image11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image" Target="../media/image140.emf"/><Relationship Id="rId4" Type="http://schemas.openxmlformats.org/officeDocument/2006/relationships/image" Target="../media/image14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emf"/><Relationship Id="rId1" Type="http://schemas.openxmlformats.org/officeDocument/2006/relationships/image" Target="../media/image148.emf"/><Relationship Id="rId4" Type="http://schemas.openxmlformats.org/officeDocument/2006/relationships/image" Target="../media/image15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image" Target="../media/image156.emf"/><Relationship Id="rId4" Type="http://schemas.openxmlformats.org/officeDocument/2006/relationships/image" Target="../media/image1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eaLnBrk="0">
              <a:defRPr sz="1300" i="0">
                <a:solidFill>
                  <a:schemeClr val="tx1"/>
                </a:solidFill>
              </a:defRPr>
            </a:lvl1pPr>
          </a:lstStyle>
          <a:p>
            <a:pPr>
              <a:defRPr/>
            </a:pPr>
            <a:endParaRPr lang="en-US"/>
          </a:p>
        </p:txBody>
      </p:sp>
      <p:sp>
        <p:nvSpPr>
          <p:cNvPr id="1638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eaLnBrk="0">
              <a:defRPr sz="1300" i="0">
                <a:solidFill>
                  <a:schemeClr val="tx1"/>
                </a:solidFill>
              </a:defRPr>
            </a:lvl1pPr>
          </a:lstStyle>
          <a:p>
            <a:pPr>
              <a:defRPr/>
            </a:pPr>
            <a:fld id="{04FCD49B-10D9-4444-8B0D-7C06A8A8309A}" type="datetime1">
              <a:rPr lang="en-US"/>
              <a:pPr>
                <a:defRPr/>
              </a:pPr>
              <a:t>8/9/2011</a:t>
            </a:fld>
            <a:endParaRPr lang="en-US"/>
          </a:p>
        </p:txBody>
      </p:sp>
      <p:sp>
        <p:nvSpPr>
          <p:cNvPr id="1638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eaLnBrk="0">
              <a:defRPr sz="1300" i="0">
                <a:solidFill>
                  <a:schemeClr val="tx1"/>
                </a:solidFill>
              </a:defRPr>
            </a:lvl1pPr>
          </a:lstStyle>
          <a:p>
            <a:pPr>
              <a:defRPr/>
            </a:pPr>
            <a:endParaRPr lang="en-US"/>
          </a:p>
        </p:txBody>
      </p:sp>
      <p:sp>
        <p:nvSpPr>
          <p:cNvPr id="1638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eaLnBrk="0">
              <a:defRPr sz="1300" i="0">
                <a:solidFill>
                  <a:schemeClr val="tx1"/>
                </a:solidFill>
              </a:defRPr>
            </a:lvl1pPr>
          </a:lstStyle>
          <a:p>
            <a:pPr>
              <a:defRPr/>
            </a:pPr>
            <a:fld id="{F2CE45BD-6033-465C-AD0A-60646456666B}" type="slidenum">
              <a:rPr lang="en-US"/>
              <a:pPr>
                <a:defRPr/>
              </a:pPr>
              <a:t>‹#›</a:t>
            </a:fld>
            <a:endParaRPr lang="en-US"/>
          </a:p>
        </p:txBody>
      </p:sp>
    </p:spTree>
    <p:extLst>
      <p:ext uri="{BB962C8B-B14F-4D97-AF65-F5344CB8AC3E}">
        <p14:creationId xmlns:p14="http://schemas.microsoft.com/office/powerpoint/2010/main" val="3583010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1"/>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i="0">
                <a:solidFill>
                  <a:schemeClr val="tx1"/>
                </a:solidFill>
              </a:defRPr>
            </a:lvl1pPr>
          </a:lstStyle>
          <a:p>
            <a:pPr>
              <a:defRPr/>
            </a:pPr>
            <a:endParaRPr lang="en-US"/>
          </a:p>
        </p:txBody>
      </p:sp>
      <p:sp>
        <p:nvSpPr>
          <p:cNvPr id="12291" name="Rectangle 22"/>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i="0">
                <a:solidFill>
                  <a:schemeClr val="tx1"/>
                </a:solidFill>
              </a:defRPr>
            </a:lvl1pPr>
          </a:lstStyle>
          <a:p>
            <a:pPr>
              <a:defRPr/>
            </a:pPr>
            <a:fld id="{9A1C5B3F-626E-421F-938E-8F37C7C505F4}" type="datetime1">
              <a:rPr lang="en-US"/>
              <a:pPr>
                <a:defRPr/>
              </a:pPr>
              <a:t>8/9/2011</a:t>
            </a:fld>
            <a:endParaRPr lang="en-US"/>
          </a:p>
        </p:txBody>
      </p:sp>
      <p:sp>
        <p:nvSpPr>
          <p:cNvPr id="7172" name="Rectangle 5"/>
          <p:cNvSpPr>
            <a:spLocks noGrp="1" noRot="1" noChangeAspect="1"/>
          </p:cNvSpPr>
          <p:nvPr>
            <p:ph type="sldImg" idx="2"/>
          </p:nvPr>
        </p:nvSpPr>
        <p:spPr bwMode="auto">
          <a:xfrm>
            <a:off x="1257300" y="720725"/>
            <a:ext cx="4800600" cy="3600450"/>
          </a:xfrm>
          <a:prstGeom prst="rect">
            <a:avLst/>
          </a:prstGeom>
          <a:noFill/>
          <a:ln w="12700" algn="ctr">
            <a:solidFill>
              <a:srgbClr val="000000"/>
            </a:solidFill>
            <a:round/>
            <a:headEnd/>
            <a:tailEnd/>
          </a:ln>
        </p:spPr>
      </p:sp>
      <p:sp>
        <p:nvSpPr>
          <p:cNvPr id="12293" name="Rectangle 19"/>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9"/>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i="0">
                <a:solidFill>
                  <a:schemeClr val="tx1"/>
                </a:solidFill>
              </a:defRPr>
            </a:lvl1pPr>
          </a:lstStyle>
          <a:p>
            <a:pPr>
              <a:defRPr/>
            </a:pPr>
            <a:endParaRPr lang="en-US"/>
          </a:p>
        </p:txBody>
      </p:sp>
      <p:sp>
        <p:nvSpPr>
          <p:cNvPr id="12295" name="Rectangle 28"/>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i="0">
                <a:solidFill>
                  <a:schemeClr val="tx1"/>
                </a:solidFill>
              </a:defRPr>
            </a:lvl1pPr>
          </a:lstStyle>
          <a:p>
            <a:pPr>
              <a:defRPr/>
            </a:pPr>
            <a:fld id="{29A68E25-BF1F-40EF-87B3-3359603B0F7A}" type="slidenum">
              <a:rPr lang="en-US"/>
              <a:pPr>
                <a:defRPr/>
              </a:pPr>
              <a:t>‹#›</a:t>
            </a:fld>
            <a:endParaRPr lang="en-US"/>
          </a:p>
        </p:txBody>
      </p:sp>
    </p:spTree>
    <p:extLst>
      <p:ext uri="{BB962C8B-B14F-4D97-AF65-F5344CB8AC3E}">
        <p14:creationId xmlns:p14="http://schemas.microsoft.com/office/powerpoint/2010/main" val="5848468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codecogs.com/latex/eqneditor.php"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TextEdit="1"/>
          </p:cNvSpPr>
          <p:nvPr>
            <p:ph type="sldImg"/>
          </p:nvPr>
        </p:nvSpPr>
        <p:spPr>
          <a:ln/>
        </p:spPr>
      </p:sp>
      <p:sp>
        <p:nvSpPr>
          <p:cNvPr id="8195" name="Rectangle 3"/>
          <p:cNvSpPr>
            <a:spLocks noGrp="1" noChangeArrowheads="1"/>
          </p:cNvSpPr>
          <p:nvPr>
            <p:ph type="body" idx="1"/>
          </p:nvPr>
        </p:nvSpPr>
        <p:spPr>
          <a:noFill/>
          <a:ln/>
        </p:spPr>
        <p:txBody>
          <a:bodyPr/>
          <a:lstStyle/>
          <a:p>
            <a:pPr hangingPunct="1"/>
            <a:r>
              <a:rPr lang="en-US" altLang="zh-CN" dirty="0" smtClean="0"/>
              <a:t>This paper is about a new method </a:t>
            </a:r>
            <a:r>
              <a:rPr lang="en-US" altLang="zh-CN" baseline="0" dirty="0" smtClean="0"/>
              <a:t>for analyzing the distribution </a:t>
            </a:r>
            <a:r>
              <a:rPr lang="en-US" altLang="zh-CN" baseline="0" dirty="0" smtClean="0"/>
              <a:t>property of </a:t>
            </a:r>
            <a:r>
              <a:rPr lang="en-US" altLang="zh-CN" baseline="0" dirty="0" smtClean="0"/>
              <a:t>non-uniform stochastic samples.</a:t>
            </a:r>
            <a:endParaRPr lang="zh-CN"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Using this method, we are</a:t>
            </a:r>
            <a:r>
              <a:rPr lang="en-US" baseline="0" dirty="0" smtClean="0"/>
              <a:t> able to analyze a variety of different non-uniform sampling types, including adaptive, anisotropic, surface, or a combination of them. </a:t>
            </a:r>
            <a:r>
              <a:rPr lang="en-US" baseline="0" dirty="0" smtClean="0">
                <a:latin typeface="Times New Roman"/>
                <a:cs typeface="Times New Roman"/>
              </a:rPr>
              <a:t>■</a:t>
            </a:r>
            <a:r>
              <a:rPr lang="en-US" altLang="zh-CN" baseline="0" dirty="0" smtClean="0">
                <a:latin typeface="Times New Roman"/>
                <a:cs typeface="Times New Roman"/>
                <a:sym typeface="Symbol"/>
              </a:rPr>
              <a:t> </a:t>
            </a:r>
            <a:r>
              <a:rPr lang="en-US" baseline="0" dirty="0" smtClean="0"/>
              <a:t>Our results can be used to capture and infer the samples’ intrinsic distribution properties, whether they are white noise, regular grid, blue noise, or any other type.</a:t>
            </a:r>
          </a:p>
          <a:p>
            <a:endParaRPr lang="en-US" baseline="0" dirty="0" smtClean="0"/>
          </a:p>
          <a:p>
            <a:endParaRPr lang="en-US" baseline="0" dirty="0" smtClean="0"/>
          </a:p>
          <a:p>
            <a:r>
              <a:rPr lang="en-US" baseline="0" dirty="0" smtClean="0"/>
              <a:t>4:30 here</a:t>
            </a:r>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 me briefly</a:t>
            </a:r>
            <a:r>
              <a:rPr lang="en-US" baseline="0" dirty="0" smtClean="0"/>
              <a:t> explain the key idea behind our method. To start, let’s assume a set of samples </a:t>
            </a:r>
            <a:r>
              <a:rPr lang="en-US" baseline="0" dirty="0" err="1" smtClean="0"/>
              <a:t>s_k</a:t>
            </a:r>
            <a:r>
              <a:rPr lang="en-US" baseline="0" dirty="0" smtClean="0"/>
              <a:t> are computed on the 2D plane. Their Fourier power spectrum </a:t>
            </a:r>
            <a:r>
              <a:rPr lang="en-US" baseline="0" dirty="0" smtClean="0">
                <a:latin typeface="Times New Roman"/>
                <a:cs typeface="Times New Roman"/>
              </a:rPr>
              <a:t>■</a:t>
            </a:r>
            <a:r>
              <a:rPr lang="en-US" baseline="0" dirty="0" smtClean="0"/>
              <a:t> is defined by this equation where f is a vector frequency.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Latex:</a:t>
            </a:r>
          </a:p>
          <a:p>
            <a:r>
              <a:rPr lang="en-US" dirty="0" smtClean="0"/>
              <a:t>P(\</a:t>
            </a:r>
            <a:r>
              <a:rPr lang="en-US" dirty="0" err="1" smtClean="0"/>
              <a:t>mathbf</a:t>
            </a:r>
            <a:r>
              <a:rPr lang="en-US" dirty="0" smtClean="0"/>
              <a:t>{f})=\</a:t>
            </a:r>
            <a:r>
              <a:rPr lang="en-US" dirty="0" err="1" smtClean="0"/>
              <a:t>frac</a:t>
            </a:r>
            <a:r>
              <a:rPr lang="en-US" dirty="0" smtClean="0"/>
              <a:t>{1}{N}\left( \sum_{k=0}^{N-1} \</a:t>
            </a:r>
            <a:r>
              <a:rPr lang="en-US" dirty="0" err="1" smtClean="0"/>
              <a:t>cos</a:t>
            </a:r>
            <a:r>
              <a:rPr lang="en-US" dirty="0" smtClean="0"/>
              <a:t>(2 \pi \</a:t>
            </a:r>
            <a:r>
              <a:rPr lang="en-US" dirty="0" err="1" smtClean="0"/>
              <a:t>mathbf</a:t>
            </a:r>
            <a:r>
              <a:rPr lang="en-US" dirty="0" smtClean="0"/>
              <a:t>{f}\</a:t>
            </a:r>
            <a:r>
              <a:rPr lang="en-US" dirty="0" err="1" smtClean="0"/>
              <a:t>cdot</a:t>
            </a:r>
            <a:r>
              <a:rPr lang="en-US" dirty="0" smtClean="0"/>
              <a:t>\</a:t>
            </a:r>
            <a:r>
              <a:rPr lang="en-US" dirty="0" err="1" smtClean="0"/>
              <a:t>mathbf</a:t>
            </a:r>
            <a:r>
              <a:rPr lang="en-US" dirty="0" smtClean="0"/>
              <a:t>{</a:t>
            </a:r>
            <a:r>
              <a:rPr lang="en-US" dirty="0" err="1" smtClean="0"/>
              <a:t>s_k</a:t>
            </a:r>
            <a:r>
              <a:rPr lang="en-US" dirty="0" smtClean="0"/>
              <a:t>}) \right)^2 + \</a:t>
            </a:r>
            <a:r>
              <a:rPr lang="en-US" dirty="0" err="1" smtClean="0"/>
              <a:t>frac</a:t>
            </a:r>
            <a:r>
              <a:rPr lang="en-US" dirty="0" smtClean="0"/>
              <a:t>{1}{N}\left( \sum_{k=0}^{N-1} \sin(2 \pi \</a:t>
            </a:r>
            <a:r>
              <a:rPr lang="en-US" dirty="0" err="1" smtClean="0"/>
              <a:t>mathbf</a:t>
            </a:r>
            <a:r>
              <a:rPr lang="en-US" dirty="0" smtClean="0"/>
              <a:t>{f}\</a:t>
            </a:r>
            <a:r>
              <a:rPr lang="en-US" dirty="0" err="1" smtClean="0"/>
              <a:t>cdot</a:t>
            </a:r>
            <a:r>
              <a:rPr lang="en-US" dirty="0" smtClean="0"/>
              <a:t>\</a:t>
            </a:r>
            <a:r>
              <a:rPr lang="en-US" dirty="0" err="1" smtClean="0"/>
              <a:t>mathbf</a:t>
            </a:r>
            <a:r>
              <a:rPr lang="en-US" dirty="0" smtClean="0"/>
              <a:t>{</a:t>
            </a:r>
            <a:r>
              <a:rPr lang="en-US" dirty="0" err="1" smtClean="0"/>
              <a:t>s_k</a:t>
            </a:r>
            <a:r>
              <a:rPr lang="en-US" dirty="0" smtClean="0"/>
              <a:t>}) \right)^2 </a:t>
            </a:r>
          </a:p>
          <a:p>
            <a:endParaRPr lang="en-US" dirty="0" smtClean="0"/>
          </a:p>
          <a:p>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By using basic trigonometry,</a:t>
            </a:r>
            <a:r>
              <a:rPr lang="en-US" baseline="0" dirty="0" smtClean="0"/>
              <a:t> we can convert this equation into a simpler form that only relies on the difference between every two samples. We call this</a:t>
            </a:r>
            <a:r>
              <a:rPr lang="en-US" altLang="zh-CN" baseline="0" dirty="0" smtClean="0">
                <a:latin typeface="Times New Roman"/>
                <a:cs typeface="Times New Roman"/>
                <a:sym typeface="Symbol"/>
              </a:rPr>
              <a:t> </a:t>
            </a:r>
            <a:r>
              <a:rPr lang="en-US" baseline="0" dirty="0" smtClean="0"/>
              <a:t>the differential vector d. </a:t>
            </a:r>
            <a:endParaRPr lang="en-US" dirty="0" smtClean="0"/>
          </a:p>
          <a:p>
            <a:endParaRPr lang="en-US" dirty="0" smtClean="0"/>
          </a:p>
          <a:p>
            <a:r>
              <a:rPr lang="en-US" dirty="0" smtClean="0"/>
              <a:t>Latex:</a:t>
            </a:r>
          </a:p>
          <a:p>
            <a:r>
              <a:rPr lang="en-US" dirty="0" smtClean="0"/>
              <a:t>P(\</a:t>
            </a:r>
            <a:r>
              <a:rPr lang="en-US" dirty="0" err="1" smtClean="0"/>
              <a:t>mathbf</a:t>
            </a:r>
            <a:r>
              <a:rPr lang="en-US" dirty="0" smtClean="0"/>
              <a:t>{f})=\left( \sum_{k=0}^{N-1} \</a:t>
            </a:r>
            <a:r>
              <a:rPr lang="en-US" dirty="0" err="1" smtClean="0"/>
              <a:t>cos</a:t>
            </a:r>
            <a:r>
              <a:rPr lang="en-US" dirty="0" smtClean="0"/>
              <a:t>(2 \pi \</a:t>
            </a:r>
            <a:r>
              <a:rPr lang="en-US" dirty="0" err="1" smtClean="0"/>
              <a:t>mathbf</a:t>
            </a:r>
            <a:r>
              <a:rPr lang="en-US" dirty="0" smtClean="0"/>
              <a:t>{f}\</a:t>
            </a:r>
            <a:r>
              <a:rPr lang="en-US" dirty="0" err="1" smtClean="0"/>
              <a:t>cdot</a:t>
            </a:r>
            <a:r>
              <a:rPr lang="en-US" dirty="0" smtClean="0"/>
              <a:t>\</a:t>
            </a:r>
            <a:r>
              <a:rPr lang="en-US" dirty="0" err="1" smtClean="0"/>
              <a:t>mathbf</a:t>
            </a:r>
            <a:r>
              <a:rPr lang="en-US" dirty="0" smtClean="0"/>
              <a:t>{</a:t>
            </a:r>
            <a:r>
              <a:rPr lang="en-US" dirty="0" err="1" smtClean="0"/>
              <a:t>x_k</a:t>
            </a:r>
            <a:r>
              <a:rPr lang="en-US" dirty="0" smtClean="0"/>
              <a:t>}) \right)^2 + \left( \sum_{k=0}^{N-1} \sin(2 \pi \</a:t>
            </a:r>
            <a:r>
              <a:rPr lang="en-US" dirty="0" err="1" smtClean="0"/>
              <a:t>mathbf</a:t>
            </a:r>
            <a:r>
              <a:rPr lang="en-US" dirty="0" smtClean="0"/>
              <a:t>{f}\</a:t>
            </a:r>
            <a:r>
              <a:rPr lang="en-US" dirty="0" err="1" smtClean="0"/>
              <a:t>cdot</a:t>
            </a:r>
            <a:r>
              <a:rPr lang="en-US" dirty="0" smtClean="0"/>
              <a:t>\</a:t>
            </a:r>
            <a:r>
              <a:rPr lang="en-US" dirty="0" err="1" smtClean="0"/>
              <a:t>mathbf</a:t>
            </a:r>
            <a:r>
              <a:rPr lang="en-US" dirty="0" smtClean="0"/>
              <a:t>{</a:t>
            </a:r>
            <a:r>
              <a:rPr lang="en-US" dirty="0" err="1" smtClean="0"/>
              <a:t>x_k</a:t>
            </a:r>
            <a:r>
              <a:rPr lang="en-US" dirty="0" smtClean="0"/>
              <a:t>}) \right)^2 </a:t>
            </a:r>
          </a:p>
          <a:p>
            <a:endParaRPr lang="en-US" dirty="0" smtClean="0"/>
          </a:p>
          <a:p>
            <a:r>
              <a:rPr lang="en-US" dirty="0" smtClean="0"/>
              <a:t>=\</a:t>
            </a:r>
            <a:r>
              <a:rPr lang="en-US" dirty="0" err="1" smtClean="0"/>
              <a:t>frac</a:t>
            </a:r>
            <a:r>
              <a:rPr lang="en-US" dirty="0" smtClean="0"/>
              <a:t>{1}{N}\sum_{k=0}^{N-1} \sum_{j=0}^{N-1} \</a:t>
            </a:r>
            <a:r>
              <a:rPr lang="en-US" dirty="0" err="1" smtClean="0"/>
              <a:t>cos</a:t>
            </a:r>
            <a:r>
              <a:rPr lang="en-US" dirty="0" smtClean="0"/>
              <a:t> ( 2 \pi \</a:t>
            </a:r>
            <a:r>
              <a:rPr lang="en-US" dirty="0" err="1" smtClean="0"/>
              <a:t>mathbf</a:t>
            </a:r>
            <a:r>
              <a:rPr lang="en-US" dirty="0" smtClean="0"/>
              <a:t>{f} \</a:t>
            </a:r>
            <a:r>
              <a:rPr lang="en-US" dirty="0" err="1" smtClean="0"/>
              <a:t>cdot</a:t>
            </a:r>
            <a:r>
              <a:rPr lang="en-US" dirty="0" smtClean="0"/>
              <a:t> (\</a:t>
            </a:r>
            <a:r>
              <a:rPr lang="en-US" dirty="0" err="1" smtClean="0"/>
              <a:t>mathbf</a:t>
            </a:r>
            <a:r>
              <a:rPr lang="en-US" dirty="0" smtClean="0"/>
              <a:t>{</a:t>
            </a:r>
            <a:r>
              <a:rPr lang="en-US" dirty="0" err="1" smtClean="0"/>
              <a:t>s_k</a:t>
            </a:r>
            <a:r>
              <a:rPr lang="en-US" dirty="0" smtClean="0"/>
              <a:t>}-\</a:t>
            </a:r>
            <a:r>
              <a:rPr lang="en-US" dirty="0" err="1" smtClean="0"/>
              <a:t>mathbf</a:t>
            </a:r>
            <a:r>
              <a:rPr lang="en-US" dirty="0" smtClean="0"/>
              <a:t>{</a:t>
            </a:r>
            <a:r>
              <a:rPr lang="en-US" dirty="0" err="1" smtClean="0"/>
              <a:t>s_j</a:t>
            </a:r>
            <a:r>
              <a:rPr lang="en-US" dirty="0" smtClean="0"/>
              <a:t>}) )</a:t>
            </a:r>
          </a:p>
          <a:p>
            <a:endParaRPr lang="en-US" dirty="0" smtClean="0"/>
          </a:p>
          <a:p>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Since the equation sums over all such differential vectors, instead of going through every pair of samples individually to compute the summation, we can first construct a histogram of these differential vectors, and then </a:t>
            </a:r>
            <a:r>
              <a:rPr lang="en-US" baseline="0" dirty="0" smtClean="0">
                <a:latin typeface="Times New Roman"/>
                <a:cs typeface="Times New Roman"/>
              </a:rPr>
              <a:t>■</a:t>
            </a:r>
            <a:r>
              <a:rPr lang="en-US" altLang="zh-CN" baseline="0" dirty="0" smtClean="0">
                <a:latin typeface="Times New Roman"/>
                <a:cs typeface="Times New Roman"/>
                <a:sym typeface="Symbol"/>
              </a:rPr>
              <a:t> </a:t>
            </a:r>
            <a:r>
              <a:rPr lang="en-US" baseline="0" dirty="0" smtClean="0"/>
              <a:t>convert the summation into an integration form, where p(d) represents the histogram. Simply speaking, it counts how many pairs of samples are separated by any specific differential vector d, and </a:t>
            </a:r>
            <a:r>
              <a:rPr lang="en-US" baseline="0" dirty="0" smtClean="0">
                <a:latin typeface="Times New Roman"/>
                <a:cs typeface="Times New Roman"/>
              </a:rPr>
              <a:t>■</a:t>
            </a:r>
            <a:r>
              <a:rPr lang="en-US" baseline="0" dirty="0" smtClean="0"/>
              <a:t> can be plotted out as a distribution function shown 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 \</a:t>
            </a:r>
            <a:r>
              <a:rPr lang="en-US" dirty="0" err="1" smtClean="0"/>
              <a:t>int</a:t>
            </a:r>
            <a:r>
              <a:rPr lang="en-US" dirty="0" smtClean="0"/>
              <a:t>_{{\Omega}_d}\</a:t>
            </a:r>
            <a:r>
              <a:rPr lang="en-US" dirty="0" err="1" smtClean="0"/>
              <a:t>cos</a:t>
            </a:r>
            <a:r>
              <a:rPr lang="en-US" dirty="0" smtClean="0"/>
              <a:t>(2\pi\</a:t>
            </a:r>
            <a:r>
              <a:rPr lang="en-US" dirty="0" err="1" smtClean="0"/>
              <a:t>mathbf</a:t>
            </a:r>
            <a:r>
              <a:rPr lang="en-US" dirty="0" smtClean="0"/>
              <a:t>{f} \</a:t>
            </a:r>
            <a:r>
              <a:rPr lang="en-US" dirty="0" err="1" smtClean="0"/>
              <a:t>cdot</a:t>
            </a:r>
            <a:r>
              <a:rPr lang="en-US" dirty="0" smtClean="0"/>
              <a:t> \</a:t>
            </a:r>
            <a:r>
              <a:rPr lang="en-US" dirty="0" err="1" smtClean="0"/>
              <a:t>mathbf</a:t>
            </a:r>
            <a:r>
              <a:rPr lang="en-US" dirty="0" smtClean="0"/>
              <a:t>{d}) \, p(\</a:t>
            </a:r>
            <a:r>
              <a:rPr lang="en-US" dirty="0" err="1" smtClean="0"/>
              <a:t>mathbf</a:t>
            </a:r>
            <a:r>
              <a:rPr lang="en-US" dirty="0" smtClean="0"/>
              <a:t>{d}) \, \delta \</a:t>
            </a:r>
            <a:r>
              <a:rPr lang="en-US" dirty="0" err="1" smtClean="0"/>
              <a:t>mathbf</a:t>
            </a:r>
            <a:r>
              <a:rPr lang="en-US" dirty="0" smtClean="0"/>
              <a:t>{d}</a:t>
            </a:r>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can also understand this function as a quantity that tells us by standing at a typical point in this sample set, what’s the likelihood  of its nearby samples; in other words, </a:t>
            </a:r>
            <a:r>
              <a:rPr lang="en-US" baseline="0" dirty="0" smtClean="0">
                <a:latin typeface="Times New Roman"/>
                <a:cs typeface="Times New Roman"/>
              </a:rPr>
              <a:t>■</a:t>
            </a:r>
            <a:r>
              <a:rPr lang="en-US" altLang="zh-CN" baseline="0" dirty="0" smtClean="0">
                <a:latin typeface="Times New Roman"/>
                <a:cs typeface="Times New Roman"/>
                <a:sym typeface="Symbol"/>
              </a:rPr>
              <a:t> </a:t>
            </a:r>
            <a:r>
              <a:rPr lang="en-US" baseline="0" dirty="0" smtClean="0"/>
              <a:t>what’s the probability that a sample can be found at any location in its nearby space.</a:t>
            </a:r>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The significance</a:t>
            </a:r>
            <a:r>
              <a:rPr lang="en-US" baseline="0" dirty="0" smtClean="0"/>
              <a:t> </a:t>
            </a:r>
            <a:r>
              <a:rPr lang="en-US" dirty="0" smtClean="0"/>
              <a:t>of this function</a:t>
            </a:r>
            <a:r>
              <a:rPr lang="en-US" baseline="0" dirty="0" smtClean="0"/>
              <a:t> p(d) </a:t>
            </a:r>
            <a:r>
              <a:rPr lang="en-US" dirty="0" smtClean="0"/>
              <a:t>is that it completely determines</a:t>
            </a:r>
            <a:r>
              <a:rPr lang="en-US" baseline="0" dirty="0" smtClean="0"/>
              <a:t> the Fourier power spectrum. Now, from the equation that the </a:t>
            </a:r>
            <a:r>
              <a:rPr lang="en-US" dirty="0" smtClean="0"/>
              <a:t>Fourier power spectrum is simply</a:t>
            </a:r>
            <a:r>
              <a:rPr lang="en-US" baseline="0" dirty="0" smtClean="0"/>
              <a:t> a cosine transform of p(d). Therefore, a direct inspection of p(d) is </a:t>
            </a:r>
            <a:r>
              <a:rPr lang="en-US" baseline="0" dirty="0" smtClean="0">
                <a:latin typeface="Times New Roman"/>
                <a:cs typeface="Times New Roman"/>
              </a:rPr>
              <a:t>■ </a:t>
            </a:r>
            <a:r>
              <a:rPr lang="en-US" baseline="0" dirty="0" smtClean="0"/>
              <a:t>sufficient to infer everything about the power spectrum. This is the key to extend our method to non-uniform samples, without relying on a Fourier </a:t>
            </a:r>
            <a:r>
              <a:rPr lang="en-US" baseline="0" dirty="0" smtClean="0"/>
              <a:t>basis.</a:t>
            </a:r>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In addition,</a:t>
            </a:r>
            <a:r>
              <a:rPr lang="en-US" baseline="0" dirty="0" smtClean="0"/>
              <a:t> we can generalize this equation by using a different transformation kernel. </a:t>
            </a:r>
            <a:r>
              <a:rPr lang="en-US" baseline="0" dirty="0" smtClean="0"/>
              <a:t>This leads to a more general concept of power spectrum. For </a:t>
            </a:r>
            <a:r>
              <a:rPr lang="en-US" baseline="0" dirty="0" smtClean="0"/>
              <a:t>example, we can replace the cosine kernel, which has infinite support</a:t>
            </a:r>
            <a:endParaRPr lang="en-US" dirty="0" smtClean="0"/>
          </a:p>
          <a:p>
            <a:endParaRPr lang="en-US" dirty="0" smtClean="0"/>
          </a:p>
          <a:p>
            <a:r>
              <a:rPr lang="en-US" dirty="0" smtClean="0"/>
              <a:t>P(\</a:t>
            </a:r>
            <a:r>
              <a:rPr lang="en-US" dirty="0" err="1" smtClean="0"/>
              <a:t>mathbf</a:t>
            </a:r>
            <a:r>
              <a:rPr lang="en-US" dirty="0" smtClean="0"/>
              <a:t>{q})=N \</a:t>
            </a:r>
            <a:r>
              <a:rPr lang="en-US" dirty="0" err="1" smtClean="0"/>
              <a:t>int</a:t>
            </a:r>
            <a:r>
              <a:rPr lang="en-US" dirty="0" smtClean="0"/>
              <a:t>_{{\Omega}_d} \kappa(\</a:t>
            </a:r>
            <a:r>
              <a:rPr lang="en-US" dirty="0" err="1" smtClean="0"/>
              <a:t>mathbf</a:t>
            </a:r>
            <a:r>
              <a:rPr lang="en-US" dirty="0" smtClean="0"/>
              <a:t>{q},\</a:t>
            </a:r>
            <a:r>
              <a:rPr lang="en-US" dirty="0" err="1" smtClean="0"/>
              <a:t>mathbf</a:t>
            </a:r>
            <a:r>
              <a:rPr lang="en-US" dirty="0" smtClean="0"/>
              <a:t>{d}) \, p(\</a:t>
            </a:r>
            <a:r>
              <a:rPr lang="en-US" dirty="0" err="1" smtClean="0"/>
              <a:t>mathbf</a:t>
            </a:r>
            <a:r>
              <a:rPr lang="en-US" dirty="0" smtClean="0"/>
              <a:t>{d}) \, \delta \</a:t>
            </a:r>
            <a:r>
              <a:rPr lang="en-US" dirty="0" err="1" smtClean="0"/>
              <a:t>mathbf</a:t>
            </a:r>
            <a:r>
              <a:rPr lang="en-US" dirty="0" smtClean="0"/>
              <a:t>{d}</a:t>
            </a:r>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with a</a:t>
            </a:r>
            <a:r>
              <a:rPr lang="en-US" baseline="0" dirty="0" smtClean="0"/>
              <a:t> compact Gaussian kernel. This can be viewed as a kernel density estimation of p(d), which is what we have applied for generating all results in the paper.</a:t>
            </a:r>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Now</a:t>
            </a:r>
            <a:r>
              <a:rPr lang="en-US" baseline="0" dirty="0" smtClean="0"/>
              <a:t> let’s see how our method works. Given a sample set with unspecified property, we first compute its differential distribution p(d); then as before, we compute the circular average and relative variance, and this results in the radial means and anisotropy graphs. In this case, both graphs are flat, indicating that the samples are uncorrelated and equally distributed everywhere and in every direction, so we conclude that this a </a:t>
            </a:r>
            <a:r>
              <a:rPr lang="en-US" baseline="0" dirty="0" smtClean="0">
                <a:latin typeface="Times New Roman"/>
                <a:cs typeface="Times New Roman"/>
              </a:rPr>
              <a:t>■</a:t>
            </a:r>
            <a:r>
              <a:rPr lang="en-US" altLang="zh-CN" baseline="0" dirty="0" smtClean="0">
                <a:latin typeface="Times New Roman"/>
                <a:cs typeface="Times New Roman"/>
                <a:sym typeface="Symbol"/>
              </a:rPr>
              <a:t> </a:t>
            </a:r>
            <a:r>
              <a:rPr lang="en-US" baseline="0" dirty="0" smtClean="0"/>
              <a:t>white noise sample set. </a:t>
            </a:r>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In this second example, we computed p(d)</a:t>
            </a:r>
            <a:r>
              <a:rPr lang="en-US" baseline="0" dirty="0" smtClean="0"/>
              <a:t> for a maximal Poisson disk sample set. Note that in the radial means graph, there is a very sharp peak right around the minimum sample distance </a:t>
            </a:r>
            <a:r>
              <a:rPr lang="en-US" baseline="0" dirty="0" err="1" smtClean="0"/>
              <a:t>rmin</a:t>
            </a:r>
            <a:r>
              <a:rPr lang="en-US" baseline="0" dirty="0" smtClean="0"/>
              <a:t>. This indicates that the samples are densely packed under the minimum distance constraint.</a:t>
            </a:r>
          </a:p>
          <a:p>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Stochastic</a:t>
            </a:r>
            <a:r>
              <a:rPr lang="en-US" baseline="0" dirty="0" smtClean="0"/>
              <a:t> sampling is a fundamental component in many graphics applications. Examples include rendering and imaging applications, such as ray tracing, importance sampling, half tone and stippling, a</a:t>
            </a:r>
            <a:r>
              <a:rPr lang="en-US" dirty="0" smtClean="0"/>
              <a:t>s well as</a:t>
            </a:r>
            <a:r>
              <a:rPr lang="en-US" baseline="0" dirty="0" smtClean="0"/>
              <a:t> </a:t>
            </a:r>
            <a:r>
              <a:rPr lang="en-US" baseline="0" dirty="0" smtClean="0">
                <a:latin typeface="Times New Roman"/>
                <a:cs typeface="Times New Roman"/>
              </a:rPr>
              <a:t>■</a:t>
            </a:r>
            <a:r>
              <a:rPr lang="en-US" dirty="0" smtClean="0"/>
              <a:t> geometry applications, such as </a:t>
            </a:r>
            <a:r>
              <a:rPr lang="en-US" baseline="0" dirty="0" err="1" smtClean="0"/>
              <a:t>remeshing</a:t>
            </a:r>
            <a:r>
              <a:rPr lang="en-US" baseline="0" dirty="0" smtClean="0"/>
              <a:t>, point-based modeling, and surface texturing. </a:t>
            </a:r>
            <a:r>
              <a:rPr lang="en-US" dirty="0" smtClean="0"/>
              <a:t>In most of these </a:t>
            </a:r>
            <a:r>
              <a:rPr lang="en-US" baseline="0" dirty="0" smtClean="0"/>
              <a:t>applications, the distribution property of samples can directly influence the result quality and accuracy. So it must be carefully evaluated.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2</a:t>
            </a:fld>
            <a:endParaRPr lang="en-US"/>
          </a:p>
        </p:txBody>
      </p:sp>
    </p:spTree>
    <p:extLst>
      <p:ext uri="{BB962C8B-B14F-4D97-AF65-F5344CB8AC3E}">
        <p14:creationId xmlns:p14="http://schemas.microsoft.com/office/powerpoint/2010/main" val="527976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Also, notice that beyond</a:t>
            </a:r>
            <a:r>
              <a:rPr lang="en-US" baseline="0" dirty="0" smtClean="0"/>
              <a:t> 3 times </a:t>
            </a:r>
            <a:r>
              <a:rPr lang="en-US" baseline="0" dirty="0" err="1" smtClean="0"/>
              <a:t>rmin</a:t>
            </a:r>
            <a:r>
              <a:rPr lang="en-US" baseline="0" dirty="0" smtClean="0"/>
              <a:t>, the graph is essentially flat, indicating that samples beyond this distance are uncorrelated and appear as white noise to each other. Therefore, the interesting features about this sample set are </a:t>
            </a:r>
            <a:r>
              <a:rPr lang="en-US" baseline="0" dirty="0" smtClean="0"/>
              <a:t>all </a:t>
            </a:r>
            <a:r>
              <a:rPr lang="en-US" baseline="0" dirty="0" smtClean="0"/>
              <a:t>localized within a small range from 0 to 3rmin. </a:t>
            </a:r>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baseline="0" dirty="0" smtClean="0"/>
              <a:t>For the purpose of comparison, I also provided the Fourier analysis results here. As I said before, the Fourier power spectrum is </a:t>
            </a:r>
            <a:r>
              <a:rPr lang="en-US" baseline="0" dirty="0" smtClean="0"/>
              <a:t>simply a </a:t>
            </a:r>
            <a:r>
              <a:rPr lang="en-US" baseline="0" dirty="0" smtClean="0"/>
              <a:t>cosine transform of P(d</a:t>
            </a:r>
            <a:r>
              <a:rPr lang="en-US" baseline="0" dirty="0" smtClean="0"/>
              <a:t>). So you can the features in p(d), such as the high peak, directly lead to the features in the Fourier analysis results.</a:t>
            </a:r>
            <a:endParaRPr lang="en-US" baseline="0"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baseline="0" dirty="0" smtClean="0"/>
              <a:t>have also </a:t>
            </a:r>
            <a:r>
              <a:rPr lang="en-US" dirty="0" smtClean="0"/>
              <a:t>analyzed a variety </a:t>
            </a:r>
            <a:r>
              <a:rPr lang="en-US" baseline="0" dirty="0" smtClean="0"/>
              <a:t>of other common </a:t>
            </a:r>
            <a:r>
              <a:rPr lang="en-US" dirty="0" smtClean="0"/>
              <a:t>sampling method</a:t>
            </a:r>
            <a:r>
              <a:rPr lang="en-US" baseline="0" dirty="0" smtClean="0"/>
              <a:t>s. These results can be found in the paper.</a:t>
            </a:r>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22</a:t>
            </a:fld>
            <a:endParaRPr lang="en-US"/>
          </a:p>
        </p:txBody>
      </p:sp>
    </p:spTree>
    <p:extLst>
      <p:ext uri="{BB962C8B-B14F-4D97-AF65-F5344CB8AC3E}">
        <p14:creationId xmlns:p14="http://schemas.microsoft.com/office/powerpoint/2010/main" val="3530534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Finally, we have derived</a:t>
            </a:r>
            <a:r>
              <a:rPr lang="en-US" baseline="0" dirty="0" smtClean="0"/>
              <a:t> analytic radial measures to normalize our analysis results. </a:t>
            </a:r>
            <a:r>
              <a:rPr lang="en-US" dirty="0" smtClean="0"/>
              <a:t>This makes it possible to draw</a:t>
            </a:r>
            <a:r>
              <a:rPr lang="en-US" baseline="0" dirty="0" smtClean="0"/>
              <a:t> direct comparisons between </a:t>
            </a:r>
            <a:r>
              <a:rPr lang="en-US" baseline="0" dirty="0" smtClean="0"/>
              <a:t>experiments running with different settings and parameters</a:t>
            </a:r>
            <a:r>
              <a:rPr lang="en-US" dirty="0" smtClean="0"/>
              <a:t>. </a:t>
            </a:r>
            <a:r>
              <a:rPr lang="en-US" baseline="0" dirty="0" smtClean="0"/>
              <a:t>Details can be found in the paper.</a:t>
            </a:r>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I should note here</a:t>
            </a:r>
            <a:r>
              <a:rPr lang="en-US" baseline="0" dirty="0" smtClean="0"/>
              <a:t> that our basic idea is fundamentally connected to several </a:t>
            </a:r>
            <a:r>
              <a:rPr lang="en-US" baseline="0" dirty="0" smtClean="0"/>
              <a:t>well-known concepts in </a:t>
            </a:r>
            <a:r>
              <a:rPr lang="en-US" baseline="0" dirty="0" smtClean="0"/>
              <a:t>the spatial statistics literature, particularly the autocorrelation function. </a:t>
            </a:r>
            <a:r>
              <a:rPr lang="en-US" baseline="0" dirty="0" smtClean="0"/>
              <a:t>Despite these </a:t>
            </a:r>
            <a:r>
              <a:rPr lang="en-US" baseline="0" dirty="0" smtClean="0"/>
              <a:t>connections, our novelty is in generalizing the basic idea beyond uniform sampling domains, and </a:t>
            </a:r>
            <a:r>
              <a:rPr lang="en-US" baseline="0" dirty="0" smtClean="0"/>
              <a:t>presenting a convenient tool for </a:t>
            </a:r>
            <a:r>
              <a:rPr lang="en-US" baseline="0" dirty="0" smtClean="0"/>
              <a:t>analyzing non-uniform </a:t>
            </a:r>
            <a:r>
              <a:rPr lang="en-US" baseline="0" smtClean="0"/>
              <a:t>samples. </a:t>
            </a:r>
            <a:endParaRPr lang="en-US" baseline="0" dirty="0" smtClean="0"/>
          </a:p>
          <a:p>
            <a:endParaRPr lang="en-US" baseline="0" dirty="0" smtClean="0"/>
          </a:p>
          <a:p>
            <a:r>
              <a:rPr lang="en-US" baseline="0" dirty="0" smtClean="0"/>
              <a:t>With </a:t>
            </a:r>
            <a:r>
              <a:rPr lang="en-US" baseline="0" dirty="0" smtClean="0"/>
              <a:t>this, I will give the podium to </a:t>
            </a:r>
            <a:r>
              <a:rPr lang="en-US" baseline="0" dirty="0" err="1" smtClean="0"/>
              <a:t>liyi</a:t>
            </a:r>
            <a:r>
              <a:rPr lang="en-US" baseline="0" dirty="0" smtClean="0"/>
              <a:t>,  and he will continue with the rest of the talk.</a:t>
            </a:r>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25</a:t>
            </a:fld>
            <a:endParaRPr lang="en-US"/>
          </a:p>
        </p:txBody>
      </p:sp>
    </p:spTree>
    <p:extLst>
      <p:ext uri="{BB962C8B-B14F-4D97-AF65-F5344CB8AC3E}">
        <p14:creationId xmlns:p14="http://schemas.microsoft.com/office/powerpoint/2010/main" val="3599357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smtClean="0"/>
              <a:t>Fourier spectrum is commonly used to analyze sample distributions.</a:t>
            </a:r>
          </a:p>
          <a:p>
            <a:endParaRPr lang="en-US" smtClean="0"/>
          </a:p>
          <a:p>
            <a:r>
              <a:rPr lang="en-US" smtClean="0"/>
              <a:t>However, it only works for uniform sample domains. If the domain is non-uniform, Fourier analysis won’t produce meaningful results.</a:t>
            </a:r>
          </a:p>
          <a:p>
            <a:endParaRPr lang="en-US" smtClean="0"/>
          </a:p>
          <a:p>
            <a:r>
              <a:rPr lang="en-US" smtClean="0"/>
              <a:t>We present a differential domain analysis that works non-uniform distributions.</a:t>
            </a:r>
          </a:p>
          <a:p>
            <a:r>
              <a:rPr lang="en-US" smtClean="0"/>
              <a:t>And show you the intrinsic properties, such as the blue noise spectrum here. </a:t>
            </a:r>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p:spPr>
        <p:txBody>
          <a:bodyPr/>
          <a:lstStyle/>
          <a:p>
            <a:r>
              <a:rPr lang="en-US" smtClean="0"/>
              <a:t>We can analyze different sampling methods with different characteristics</a:t>
            </a:r>
          </a:p>
        </p:txBody>
      </p:sp>
      <p:sp>
        <p:nvSpPr>
          <p:cNvPr id="10244" name="Slide Number Placeholder 3"/>
          <p:cNvSpPr>
            <a:spLocks noGrp="1"/>
          </p:cNvSpPr>
          <p:nvPr>
            <p:ph type="sldNum" sz="quarter" idx="5"/>
          </p:nvPr>
        </p:nvSpPr>
        <p:spPr>
          <a:noFill/>
        </p:spPr>
        <p:txBody>
          <a:bodyPr/>
          <a:lstStyle/>
          <a:p>
            <a:fld id="{459AE1B8-C04D-4A73-99C6-73D0360A34FC}" type="slidenum">
              <a:rPr lang="en-US" smtClean="0"/>
              <a:pPr/>
              <a:t>28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r>
              <a:rPr lang="en-US" smtClean="0"/>
              <a:t>As well as different sample domains, including adaptive, anisotropic, and non-Euclidean domains.</a:t>
            </a:r>
          </a:p>
          <a:p>
            <a:endParaRPr lang="en-US" smtClean="0"/>
          </a:p>
        </p:txBody>
      </p:sp>
      <p:sp>
        <p:nvSpPr>
          <p:cNvPr id="11268" name="Slide Number Placeholder 3"/>
          <p:cNvSpPr>
            <a:spLocks noGrp="1"/>
          </p:cNvSpPr>
          <p:nvPr>
            <p:ph type="sldNum" sz="quarter" idx="5"/>
          </p:nvPr>
        </p:nvSpPr>
        <p:spPr>
          <a:noFill/>
        </p:spPr>
        <p:txBody>
          <a:bodyPr/>
          <a:lstStyle/>
          <a:p>
            <a:fld id="{3EFC8C0F-24CA-4AAC-84C6-A816F26379E2}" type="slidenum">
              <a:rPr lang="en-US" smtClean="0"/>
              <a:pPr/>
              <a:t>29</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endParaRPr lang="en-US" dirty="0" smtClean="0"/>
          </a:p>
          <a:p>
            <a:r>
              <a:rPr lang="en-US" dirty="0" smtClean="0"/>
              <a:t>Latex:</a:t>
            </a:r>
          </a:p>
          <a:p>
            <a:r>
              <a:rPr lang="en-US" dirty="0" smtClean="0"/>
              <a:t>P(\</a:t>
            </a:r>
            <a:r>
              <a:rPr lang="en-US" dirty="0" err="1" smtClean="0"/>
              <a:t>mathbf</a:t>
            </a:r>
            <a:r>
              <a:rPr lang="en-US" dirty="0" smtClean="0"/>
              <a:t>{f})=\</a:t>
            </a:r>
            <a:r>
              <a:rPr lang="en-US" dirty="0" err="1" smtClean="0"/>
              <a:t>frac</a:t>
            </a:r>
            <a:r>
              <a:rPr lang="en-US" dirty="0" smtClean="0"/>
              <a:t>{1}{N}\left( \sum_{k=0}^{N-1} \</a:t>
            </a:r>
            <a:r>
              <a:rPr lang="en-US" dirty="0" err="1" smtClean="0"/>
              <a:t>cos</a:t>
            </a:r>
            <a:r>
              <a:rPr lang="en-US" dirty="0" smtClean="0"/>
              <a:t>(2 \pi \</a:t>
            </a:r>
            <a:r>
              <a:rPr lang="en-US" dirty="0" err="1" smtClean="0"/>
              <a:t>mathbf</a:t>
            </a:r>
            <a:r>
              <a:rPr lang="en-US" dirty="0" smtClean="0"/>
              <a:t>{f}\</a:t>
            </a:r>
            <a:r>
              <a:rPr lang="en-US" dirty="0" err="1" smtClean="0"/>
              <a:t>cdot</a:t>
            </a:r>
            <a:r>
              <a:rPr lang="en-US" dirty="0" smtClean="0"/>
              <a:t>\</a:t>
            </a:r>
            <a:r>
              <a:rPr lang="en-US" dirty="0" err="1" smtClean="0"/>
              <a:t>mathbf</a:t>
            </a:r>
            <a:r>
              <a:rPr lang="en-US" dirty="0" smtClean="0"/>
              <a:t>{</a:t>
            </a:r>
            <a:r>
              <a:rPr lang="en-US" dirty="0" err="1" smtClean="0"/>
              <a:t>s_k</a:t>
            </a:r>
            <a:r>
              <a:rPr lang="en-US" dirty="0" smtClean="0"/>
              <a:t>}) \right)^2 + \</a:t>
            </a:r>
            <a:r>
              <a:rPr lang="en-US" dirty="0" err="1" smtClean="0"/>
              <a:t>frac</a:t>
            </a:r>
            <a:r>
              <a:rPr lang="en-US" dirty="0" smtClean="0"/>
              <a:t>{1}{N}\left( \sum_{k=0}^{N-1} \sin(2 \pi \</a:t>
            </a:r>
            <a:r>
              <a:rPr lang="en-US" dirty="0" err="1" smtClean="0"/>
              <a:t>mathbf</a:t>
            </a:r>
            <a:r>
              <a:rPr lang="en-US" dirty="0" smtClean="0"/>
              <a:t>{f}\</a:t>
            </a:r>
            <a:r>
              <a:rPr lang="en-US" dirty="0" err="1" smtClean="0"/>
              <a:t>cdot</a:t>
            </a:r>
            <a:r>
              <a:rPr lang="en-US" dirty="0" smtClean="0"/>
              <a:t>\</a:t>
            </a:r>
            <a:r>
              <a:rPr lang="en-US" dirty="0" err="1" smtClean="0"/>
              <a:t>mathbf</a:t>
            </a:r>
            <a:r>
              <a:rPr lang="en-US" dirty="0" smtClean="0"/>
              <a:t>{</a:t>
            </a:r>
            <a:r>
              <a:rPr lang="en-US" dirty="0" err="1" smtClean="0"/>
              <a:t>s_k</a:t>
            </a:r>
            <a:r>
              <a:rPr lang="en-US" dirty="0" smtClean="0"/>
              <a:t>}) \right)^2 </a:t>
            </a:r>
          </a:p>
          <a:p>
            <a:endParaRPr lang="en-US" dirty="0" smtClean="0"/>
          </a:p>
          <a:p>
            <a:r>
              <a:rPr lang="en-US" dirty="0" smtClean="0"/>
              <a:t>=\sum_{k=0}^{N-1} \sum_{j=0}^{N-1} \</a:t>
            </a:r>
            <a:r>
              <a:rPr lang="en-US" dirty="0" err="1" smtClean="0"/>
              <a:t>cos</a:t>
            </a:r>
            <a:r>
              <a:rPr lang="en-US" dirty="0" smtClean="0"/>
              <a:t> ( 2 \pi \</a:t>
            </a:r>
            <a:r>
              <a:rPr lang="en-US" dirty="0" err="1" smtClean="0"/>
              <a:t>mathbf</a:t>
            </a:r>
            <a:r>
              <a:rPr lang="en-US" dirty="0" smtClean="0"/>
              <a:t>{f} \</a:t>
            </a:r>
            <a:r>
              <a:rPr lang="en-US" dirty="0" err="1" smtClean="0"/>
              <a:t>cdot</a:t>
            </a:r>
            <a:r>
              <a:rPr lang="en-US" dirty="0" smtClean="0"/>
              <a:t> (\</a:t>
            </a:r>
            <a:r>
              <a:rPr lang="en-US" dirty="0" err="1" smtClean="0"/>
              <a:t>mathbf</a:t>
            </a:r>
            <a:r>
              <a:rPr lang="en-US" dirty="0" smtClean="0"/>
              <a:t>{</a:t>
            </a:r>
            <a:r>
              <a:rPr lang="en-US" dirty="0" err="1" smtClean="0"/>
              <a:t>x_k</a:t>
            </a:r>
            <a:r>
              <a:rPr lang="en-US" dirty="0" smtClean="0"/>
              <a:t>}-\</a:t>
            </a:r>
            <a:r>
              <a:rPr lang="en-US" dirty="0" err="1" smtClean="0"/>
              <a:t>mathbf</a:t>
            </a:r>
            <a:r>
              <a:rPr lang="en-US" dirty="0" smtClean="0"/>
              <a:t>{</a:t>
            </a:r>
            <a:r>
              <a:rPr lang="en-US" dirty="0" err="1" smtClean="0"/>
              <a:t>x_j</a:t>
            </a:r>
            <a:r>
              <a:rPr lang="en-US" dirty="0" smtClean="0"/>
              <a:t>}) )</a:t>
            </a:r>
          </a:p>
          <a:p>
            <a:endParaRPr lang="en-US" dirty="0" smtClean="0"/>
          </a:p>
          <a:p>
            <a:endParaRPr lang="en-US"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34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start, we can visually inspect the samples, but this is too subjective and only suitable for qualitative inspection.</a:t>
            </a:r>
          </a:p>
          <a:p>
            <a:endParaRPr lang="en-US" baseline="0" dirty="0" smtClean="0"/>
          </a:p>
          <a:p>
            <a:r>
              <a:rPr lang="en-US" altLang="zh-CN" baseline="0" dirty="0" smtClean="0">
                <a:latin typeface="Times New Roman"/>
                <a:cs typeface="Times New Roman"/>
                <a:sym typeface="Symbol"/>
              </a:rPr>
              <a:t>For </a:t>
            </a:r>
            <a:r>
              <a:rPr lang="en-US" baseline="0" dirty="0" smtClean="0">
                <a:latin typeface="Times New Roman"/>
                <a:cs typeface="Times New Roman"/>
              </a:rPr>
              <a:t>■</a:t>
            </a:r>
            <a:r>
              <a:rPr lang="en-US" altLang="zh-CN" baseline="0" dirty="0" smtClean="0">
                <a:latin typeface="Times New Roman"/>
                <a:cs typeface="Times New Roman"/>
                <a:sym typeface="Symbol"/>
              </a:rPr>
              <a:t> quantitative inspection, </a:t>
            </a:r>
            <a:r>
              <a:rPr lang="en-US" dirty="0" smtClean="0"/>
              <a:t>we can compute </a:t>
            </a:r>
            <a:r>
              <a:rPr lang="en-US" baseline="0" dirty="0" smtClean="0"/>
              <a:t>the discrepancy and the relative radius of the samples. These provide </a:t>
            </a:r>
            <a:r>
              <a:rPr lang="en-US" baseline="0" dirty="0" smtClean="0"/>
              <a:t>scalar </a:t>
            </a:r>
            <a:r>
              <a:rPr lang="en-US" baseline="0" dirty="0" smtClean="0"/>
              <a:t>measures to help us understand how uniform or dense the samples are globally. </a:t>
            </a:r>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3</a:t>
            </a:fld>
            <a:endParaRPr lang="en-US"/>
          </a:p>
        </p:txBody>
      </p:sp>
    </p:spTree>
    <p:extLst>
      <p:ext uri="{BB962C8B-B14F-4D97-AF65-F5344CB8AC3E}">
        <p14:creationId xmlns:p14="http://schemas.microsoft.com/office/powerpoint/2010/main" val="2547875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Li-Yi: need to improve this</a:t>
            </a:r>
            <a:r>
              <a:rPr lang="en-US" baseline="0" dirty="0" smtClean="0"/>
              <a:t> one</a:t>
            </a:r>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http://codecogs.com/latex/eqneditor.php</a:t>
            </a:r>
            <a:endParaRPr lang="en-US" dirty="0" smtClean="0"/>
          </a:p>
          <a:p>
            <a:endParaRPr lang="en-US" dirty="0" smtClean="0"/>
          </a:p>
          <a:p>
            <a:r>
              <a:rPr lang="en-US" dirty="0" smtClean="0"/>
              <a:t>P(\</a:t>
            </a:r>
            <a:r>
              <a:rPr lang="en-US" dirty="0" err="1" smtClean="0"/>
              <a:t>mathbf</a:t>
            </a:r>
            <a:r>
              <a:rPr lang="en-US" dirty="0" smtClean="0"/>
              <a:t>{q}) = N \</a:t>
            </a:r>
            <a:r>
              <a:rPr lang="en-US" dirty="0" err="1" smtClean="0"/>
              <a:t>int</a:t>
            </a:r>
            <a:r>
              <a:rPr lang="en-US" dirty="0" smtClean="0"/>
              <a:t>_{\</a:t>
            </a:r>
            <a:r>
              <a:rPr lang="en-US" dirty="0" err="1" smtClean="0"/>
              <a:t>Omega_d</a:t>
            </a:r>
            <a:r>
              <a:rPr lang="en-US" dirty="0" smtClean="0"/>
              <a:t>} \kappa (\</a:t>
            </a:r>
            <a:r>
              <a:rPr lang="en-US" dirty="0" err="1" smtClean="0"/>
              <a:t>mathbf</a:t>
            </a:r>
            <a:r>
              <a:rPr lang="en-US" dirty="0" smtClean="0"/>
              <a:t>{q},\</a:t>
            </a:r>
            <a:r>
              <a:rPr lang="en-US" dirty="0" err="1" smtClean="0"/>
              <a:t>mathbf</a:t>
            </a:r>
            <a:r>
              <a:rPr lang="en-US" dirty="0" smtClean="0"/>
              <a:t>{d}) \, p(\</a:t>
            </a:r>
            <a:r>
              <a:rPr lang="en-US" dirty="0" err="1" smtClean="0"/>
              <a:t>mathbf</a:t>
            </a:r>
            <a:r>
              <a:rPr lang="en-US" dirty="0" smtClean="0"/>
              <a:t>{d}) \, \delta \</a:t>
            </a:r>
            <a:r>
              <a:rPr lang="en-US" dirty="0" err="1" smtClean="0"/>
              <a:t>mathbf</a:t>
            </a:r>
            <a:r>
              <a:rPr lang="en-US" dirty="0" smtClean="0"/>
              <a:t>{d}</a:t>
            </a:r>
          </a:p>
          <a:p>
            <a:endParaRPr lang="en-US" dirty="0" smtClean="0"/>
          </a:p>
          <a:p>
            <a:r>
              <a:rPr lang="en-US" dirty="0" smtClean="0"/>
              <a:t>P(\</a:t>
            </a:r>
            <a:r>
              <a:rPr lang="en-US" dirty="0" err="1" smtClean="0"/>
              <a:t>mathbf</a:t>
            </a:r>
            <a:r>
              <a:rPr lang="en-US" dirty="0" smtClean="0"/>
              <a:t>{q}) = N \</a:t>
            </a:r>
            <a:r>
              <a:rPr lang="en-US" dirty="0" err="1" smtClean="0"/>
              <a:t>int</a:t>
            </a:r>
            <a:r>
              <a:rPr lang="en-US" dirty="0" smtClean="0"/>
              <a:t>_{\</a:t>
            </a:r>
            <a:r>
              <a:rPr lang="en-US" dirty="0" err="1" smtClean="0"/>
              <a:t>Omega_d</a:t>
            </a:r>
            <a:r>
              <a:rPr lang="en-US" dirty="0" smtClean="0"/>
              <a:t>} \kappa (\</a:t>
            </a:r>
            <a:r>
              <a:rPr lang="en-US" dirty="0" err="1" smtClean="0"/>
              <a:t>mathbf</a:t>
            </a:r>
            <a:r>
              <a:rPr lang="en-US" dirty="0" smtClean="0"/>
              <a:t>{q},\</a:t>
            </a:r>
            <a:r>
              <a:rPr lang="en-US" dirty="0" err="1" smtClean="0"/>
              <a:t>mathbf</a:t>
            </a:r>
            <a:r>
              <a:rPr lang="en-US" dirty="0" smtClean="0"/>
              <a:t>{d}) \, p(\</a:t>
            </a:r>
            <a:r>
              <a:rPr lang="en-US" dirty="0" err="1" smtClean="0"/>
              <a:t>mathbf</a:t>
            </a:r>
            <a:r>
              <a:rPr lang="en-US" dirty="0" smtClean="0"/>
              <a:t>{d}) \, \xi(\</a:t>
            </a:r>
            <a:r>
              <a:rPr lang="en-US" dirty="0" err="1" smtClean="0"/>
              <a:t>mathbf</a:t>
            </a:r>
            <a:r>
              <a:rPr lang="en-US" dirty="0" smtClean="0"/>
              <a:t>{d}) \, \delta \</a:t>
            </a:r>
            <a:r>
              <a:rPr lang="en-US" dirty="0" err="1" smtClean="0"/>
              <a:t>mathbf</a:t>
            </a:r>
            <a:r>
              <a:rPr lang="en-US" dirty="0" smtClean="0"/>
              <a:t>{d}</a:t>
            </a:r>
          </a:p>
          <a:p>
            <a:endParaRPr lang="en-US" dirty="0" smtClean="0"/>
          </a:p>
          <a:p>
            <a:r>
              <a:rPr lang="en-US" dirty="0" smtClean="0"/>
              <a:t>P(\</a:t>
            </a:r>
            <a:r>
              <a:rPr lang="en-US" dirty="0" err="1" smtClean="0"/>
              <a:t>mathbf</a:t>
            </a:r>
            <a:r>
              <a:rPr lang="en-US" dirty="0" smtClean="0"/>
              <a:t>{q}) = N \</a:t>
            </a:r>
            <a:r>
              <a:rPr lang="en-US" dirty="0" err="1" smtClean="0"/>
              <a:t>int</a:t>
            </a:r>
            <a:r>
              <a:rPr lang="en-US" dirty="0" smtClean="0"/>
              <a:t>_{\</a:t>
            </a:r>
            <a:r>
              <a:rPr lang="en-US" dirty="0" err="1" smtClean="0"/>
              <a:t>Omega_d</a:t>
            </a:r>
            <a:r>
              <a:rPr lang="en-US" dirty="0" smtClean="0"/>
              <a:t>} \kappa (\</a:t>
            </a:r>
            <a:r>
              <a:rPr lang="en-US" dirty="0" err="1" smtClean="0"/>
              <a:t>mathbf</a:t>
            </a:r>
            <a:r>
              <a:rPr lang="en-US" dirty="0" smtClean="0"/>
              <a:t>{q}, \chi(s, s’, \</a:t>
            </a:r>
            <a:r>
              <a:rPr lang="en-US" dirty="0" err="1" smtClean="0"/>
              <a:t>mathbf</a:t>
            </a:r>
            <a:r>
              <a:rPr lang="en-US" dirty="0" smtClean="0"/>
              <a:t>{d})) \, p(\</a:t>
            </a:r>
            <a:r>
              <a:rPr lang="en-US" dirty="0" err="1" smtClean="0"/>
              <a:t>mathbf</a:t>
            </a:r>
            <a:r>
              <a:rPr lang="en-US" dirty="0" smtClean="0"/>
              <a:t>{d}) \, \xi(\</a:t>
            </a:r>
            <a:r>
              <a:rPr lang="en-US" dirty="0" err="1" smtClean="0"/>
              <a:t>mathbf</a:t>
            </a:r>
            <a:r>
              <a:rPr lang="en-US" dirty="0" smtClean="0"/>
              <a:t>{d}) \, \delta \</a:t>
            </a:r>
            <a:r>
              <a:rPr lang="en-US" dirty="0" err="1" smtClean="0"/>
              <a:t>mathbf</a:t>
            </a:r>
            <a:r>
              <a:rPr lang="en-US" dirty="0" smtClean="0"/>
              <a:t>{d}</a:t>
            </a:r>
          </a:p>
          <a:p>
            <a:endParaRPr lang="en-US" dirty="0" smtClean="0"/>
          </a:p>
          <a:p>
            <a:r>
              <a:rPr lang="en-US" dirty="0" smtClean="0"/>
              <a:t>P(\</a:t>
            </a:r>
            <a:r>
              <a:rPr lang="en-US" dirty="0" err="1" smtClean="0"/>
              <a:t>mathbf</a:t>
            </a:r>
            <a:r>
              <a:rPr lang="en-US" dirty="0" smtClean="0"/>
              <a:t>{q}) = N \</a:t>
            </a:r>
            <a:r>
              <a:rPr lang="en-US" dirty="0" err="1" smtClean="0"/>
              <a:t>int</a:t>
            </a:r>
            <a:r>
              <a:rPr lang="en-US" dirty="0" smtClean="0"/>
              <a:t>_{\</a:t>
            </a:r>
            <a:r>
              <a:rPr lang="en-US" dirty="0" err="1" smtClean="0"/>
              <a:t>Omega_d</a:t>
            </a:r>
            <a:r>
              <a:rPr lang="en-US" dirty="0" smtClean="0"/>
              <a:t>} \kappa (\</a:t>
            </a:r>
            <a:r>
              <a:rPr lang="en-US" dirty="0" err="1" smtClean="0"/>
              <a:t>mathbf</a:t>
            </a:r>
            <a:r>
              <a:rPr lang="en-US" dirty="0" smtClean="0"/>
              <a:t>{q}, \chi(s, s’, \</a:t>
            </a:r>
            <a:r>
              <a:rPr lang="en-US" dirty="0" err="1" smtClean="0"/>
              <a:t>mathbf</a:t>
            </a:r>
            <a:r>
              <a:rPr lang="en-US" dirty="0" smtClean="0"/>
              <a:t>{d})) \, p(\</a:t>
            </a:r>
            <a:r>
              <a:rPr lang="en-US" dirty="0" err="1" smtClean="0"/>
              <a:t>mathbf</a:t>
            </a:r>
            <a:r>
              <a:rPr lang="en-US" dirty="0" smtClean="0"/>
              <a:t>{d}) \, \delta \</a:t>
            </a:r>
            <a:r>
              <a:rPr lang="en-US" dirty="0" err="1" smtClean="0"/>
              <a:t>mathbf</a:t>
            </a:r>
            <a:r>
              <a:rPr lang="en-US" dirty="0" smtClean="0"/>
              <a:t>{d}</a:t>
            </a:r>
          </a:p>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45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46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47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Clarify</a:t>
            </a:r>
            <a:r>
              <a:rPr lang="en-US" baseline="0" dirty="0" smtClean="0"/>
              <a:t> this </a:t>
            </a:r>
            <a:r>
              <a:rPr lang="en-US" baseline="0" dirty="0" err="1" smtClean="0"/>
              <a:t>brandon</a:t>
            </a:r>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49</a:t>
            </a:fld>
            <a:endParaRPr lang="en-US"/>
          </a:p>
        </p:txBody>
      </p:sp>
    </p:spTree>
    <p:extLst>
      <p:ext uri="{BB962C8B-B14F-4D97-AF65-F5344CB8AC3E}">
        <p14:creationId xmlns:p14="http://schemas.microsoft.com/office/powerpoint/2010/main" val="291488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 more</a:t>
            </a:r>
            <a:r>
              <a:rPr lang="en-US" baseline="0" dirty="0" smtClean="0"/>
              <a:t> detailed</a:t>
            </a:r>
            <a:r>
              <a:rPr lang="en-US" dirty="0" smtClean="0"/>
              <a:t> analysis is typically </a:t>
            </a:r>
            <a:r>
              <a:rPr lang="en-US" baseline="0" dirty="0" smtClean="0"/>
              <a:t>done by inspecting the </a:t>
            </a:r>
            <a:r>
              <a:rPr lang="en-US" dirty="0" smtClean="0"/>
              <a:t>Fourier power spectrum,</a:t>
            </a:r>
            <a:r>
              <a:rPr lang="en-US" baseline="0" dirty="0" smtClean="0"/>
              <a:t> </a:t>
            </a:r>
            <a:r>
              <a:rPr lang="en-US" baseline="0" dirty="0" smtClean="0">
                <a:latin typeface="Times New Roman"/>
                <a:cs typeface="Times New Roman"/>
              </a:rPr>
              <a:t>■ </a:t>
            </a:r>
            <a:r>
              <a:rPr lang="en-US" baseline="0" dirty="0" smtClean="0"/>
              <a:t>which transforms the samples from their spatial domain to the frequency domain. This can be </a:t>
            </a:r>
            <a:r>
              <a:rPr lang="en-US" baseline="0" dirty="0" smtClean="0">
                <a:latin typeface="Times New Roman"/>
                <a:cs typeface="Times New Roman"/>
              </a:rPr>
              <a:t>■</a:t>
            </a:r>
            <a:r>
              <a:rPr lang="en-US" altLang="zh-CN" baseline="0" dirty="0" smtClean="0">
                <a:latin typeface="Times New Roman"/>
                <a:cs typeface="Times New Roman"/>
                <a:sym typeface="Symbol"/>
              </a:rPr>
              <a:t> </a:t>
            </a:r>
            <a:r>
              <a:rPr lang="en-US" baseline="0" dirty="0" smtClean="0"/>
              <a:t>computed by plugging in the sample locations </a:t>
            </a:r>
            <a:r>
              <a:rPr lang="en-US" baseline="0" dirty="0" err="1" smtClean="0"/>
              <a:t>s_k</a:t>
            </a:r>
            <a:r>
              <a:rPr lang="en-US" baseline="0" dirty="0" smtClean="0"/>
              <a:t> into this equation which measures the squared magnitude of the Fourier transform coefficients. The result can be plotted as a 2D spectrum image shown on the right.</a:t>
            </a:r>
          </a:p>
          <a:p>
            <a:endParaRPr lang="en-US" dirty="0" smtClean="0"/>
          </a:p>
          <a:p>
            <a:r>
              <a:rPr lang="en-US" dirty="0" smtClean="0"/>
              <a:t>Latex:</a:t>
            </a:r>
          </a:p>
          <a:p>
            <a:r>
              <a:rPr lang="en-US" dirty="0" smtClean="0"/>
              <a:t>P(\</a:t>
            </a:r>
            <a:r>
              <a:rPr lang="en-US" dirty="0" err="1" smtClean="0"/>
              <a:t>mathbf</a:t>
            </a:r>
            <a:r>
              <a:rPr lang="en-US" dirty="0" smtClean="0"/>
              <a:t>{f})=\</a:t>
            </a:r>
            <a:r>
              <a:rPr lang="en-US" dirty="0" err="1" smtClean="0"/>
              <a:t>frac</a:t>
            </a:r>
            <a:r>
              <a:rPr lang="en-US" dirty="0" smtClean="0"/>
              <a:t>{1}{N}{\left| \sum_{k=0}^{N-1} e^{-2 \pi i (\</a:t>
            </a:r>
            <a:r>
              <a:rPr lang="en-US" dirty="0" err="1" smtClean="0"/>
              <a:t>mathbf</a:t>
            </a:r>
            <a:r>
              <a:rPr lang="en-US" dirty="0" smtClean="0"/>
              <a:t>{f} \, \</a:t>
            </a:r>
            <a:r>
              <a:rPr lang="en-US" dirty="0" err="1" smtClean="0"/>
              <a:t>cdot</a:t>
            </a:r>
            <a:r>
              <a:rPr lang="en-US" dirty="0" smtClean="0"/>
              <a:t>  \,\</a:t>
            </a:r>
            <a:r>
              <a:rPr lang="en-US" dirty="0" err="1" smtClean="0"/>
              <a:t>mathbf</a:t>
            </a:r>
            <a:r>
              <a:rPr lang="en-US" dirty="0" smtClean="0"/>
              <a:t>{</a:t>
            </a:r>
            <a:r>
              <a:rPr lang="en-US" dirty="0" err="1" smtClean="0"/>
              <a:t>s_k</a:t>
            </a:r>
            <a:r>
              <a:rPr lang="en-US" dirty="0" smtClean="0"/>
              <a:t>})} \right|}^2</a:t>
            </a:r>
          </a:p>
          <a:p>
            <a:r>
              <a:rPr lang="en-US" dirty="0" smtClean="0"/>
              <a:t>=\</a:t>
            </a:r>
            <a:r>
              <a:rPr lang="en-US" dirty="0" err="1" smtClean="0"/>
              <a:t>frac</a:t>
            </a:r>
            <a:r>
              <a:rPr lang="en-US" dirty="0" smtClean="0"/>
              <a:t>{1}{N}\left( \sum_{k=0}^{N-1} \</a:t>
            </a:r>
            <a:r>
              <a:rPr lang="en-US" dirty="0" err="1" smtClean="0"/>
              <a:t>cos</a:t>
            </a:r>
            <a:r>
              <a:rPr lang="en-US" dirty="0" smtClean="0"/>
              <a:t>(2 \pi \</a:t>
            </a:r>
            <a:r>
              <a:rPr lang="en-US" dirty="0" err="1" smtClean="0"/>
              <a:t>mathbf</a:t>
            </a:r>
            <a:r>
              <a:rPr lang="en-US" dirty="0" smtClean="0"/>
              <a:t>{f}\</a:t>
            </a:r>
            <a:r>
              <a:rPr lang="en-US" dirty="0" err="1" smtClean="0"/>
              <a:t>cdot</a:t>
            </a:r>
            <a:r>
              <a:rPr lang="en-US" dirty="0" smtClean="0"/>
              <a:t>\</a:t>
            </a:r>
            <a:r>
              <a:rPr lang="en-US" dirty="0" err="1" smtClean="0"/>
              <a:t>mathbf</a:t>
            </a:r>
            <a:r>
              <a:rPr lang="en-US" dirty="0" smtClean="0"/>
              <a:t>{</a:t>
            </a:r>
            <a:r>
              <a:rPr lang="en-US" dirty="0" err="1" smtClean="0"/>
              <a:t>s_k</a:t>
            </a:r>
            <a:r>
              <a:rPr lang="en-US" dirty="0" smtClean="0"/>
              <a:t>}) \right)^2 + \</a:t>
            </a:r>
            <a:r>
              <a:rPr lang="en-US" dirty="0" err="1" smtClean="0"/>
              <a:t>frac</a:t>
            </a:r>
            <a:r>
              <a:rPr lang="en-US" dirty="0" smtClean="0"/>
              <a:t>{1}{N}\left( \sum_{k=0}^{N-1} \sin(2 \pi \</a:t>
            </a:r>
            <a:r>
              <a:rPr lang="en-US" dirty="0" err="1" smtClean="0"/>
              <a:t>mathbf</a:t>
            </a:r>
            <a:r>
              <a:rPr lang="en-US" dirty="0" smtClean="0"/>
              <a:t>{f}\</a:t>
            </a:r>
            <a:r>
              <a:rPr lang="en-US" dirty="0" err="1" smtClean="0"/>
              <a:t>cdot</a:t>
            </a:r>
            <a:r>
              <a:rPr lang="en-US" dirty="0" smtClean="0"/>
              <a:t>\</a:t>
            </a:r>
            <a:r>
              <a:rPr lang="en-US" dirty="0" err="1" smtClean="0"/>
              <a:t>mathbf</a:t>
            </a:r>
            <a:r>
              <a:rPr lang="en-US" dirty="0" smtClean="0"/>
              <a:t>{</a:t>
            </a:r>
            <a:r>
              <a:rPr lang="en-US" dirty="0" err="1" smtClean="0"/>
              <a:t>s_k</a:t>
            </a:r>
            <a:r>
              <a:rPr lang="en-US" dirty="0" smtClean="0"/>
              <a:t>}) \right)^2 </a:t>
            </a:r>
          </a:p>
          <a:p>
            <a:endParaRPr lang="en-US" dirty="0" smtClean="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4</a:t>
            </a:fld>
            <a:endParaRPr lang="en-US"/>
          </a:p>
        </p:txBody>
      </p:sp>
    </p:spTree>
    <p:extLst>
      <p:ext uri="{BB962C8B-B14F-4D97-AF65-F5344CB8AC3E}">
        <p14:creationId xmlns:p14="http://schemas.microsoft.com/office/powerpoint/2010/main" val="3349377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\chi(s, s’, \</a:t>
            </a:r>
            <a:r>
              <a:rPr lang="en-US" dirty="0" err="1" smtClean="0"/>
              <a:t>mathbf</a:t>
            </a:r>
            <a:r>
              <a:rPr lang="en-US" dirty="0" smtClean="0"/>
              <a:t>{d}) = \</a:t>
            </a:r>
            <a:r>
              <a:rPr lang="en-US" dirty="0" err="1" smtClean="0"/>
              <a:t>mathbf</a:t>
            </a:r>
            <a:r>
              <a:rPr lang="en-US" dirty="0" smtClean="0"/>
              <a:t>{d}</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\chi(s, s’, \</a:t>
            </a:r>
            <a:r>
              <a:rPr lang="en-US" dirty="0" err="1" smtClean="0"/>
              <a:t>mathbf</a:t>
            </a:r>
            <a:r>
              <a:rPr lang="en-US" dirty="0" smtClean="0"/>
              <a:t>{d}) = \</a:t>
            </a:r>
            <a:r>
              <a:rPr lang="en-US" dirty="0" err="1" smtClean="0"/>
              <a:t>varphi</a:t>
            </a:r>
            <a:r>
              <a:rPr lang="en-US" dirty="0" smtClean="0"/>
              <a:t>^{-1}(s)</a:t>
            </a:r>
            <a:r>
              <a:rPr lang="en-US" baseline="0" dirty="0" smtClean="0"/>
              <a:t> - \</a:t>
            </a:r>
            <a:r>
              <a:rPr lang="en-US" baseline="0" dirty="0" err="1" smtClean="0"/>
              <a:t>varphi</a:t>
            </a:r>
            <a:r>
              <a:rPr lang="en-US" baseline="0" dirty="0" smtClean="0"/>
              <a:t>^{-1}(s’)</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\chi(s, s’, \</a:t>
            </a:r>
            <a:r>
              <a:rPr lang="en-US" dirty="0" err="1" smtClean="0"/>
              <a:t>mathbf</a:t>
            </a:r>
            <a:r>
              <a:rPr lang="en-US" dirty="0" smtClean="0"/>
              <a:t>{d}) = \</a:t>
            </a:r>
            <a:r>
              <a:rPr lang="en-US" dirty="0" err="1" smtClean="0"/>
              <a:t>frac</a:t>
            </a:r>
            <a:r>
              <a:rPr lang="en-US" dirty="0" smtClean="0"/>
              <a:t>{2E(r)}{r(s)+r(s’)} \, \</a:t>
            </a:r>
            <a:r>
              <a:rPr lang="en-US" dirty="0" err="1" smtClean="0"/>
              <a:t>mathbf</a:t>
            </a:r>
            <a:r>
              <a:rPr lang="en-US" dirty="0" smtClean="0"/>
              <a:t>{d}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\chi(s, s’, \</a:t>
            </a:r>
            <a:r>
              <a:rPr lang="en-US" dirty="0" err="1" smtClean="0"/>
              <a:t>mathbf</a:t>
            </a:r>
            <a:r>
              <a:rPr lang="en-US" dirty="0" smtClean="0"/>
              <a:t>{d}) = \</a:t>
            </a:r>
            <a:r>
              <a:rPr lang="en-US" dirty="0" err="1" smtClean="0"/>
              <a:t>frac</a:t>
            </a:r>
            <a:r>
              <a:rPr lang="en-US" dirty="0" smtClean="0"/>
              <a:t>{1}{E(\lambda)} \, \left( \</a:t>
            </a:r>
            <a:r>
              <a:rPr lang="en-US" dirty="0" err="1" smtClean="0"/>
              <a:t>frac</a:t>
            </a:r>
            <a:r>
              <a:rPr lang="en-US" dirty="0" smtClean="0"/>
              <a:t>{J^{-1}(s) +J^{-1}(s’)}{2} \right)^{-1}</a:t>
            </a:r>
            <a:r>
              <a:rPr lang="en-US" baseline="0" dirty="0" smtClean="0"/>
              <a:t>  \, \</a:t>
            </a:r>
            <a:r>
              <a:rPr lang="en-US" baseline="0" dirty="0" err="1" smtClean="0"/>
              <a:t>mathbf</a:t>
            </a:r>
            <a:r>
              <a:rPr lang="en-US" baseline="0" dirty="0" smtClean="0"/>
              <a:t>{d}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 \</a:t>
            </a:r>
            <a:r>
              <a:rPr lang="en-US" baseline="0" dirty="0" err="1" smtClean="0"/>
              <a:t>propto</a:t>
            </a:r>
            <a:r>
              <a:rPr lang="en-US" baseline="0" dirty="0" smtClean="0"/>
              <a:t> I(.)</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\chi(s, s’, \</a:t>
            </a:r>
            <a:r>
              <a:rPr lang="en-US" dirty="0" err="1" smtClean="0"/>
              <a:t>mathbf</a:t>
            </a:r>
            <a:r>
              <a:rPr lang="en-US" dirty="0" smtClean="0"/>
              <a:t>{d}) = \</a:t>
            </a:r>
            <a:r>
              <a:rPr lang="en-US" dirty="0" err="1" smtClean="0"/>
              <a:t>frac</a:t>
            </a:r>
            <a:r>
              <a:rPr lang="en-US" dirty="0" smtClean="0"/>
              <a:t>{g(s, \</a:t>
            </a:r>
            <a:r>
              <a:rPr lang="en-US" dirty="0" err="1" smtClean="0"/>
              <a:t>mathbf</a:t>
            </a:r>
            <a:r>
              <a:rPr lang="en-US" dirty="0" smtClean="0"/>
              <a:t>{d})</a:t>
            </a:r>
            <a:r>
              <a:rPr lang="en-US" baseline="0" dirty="0" smtClean="0"/>
              <a:t> + g(s’, \</a:t>
            </a:r>
            <a:r>
              <a:rPr lang="en-US" baseline="0" dirty="0" err="1" smtClean="0"/>
              <a:t>mathbf</a:t>
            </a:r>
            <a:r>
              <a:rPr lang="en-US" baseline="0" dirty="0" smtClean="0"/>
              <a:t>{d})</a:t>
            </a:r>
            <a:r>
              <a:rPr lang="en-US" dirty="0" smtClean="0"/>
              <a:t>}{2}</a:t>
            </a:r>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 -density 10 portrait_0p03_white_0.pdf portrait_0p03_white_0.png</a:t>
            </a:r>
          </a:p>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 -density 10 </a:t>
            </a:r>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 -density 10 portrait_0p03_white_0.pdf portrait_0p03_white_0.png</a:t>
            </a:r>
          </a:p>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 -density 10 portrait_0p03_white_0.pdf portrait_0p03_white_0.png</a:t>
            </a:r>
          </a:p>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 -density 10 portrait_0p03_white_0.pdf portrait_0p03_white_0.png</a:t>
            </a:r>
          </a:p>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 -density 10 portrait_0p03_white_0.pdf portrait_0p03_white_0.png</a:t>
            </a:r>
          </a:p>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60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 -density 10 portrait_0p03_white_0.pdf portrait_0p03_white_0.png</a:t>
            </a:r>
          </a:p>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From this spectrum image</a:t>
            </a:r>
            <a:r>
              <a:rPr lang="en-US" altLang="zh-CN" baseline="0" dirty="0" smtClean="0"/>
              <a:t>, we can deduce a lot of useful information. For example, we can compute </a:t>
            </a:r>
            <a:r>
              <a:rPr lang="en-US" baseline="0" dirty="0" smtClean="0">
                <a:latin typeface="Times New Roman"/>
                <a:cs typeface="Times New Roman"/>
              </a:rPr>
              <a:t>■</a:t>
            </a:r>
            <a:r>
              <a:rPr lang="en-US" altLang="zh-CN" baseline="0" dirty="0" smtClean="0">
                <a:latin typeface="Times New Roman"/>
                <a:cs typeface="Times New Roman"/>
                <a:sym typeface="Symbol"/>
              </a:rPr>
              <a:t> </a:t>
            </a:r>
            <a:r>
              <a:rPr lang="en-US" altLang="zh-CN" baseline="0" dirty="0" smtClean="0"/>
              <a:t> the average and relative variance of the coefficients on each concentric circle. This results in two 1D graphs, which are called the radial means and the anisotropy. Previous work has shown that these graphs are very useful at predicting samples’ behavior for suppressing aliasing artifacts, for improving numerical integration accuracy, and for producing visually pleasing spatial patterns. As a result, Fourier power spectrum has been a widely adopted standard for stochastic sample analysis. </a:t>
            </a:r>
            <a:endParaRPr lang="en-US" dirty="0" smtClean="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5</a:t>
            </a:fld>
            <a:endParaRPr lang="en-US"/>
          </a:p>
        </p:txBody>
      </p:sp>
    </p:spTree>
    <p:extLst>
      <p:ext uri="{BB962C8B-B14F-4D97-AF65-F5344CB8AC3E}">
        <p14:creationId xmlns:p14="http://schemas.microsoft.com/office/powerpoint/2010/main" val="3349377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figures [Hugues]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64</a:t>
            </a:fld>
            <a:endParaRPr lang="en-US"/>
          </a:p>
        </p:txBody>
      </p:sp>
    </p:spTree>
    <p:extLst>
      <p:ext uri="{BB962C8B-B14F-4D97-AF65-F5344CB8AC3E}">
        <p14:creationId xmlns:p14="http://schemas.microsoft.com/office/powerpoint/2010/main" val="959942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68</a:t>
            </a:fld>
            <a:endParaRPr lang="en-US"/>
          </a:p>
        </p:txBody>
      </p:sp>
    </p:spTree>
    <p:extLst>
      <p:ext uri="{BB962C8B-B14F-4D97-AF65-F5344CB8AC3E}">
        <p14:creationId xmlns:p14="http://schemas.microsoft.com/office/powerpoint/2010/main" val="330495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this method</a:t>
            </a:r>
            <a:r>
              <a:rPr lang="en-US" baseline="0" dirty="0" smtClean="0"/>
              <a:t> </a:t>
            </a:r>
            <a:r>
              <a:rPr lang="en-US" dirty="0" smtClean="0"/>
              <a:t>is</a:t>
            </a:r>
            <a:r>
              <a:rPr lang="en-US" baseline="0" dirty="0" smtClean="0"/>
              <a:t> only available for samples computed with uniform density and in Euclidean space, because this is where the classic Fourier transform is defined.</a:t>
            </a:r>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6</a:t>
            </a:fld>
            <a:endParaRPr lang="en-US"/>
          </a:p>
        </p:txBody>
      </p:sp>
    </p:spTree>
    <p:extLst>
      <p:ext uri="{BB962C8B-B14F-4D97-AF65-F5344CB8AC3E}">
        <p14:creationId xmlns:p14="http://schemas.microsoft.com/office/powerpoint/2010/main" val="3349377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 are lots of applications, such as adaptive, anisotropic,</a:t>
            </a:r>
            <a:r>
              <a:rPr lang="en-US" baseline="0" dirty="0" smtClean="0"/>
              <a:t> and surface samplings, where the samples </a:t>
            </a:r>
            <a:r>
              <a:rPr lang="en-US" baseline="0" dirty="0" smtClean="0"/>
              <a:t>must be computed </a:t>
            </a:r>
            <a:r>
              <a:rPr lang="en-US" baseline="0" dirty="0" smtClean="0"/>
              <a:t>with non-uniform density </a:t>
            </a:r>
            <a:r>
              <a:rPr lang="en-US" dirty="0" smtClean="0"/>
              <a:t>or in non-Euclidean</a:t>
            </a:r>
            <a:r>
              <a:rPr lang="en-US" baseline="0" dirty="0" smtClean="0"/>
              <a:t> spaces. In order to extend classic Fourier analysis to these cases, we would have to define and numerically compute a special Fourier basis for each case. This is a highly non-trivial task, and even when it could be done, it would be expensive and numerically unstable. </a:t>
            </a:r>
            <a:endParaRPr lang="en-US" dirty="0"/>
          </a:p>
        </p:txBody>
      </p:sp>
      <p:sp>
        <p:nvSpPr>
          <p:cNvPr id="4" name="Slide Number Placeholder 3"/>
          <p:cNvSpPr>
            <a:spLocks noGrp="1"/>
          </p:cNvSpPr>
          <p:nvPr>
            <p:ph type="sldNum" sz="quarter" idx="10"/>
          </p:nvPr>
        </p:nvSpPr>
        <p:spPr/>
        <p:txBody>
          <a:bodyPr/>
          <a:lstStyle/>
          <a:p>
            <a:pPr>
              <a:defRPr/>
            </a:pPr>
            <a:fld id="{29A68E25-BF1F-40EF-87B3-3359603B0F7A}" type="slidenum">
              <a:rPr lang="en-US" smtClean="0"/>
              <a:pPr>
                <a:defRPr/>
              </a:pPr>
              <a:t>7</a:t>
            </a:fld>
            <a:endParaRPr lang="en-US"/>
          </a:p>
        </p:txBody>
      </p:sp>
    </p:spTree>
    <p:extLst>
      <p:ext uri="{BB962C8B-B14F-4D97-AF65-F5344CB8AC3E}">
        <p14:creationId xmlns:p14="http://schemas.microsoft.com/office/powerpoint/2010/main" val="3349377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Our main contribution in this</a:t>
            </a:r>
            <a:r>
              <a:rPr lang="en-US" baseline="0" dirty="0" smtClean="0"/>
              <a:t> paper is a new method for analyzing non-uniform samples. We call this method the differential domain analysis. It is based on a reformulation of the Fourier power spectrum, and involves only computing the samples’ local spatial statistics. It produces results equivalent to Fourier power spectrum, but without using a Fourier basis. Therefore we can easily generalize this method to non-uniform domains, as well as providing high computation efficiency. </a:t>
            </a:r>
            <a:endParaRPr lang="en-US" dirty="0" smtClean="0"/>
          </a:p>
          <a:p>
            <a:endParaRPr lang="en-US" baseline="0" dirty="0" smtClean="0"/>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smtClean="0"/>
              <a:t>Here is a</a:t>
            </a:r>
            <a:r>
              <a:rPr lang="en-US" baseline="0" dirty="0" smtClean="0"/>
              <a:t>n example that shows the ability of our method. First, given a uniform sample set, we can apply classic Fourier analysis, and the spectrum image tells us that the samples have a blue noise distribution. However, if </a:t>
            </a:r>
            <a:r>
              <a:rPr lang="en-US" baseline="0" dirty="0" smtClean="0">
                <a:latin typeface="Times New Roman"/>
                <a:cs typeface="Times New Roman"/>
              </a:rPr>
              <a:t>■</a:t>
            </a:r>
            <a:r>
              <a:rPr lang="en-US" altLang="zh-CN" baseline="0" dirty="0" smtClean="0">
                <a:latin typeface="Times New Roman"/>
                <a:cs typeface="Times New Roman"/>
                <a:sym typeface="Symbol"/>
              </a:rPr>
              <a:t> </a:t>
            </a:r>
            <a:r>
              <a:rPr lang="en-US" baseline="0" dirty="0" smtClean="0"/>
              <a:t>the samples are non-uniform, such as computed from a spatially varying density function, the Fourier analysis will produce nothing meaningful, because each sample’s local distance metric is different. In contrast, </a:t>
            </a:r>
            <a:r>
              <a:rPr lang="en-US" baseline="0" dirty="0" smtClean="0">
                <a:latin typeface="Times New Roman"/>
                <a:cs typeface="Times New Roman"/>
              </a:rPr>
              <a:t>■ </a:t>
            </a:r>
            <a:r>
              <a:rPr lang="en-US" baseline="0" dirty="0" smtClean="0"/>
              <a:t>our method can successfully account for the spatially varying density, and reveals that the two sample sets have similar blue noise distribution.</a:t>
            </a:r>
          </a:p>
        </p:txBody>
      </p:sp>
      <p:sp>
        <p:nvSpPr>
          <p:cNvPr id="9220" name="Slide Number Placeholder 3"/>
          <p:cNvSpPr>
            <a:spLocks noGrp="1"/>
          </p:cNvSpPr>
          <p:nvPr>
            <p:ph type="sldNum" sz="quarter" idx="5"/>
          </p:nvPr>
        </p:nvSpPr>
        <p:spPr>
          <a:noFill/>
        </p:spPr>
        <p:txBody>
          <a:bodyPr/>
          <a:lstStyle/>
          <a:p>
            <a:fld id="{E5977656-9F4D-448E-96EF-10C3F94902BA}" type="slidenum">
              <a:rPr lang="en-US" smtClean="0"/>
              <a:pPr/>
              <a:t>9</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7663" y="1809750"/>
            <a:ext cx="4130675"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809750"/>
            <a:ext cx="4132262"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22350"/>
          </a:xfrm>
        </p:spPr>
        <p:txBody>
          <a:bodyPr/>
          <a:lstStyle/>
          <a:p>
            <a:r>
              <a:rPr lang="en-US" smtClean="0"/>
              <a:t>Click to edit Master title style</a:t>
            </a:r>
            <a:endParaRPr lang="en-US"/>
          </a:p>
        </p:txBody>
      </p:sp>
      <p:sp>
        <p:nvSpPr>
          <p:cNvPr id="3" name="Content Placeholder 2"/>
          <p:cNvSpPr>
            <a:spLocks noGrp="1"/>
          </p:cNvSpPr>
          <p:nvPr>
            <p:ph idx="1"/>
          </p:nvPr>
        </p:nvSpPr>
        <p:spPr>
          <a:xfrm>
            <a:off x="347663" y="1371600"/>
            <a:ext cx="8415337"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22350"/>
          </a:xfrm>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22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809750"/>
            <a:ext cx="413067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809750"/>
            <a:ext cx="4132262"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7663" y="1809750"/>
            <a:ext cx="4130675"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0738" y="18097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0738" y="42481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0223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47663" y="1809750"/>
            <a:ext cx="4130675"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0738" y="18097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0738" y="42481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501650"/>
            <a:ext cx="8610600" cy="1022350"/>
          </a:xfrm>
          <a:prstGeom prst="rect">
            <a:avLst/>
          </a:prstGeom>
          <a:noFill/>
          <a:ln w="9525">
            <a:noFill/>
            <a:miter lim="800000"/>
            <a:headEnd/>
            <a:tailEnd/>
          </a:ln>
          <a:effectLst>
            <a:outerShdw dist="17961" dir="2700000" algn="ctr" rotWithShape="0">
              <a:srgbClr val="80808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7663" y="1809750"/>
            <a:ext cx="8415337"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rtl="0" eaLnBrk="0" fontAlgn="base" hangingPunct="0">
        <a:spcBef>
          <a:spcPct val="0"/>
        </a:spcBef>
        <a:spcAft>
          <a:spcPct val="0"/>
        </a:spcAft>
        <a:defRPr sz="3700" b="1">
          <a:solidFill>
            <a:srgbClr val="FFFFFF"/>
          </a:solidFill>
          <a:latin typeface="+mj-lt"/>
          <a:ea typeface="+mj-ea"/>
          <a:cs typeface="+mj-cs"/>
        </a:defRPr>
      </a:lvl1pPr>
      <a:lvl2pPr algn="l" rtl="0" eaLnBrk="0" fontAlgn="base" hangingPunct="0">
        <a:spcBef>
          <a:spcPct val="0"/>
        </a:spcBef>
        <a:spcAft>
          <a:spcPct val="0"/>
        </a:spcAft>
        <a:defRPr sz="3700" b="1">
          <a:solidFill>
            <a:srgbClr val="FFFFFF"/>
          </a:solidFill>
          <a:latin typeface="Arial" charset="0"/>
        </a:defRPr>
      </a:lvl2pPr>
      <a:lvl3pPr algn="l" rtl="0" eaLnBrk="0" fontAlgn="base" hangingPunct="0">
        <a:spcBef>
          <a:spcPct val="0"/>
        </a:spcBef>
        <a:spcAft>
          <a:spcPct val="0"/>
        </a:spcAft>
        <a:defRPr sz="3700" b="1">
          <a:solidFill>
            <a:srgbClr val="FFFFFF"/>
          </a:solidFill>
          <a:latin typeface="Arial" charset="0"/>
        </a:defRPr>
      </a:lvl3pPr>
      <a:lvl4pPr algn="l" rtl="0" eaLnBrk="0" fontAlgn="base" hangingPunct="0">
        <a:spcBef>
          <a:spcPct val="0"/>
        </a:spcBef>
        <a:spcAft>
          <a:spcPct val="0"/>
        </a:spcAft>
        <a:defRPr sz="3700" b="1">
          <a:solidFill>
            <a:srgbClr val="FFFFFF"/>
          </a:solidFill>
          <a:latin typeface="Arial" charset="0"/>
        </a:defRPr>
      </a:lvl4pPr>
      <a:lvl5pPr algn="l" rtl="0" eaLnBrk="0" fontAlgn="base" hangingPunct="0">
        <a:spcBef>
          <a:spcPct val="0"/>
        </a:spcBef>
        <a:spcAft>
          <a:spcPct val="0"/>
        </a:spcAft>
        <a:defRPr sz="3700" b="1">
          <a:solidFill>
            <a:srgbClr val="FFFFFF"/>
          </a:solidFill>
          <a:latin typeface="Arial" charset="0"/>
        </a:defRPr>
      </a:lvl5pPr>
      <a:lvl6pPr marL="457200" algn="l" rtl="0" eaLnBrk="0" fontAlgn="base">
        <a:spcBef>
          <a:spcPct val="0"/>
        </a:spcBef>
        <a:spcAft>
          <a:spcPct val="0"/>
        </a:spcAft>
        <a:defRPr sz="3700" b="1">
          <a:solidFill>
            <a:srgbClr val="FFFFFF"/>
          </a:solidFill>
          <a:latin typeface="Arial" charset="0"/>
        </a:defRPr>
      </a:lvl6pPr>
      <a:lvl7pPr marL="914400" algn="l" rtl="0" eaLnBrk="0" fontAlgn="base">
        <a:spcBef>
          <a:spcPct val="0"/>
        </a:spcBef>
        <a:spcAft>
          <a:spcPct val="0"/>
        </a:spcAft>
        <a:defRPr sz="3700" b="1">
          <a:solidFill>
            <a:srgbClr val="FFFFFF"/>
          </a:solidFill>
          <a:latin typeface="Arial" charset="0"/>
        </a:defRPr>
      </a:lvl7pPr>
      <a:lvl8pPr marL="1371600" algn="l" rtl="0" eaLnBrk="0" fontAlgn="base">
        <a:spcBef>
          <a:spcPct val="0"/>
        </a:spcBef>
        <a:spcAft>
          <a:spcPct val="0"/>
        </a:spcAft>
        <a:defRPr sz="3700" b="1">
          <a:solidFill>
            <a:srgbClr val="FFFFFF"/>
          </a:solidFill>
          <a:latin typeface="Arial" charset="0"/>
        </a:defRPr>
      </a:lvl8pPr>
      <a:lvl9pPr marL="1828800" algn="l" rtl="0" eaLnBrk="0" fontAlgn="base">
        <a:spcBef>
          <a:spcPct val="0"/>
        </a:spcBef>
        <a:spcAft>
          <a:spcPct val="0"/>
        </a:spcAft>
        <a:defRPr sz="3700" b="1">
          <a:solidFill>
            <a:srgbClr val="FFFFFF"/>
          </a:solidFill>
          <a:latin typeface="Arial" charset="0"/>
        </a:defRPr>
      </a:lvl9pPr>
    </p:titleStyle>
    <p:body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0.g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gif"/><Relationship Id="rId5" Type="http://schemas.openxmlformats.org/officeDocument/2006/relationships/image" Target="../media/image39.gif"/><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24.png"/><Relationship Id="rId7"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39.gif"/><Relationship Id="rId4" Type="http://schemas.openxmlformats.org/officeDocument/2006/relationships/image" Target="../media/image12.gif"/><Relationship Id="rId9" Type="http://schemas.openxmlformats.org/officeDocument/2006/relationships/image" Target="../media/image13.gif"/></Relationships>
</file>

<file path=ppt/slides/_rels/slide13.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9.gif"/><Relationship Id="rId7" Type="http://schemas.openxmlformats.org/officeDocument/2006/relationships/image" Target="../media/image40.gi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2.gif"/><Relationship Id="rId11" Type="http://schemas.microsoft.com/office/2007/relationships/hdphoto" Target="../media/hdphoto2.wdp"/><Relationship Id="rId5" Type="http://schemas.openxmlformats.org/officeDocument/2006/relationships/image" Target="../media/image12.gif"/><Relationship Id="rId10" Type="http://schemas.openxmlformats.org/officeDocument/2006/relationships/image" Target="../media/image43.png"/><Relationship Id="rId4" Type="http://schemas.openxmlformats.org/officeDocument/2006/relationships/image" Target="../media/image24.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9.gif"/><Relationship Id="rId7" Type="http://schemas.openxmlformats.org/officeDocument/2006/relationships/image" Target="../media/image40.gi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gif"/><Relationship Id="rId11" Type="http://schemas.openxmlformats.org/officeDocument/2006/relationships/image" Target="../media/image46.png"/><Relationship Id="rId5" Type="http://schemas.openxmlformats.org/officeDocument/2006/relationships/image" Target="../media/image12.gif"/><Relationship Id="rId10"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47.png"/><Relationship Id="rId7" Type="http://schemas.openxmlformats.org/officeDocument/2006/relationships/image" Target="../media/image41.gi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gif"/><Relationship Id="rId11" Type="http://schemas.openxmlformats.org/officeDocument/2006/relationships/image" Target="../media/image44.gif"/><Relationship Id="rId5" Type="http://schemas.openxmlformats.org/officeDocument/2006/relationships/image" Target="../media/image12.gif"/><Relationship Id="rId10"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5.gif"/><Relationship Id="rId4" Type="http://schemas.openxmlformats.org/officeDocument/2006/relationships/image" Target="../media/image41.gif"/></Relationships>
</file>

<file path=ppt/slides/_rels/slide17.xml.rels><?xml version="1.0" encoding="UTF-8" standalone="yes"?>
<Relationships xmlns="http://schemas.openxmlformats.org/package/2006/relationships"><Relationship Id="rId3" Type="http://schemas.openxmlformats.org/officeDocument/2006/relationships/image" Target="../media/image40.gif"/><Relationship Id="rId7" Type="http://schemas.openxmlformats.org/officeDocument/2006/relationships/image" Target="../media/image45.gi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1.gi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2.wdp"/><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18" Type="http://schemas.openxmlformats.org/officeDocument/2006/relationships/image" Target="../media/image35.png"/><Relationship Id="rId3" Type="http://schemas.openxmlformats.org/officeDocument/2006/relationships/image" Target="../media/image49.png"/><Relationship Id="rId7" Type="http://schemas.openxmlformats.org/officeDocument/2006/relationships/image" Target="../media/image63.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22.xml"/><Relationship Id="rId16"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62.png"/><Relationship Id="rId11" Type="http://schemas.openxmlformats.org/officeDocument/2006/relationships/image" Target="../media/image26.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ergonomicedge.files.wordpress.com/2010/01/bar.jp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hyperlink" Target="http://en.wikipedia.org/wiki/File:Signal_Sampling.png" TargetMode="Externa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9.png"/><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77.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28.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wm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wmf"/></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hyperlink" Target="http://en.wikipedia.org/wiki/File:USA-2000-population-density.gif" TargetMode="External"/><Relationship Id="rId1" Type="http://schemas.openxmlformats.org/officeDocument/2006/relationships/slideLayout" Target="../slideLayouts/slideLayout4.xml"/><Relationship Id="rId6" Type="http://schemas.openxmlformats.org/officeDocument/2006/relationships/hyperlink" Target="http://en.wikipedia.org/wiki/File:Missouri_River_breaks.jpg" TargetMode="External"/><Relationship Id="rId5" Type="http://schemas.openxmlformats.org/officeDocument/2006/relationships/image" Target="../media/image86.png"/><Relationship Id="rId4" Type="http://schemas.openxmlformats.org/officeDocument/2006/relationships/hyperlink" Target="http://en.wikipedia.org/wiki/File:Times_Square_Panorama.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photoshoptextures.com/animal-textures/giraffe-texture.jpg" TargetMode="Externa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hyperlink" Target="http://en.wikipedia.org/wiki/File:Junior-Jaguar-Belize-Zoo.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13.gif"/><Relationship Id="rId4" Type="http://schemas.openxmlformats.org/officeDocument/2006/relationships/image" Target="../media/image14.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76.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76.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9.png"/><Relationship Id="rId7"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97.gif"/><Relationship Id="rId5" Type="http://schemas.openxmlformats.org/officeDocument/2006/relationships/image" Target="../media/image93.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98.w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gif"/><Relationship Id="rId5" Type="http://schemas.openxmlformats.org/officeDocument/2006/relationships/image" Target="../media/image16.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08.emf"/><Relationship Id="rId3" Type="http://schemas.openxmlformats.org/officeDocument/2006/relationships/notesSlide" Target="../notesSlides/notesSlide41.xml"/><Relationship Id="rId7" Type="http://schemas.openxmlformats.org/officeDocument/2006/relationships/image" Target="../media/image106.emf"/><Relationship Id="rId12" Type="http://schemas.openxmlformats.org/officeDocument/2006/relationships/oleObject" Target="../embeddings/oleObject5.bin"/><Relationship Id="rId17" Type="http://schemas.openxmlformats.org/officeDocument/2006/relationships/image" Target="../media/image110.emf"/><Relationship Id="rId2" Type="http://schemas.openxmlformats.org/officeDocument/2006/relationships/slideLayout" Target="../slideLayouts/slideLayout4.xml"/><Relationship Id="rId16" Type="http://schemas.openxmlformats.org/officeDocument/2006/relationships/oleObject" Target="../embeddings/oleObject7.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7.emf"/><Relationship Id="rId5" Type="http://schemas.openxmlformats.org/officeDocument/2006/relationships/image" Target="../media/image105.emf"/><Relationship Id="rId15" Type="http://schemas.openxmlformats.org/officeDocument/2006/relationships/image" Target="../media/image109.emf"/><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49.png"/><Relationship Id="rId14"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oleObject" Target="../embeddings/oleObject10.bin"/><Relationship Id="rId3" Type="http://schemas.openxmlformats.org/officeDocument/2006/relationships/notesSlide" Target="../notesSlides/notesSlide42.xml"/><Relationship Id="rId7" Type="http://schemas.openxmlformats.org/officeDocument/2006/relationships/image" Target="../media/image118.png"/><Relationship Id="rId12" Type="http://schemas.openxmlformats.org/officeDocument/2006/relationships/image" Target="../media/image112.emf"/><Relationship Id="rId2" Type="http://schemas.openxmlformats.org/officeDocument/2006/relationships/slideLayout" Target="../slideLayouts/slideLayout4.xml"/><Relationship Id="rId16" Type="http://schemas.openxmlformats.org/officeDocument/2006/relationships/image" Target="../media/image114.emf"/><Relationship Id="rId1" Type="http://schemas.openxmlformats.org/officeDocument/2006/relationships/vmlDrawing" Target="../drawings/vmlDrawing3.vml"/><Relationship Id="rId6" Type="http://schemas.openxmlformats.org/officeDocument/2006/relationships/image" Target="../media/image117.png"/><Relationship Id="rId11" Type="http://schemas.openxmlformats.org/officeDocument/2006/relationships/oleObject" Target="../embeddings/oleObject9.bin"/><Relationship Id="rId5" Type="http://schemas.openxmlformats.org/officeDocument/2006/relationships/image" Target="../media/image116.png"/><Relationship Id="rId15" Type="http://schemas.openxmlformats.org/officeDocument/2006/relationships/oleObject" Target="../embeddings/oleObject11.bin"/><Relationship Id="rId10" Type="http://schemas.openxmlformats.org/officeDocument/2006/relationships/image" Target="../media/image111.emf"/><Relationship Id="rId4" Type="http://schemas.openxmlformats.org/officeDocument/2006/relationships/image" Target="../media/image115.png"/><Relationship Id="rId9" Type="http://schemas.openxmlformats.org/officeDocument/2006/relationships/oleObject" Target="../embeddings/oleObject8.bin"/><Relationship Id="rId14" Type="http://schemas.openxmlformats.org/officeDocument/2006/relationships/image" Target="../media/image113.e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23.emf"/><Relationship Id="rId3" Type="http://schemas.openxmlformats.org/officeDocument/2006/relationships/notesSlide" Target="../notesSlides/notesSlide43.xml"/><Relationship Id="rId7" Type="http://schemas.openxmlformats.org/officeDocument/2006/relationships/image" Target="../media/image120.emf"/><Relationship Id="rId12" Type="http://schemas.openxmlformats.org/officeDocument/2006/relationships/oleObject" Target="../embeddings/oleObject15.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122.emf"/><Relationship Id="rId5" Type="http://schemas.openxmlformats.org/officeDocument/2006/relationships/image" Target="../media/image125.png"/><Relationship Id="rId15" Type="http://schemas.openxmlformats.org/officeDocument/2006/relationships/image" Target="../media/image127.png"/><Relationship Id="rId10" Type="http://schemas.openxmlformats.org/officeDocument/2006/relationships/oleObject" Target="../embeddings/oleObject14.bin"/><Relationship Id="rId4" Type="http://schemas.openxmlformats.org/officeDocument/2006/relationships/image" Target="../media/image124.png"/><Relationship Id="rId9" Type="http://schemas.openxmlformats.org/officeDocument/2006/relationships/image" Target="../media/image121.emf"/><Relationship Id="rId14" Type="http://schemas.openxmlformats.org/officeDocument/2006/relationships/image" Target="../media/image126.png"/></Relationships>
</file>

<file path=ppt/slides/_rels/slide55.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image" Target="../media/image132.png"/><Relationship Id="rId3" Type="http://schemas.openxmlformats.org/officeDocument/2006/relationships/notesSlide" Target="../notesSlides/notesSlide44.xml"/><Relationship Id="rId7" Type="http://schemas.openxmlformats.org/officeDocument/2006/relationships/oleObject" Target="../embeddings/oleObject17.bin"/><Relationship Id="rId12" Type="http://schemas.openxmlformats.org/officeDocument/2006/relationships/image" Target="../media/image131.emf"/><Relationship Id="rId2" Type="http://schemas.openxmlformats.org/officeDocument/2006/relationships/slideLayout" Target="../slideLayouts/slideLayout4.xml"/><Relationship Id="rId16" Type="http://schemas.openxmlformats.org/officeDocument/2006/relationships/image" Target="../media/image135.png"/><Relationship Id="rId1" Type="http://schemas.openxmlformats.org/officeDocument/2006/relationships/vmlDrawing" Target="../drawings/vmlDrawing5.vml"/><Relationship Id="rId6" Type="http://schemas.openxmlformats.org/officeDocument/2006/relationships/image" Target="../media/image128.e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image" Target="../media/image134.png"/><Relationship Id="rId10" Type="http://schemas.openxmlformats.org/officeDocument/2006/relationships/image" Target="../media/image130.emf"/><Relationship Id="rId4" Type="http://schemas.openxmlformats.org/officeDocument/2006/relationships/image" Target="../media/image115.png"/><Relationship Id="rId9" Type="http://schemas.openxmlformats.org/officeDocument/2006/relationships/oleObject" Target="../embeddings/oleObject18.bin"/><Relationship Id="rId14" Type="http://schemas.openxmlformats.org/officeDocument/2006/relationships/image" Target="../media/image133.png"/></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137.png"/><Relationship Id="rId3" Type="http://schemas.openxmlformats.org/officeDocument/2006/relationships/notesSlide" Target="../notesSlides/notesSlide45.xml"/><Relationship Id="rId7" Type="http://schemas.openxmlformats.org/officeDocument/2006/relationships/image" Target="../media/image112.emf"/><Relationship Id="rId12" Type="http://schemas.openxmlformats.org/officeDocument/2006/relationships/image" Target="../media/image136.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21.bin"/><Relationship Id="rId11" Type="http://schemas.openxmlformats.org/officeDocument/2006/relationships/image" Target="../media/image114.emf"/><Relationship Id="rId5" Type="http://schemas.openxmlformats.org/officeDocument/2006/relationships/image" Target="../media/image111.emf"/><Relationship Id="rId15" Type="http://schemas.openxmlformats.org/officeDocument/2006/relationships/image" Target="../media/image139.png"/><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113.emf"/><Relationship Id="rId14" Type="http://schemas.openxmlformats.org/officeDocument/2006/relationships/image" Target="../media/image138.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142.emf"/><Relationship Id="rId3" Type="http://schemas.openxmlformats.org/officeDocument/2006/relationships/notesSlide" Target="../notesSlides/notesSlide46.xml"/><Relationship Id="rId7" Type="http://schemas.openxmlformats.org/officeDocument/2006/relationships/image" Target="../media/image147.png"/><Relationship Id="rId12" Type="http://schemas.openxmlformats.org/officeDocument/2006/relationships/oleObject" Target="../embeddings/oleObject26.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146.png"/><Relationship Id="rId11" Type="http://schemas.openxmlformats.org/officeDocument/2006/relationships/image" Target="../media/image141.emf"/><Relationship Id="rId5" Type="http://schemas.openxmlformats.org/officeDocument/2006/relationships/image" Target="../media/image145.png"/><Relationship Id="rId15" Type="http://schemas.openxmlformats.org/officeDocument/2006/relationships/image" Target="../media/image143.emf"/><Relationship Id="rId10" Type="http://schemas.openxmlformats.org/officeDocument/2006/relationships/oleObject" Target="../embeddings/oleObject25.bin"/><Relationship Id="rId4" Type="http://schemas.openxmlformats.org/officeDocument/2006/relationships/image" Target="../media/image144.png"/><Relationship Id="rId9" Type="http://schemas.openxmlformats.org/officeDocument/2006/relationships/image" Target="../media/image140.emf"/><Relationship Id="rId14" Type="http://schemas.openxmlformats.org/officeDocument/2006/relationships/oleObject" Target="../embeddings/oleObject27.bin"/></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150.emf"/><Relationship Id="rId3" Type="http://schemas.openxmlformats.org/officeDocument/2006/relationships/notesSlide" Target="../notesSlides/notesSlide47.xml"/><Relationship Id="rId7" Type="http://schemas.openxmlformats.org/officeDocument/2006/relationships/image" Target="../media/image155.png"/><Relationship Id="rId12" Type="http://schemas.openxmlformats.org/officeDocument/2006/relationships/oleObject" Target="../embeddings/oleObject30.bin"/><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154.png"/><Relationship Id="rId11" Type="http://schemas.openxmlformats.org/officeDocument/2006/relationships/image" Target="../media/image149.emf"/><Relationship Id="rId5" Type="http://schemas.openxmlformats.org/officeDocument/2006/relationships/image" Target="../media/image153.png"/><Relationship Id="rId15" Type="http://schemas.openxmlformats.org/officeDocument/2006/relationships/image" Target="../media/image151.emf"/><Relationship Id="rId10" Type="http://schemas.openxmlformats.org/officeDocument/2006/relationships/oleObject" Target="../embeddings/oleObject29.bin"/><Relationship Id="rId4" Type="http://schemas.openxmlformats.org/officeDocument/2006/relationships/image" Target="../media/image152.png"/><Relationship Id="rId9" Type="http://schemas.openxmlformats.org/officeDocument/2006/relationships/image" Target="../media/image148.emf"/><Relationship Id="rId14" Type="http://schemas.openxmlformats.org/officeDocument/2006/relationships/oleObject" Target="../embeddings/oleObject31.bin"/></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158.emf"/><Relationship Id="rId3" Type="http://schemas.openxmlformats.org/officeDocument/2006/relationships/notesSlide" Target="../notesSlides/notesSlide48.xml"/><Relationship Id="rId7" Type="http://schemas.openxmlformats.org/officeDocument/2006/relationships/image" Target="../media/image162.png"/><Relationship Id="rId12" Type="http://schemas.openxmlformats.org/officeDocument/2006/relationships/oleObject" Target="../embeddings/oleObject34.bin"/><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161.png"/><Relationship Id="rId11" Type="http://schemas.openxmlformats.org/officeDocument/2006/relationships/image" Target="../media/image157.emf"/><Relationship Id="rId5" Type="http://schemas.openxmlformats.org/officeDocument/2006/relationships/image" Target="../media/image160.png"/><Relationship Id="rId15" Type="http://schemas.openxmlformats.org/officeDocument/2006/relationships/image" Target="../media/image159.emf"/><Relationship Id="rId10" Type="http://schemas.openxmlformats.org/officeDocument/2006/relationships/oleObject" Target="../embeddings/oleObject33.bin"/><Relationship Id="rId4" Type="http://schemas.openxmlformats.org/officeDocument/2006/relationships/image" Target="../media/image78.png"/><Relationship Id="rId9" Type="http://schemas.openxmlformats.org/officeDocument/2006/relationships/image" Target="../media/image156.emf"/><Relationship Id="rId14" Type="http://schemas.openxmlformats.org/officeDocument/2006/relationships/oleObject" Target="../embeddings/oleObject35.bin"/></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165.emf"/><Relationship Id="rId3" Type="http://schemas.openxmlformats.org/officeDocument/2006/relationships/notesSlide" Target="../notesSlides/notesSlide49.xml"/><Relationship Id="rId7" Type="http://schemas.openxmlformats.org/officeDocument/2006/relationships/image" Target="../media/image169.png"/><Relationship Id="rId12" Type="http://schemas.openxmlformats.org/officeDocument/2006/relationships/oleObject" Target="../embeddings/oleObject38.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168.png"/><Relationship Id="rId11" Type="http://schemas.openxmlformats.org/officeDocument/2006/relationships/image" Target="../media/image164.emf"/><Relationship Id="rId5" Type="http://schemas.openxmlformats.org/officeDocument/2006/relationships/image" Target="../media/image167.png"/><Relationship Id="rId15" Type="http://schemas.openxmlformats.org/officeDocument/2006/relationships/image" Target="../media/image166.emf"/><Relationship Id="rId10" Type="http://schemas.openxmlformats.org/officeDocument/2006/relationships/oleObject" Target="../embeddings/oleObject37.bin"/><Relationship Id="rId4" Type="http://schemas.openxmlformats.org/officeDocument/2006/relationships/image" Target="../media/image28.png"/><Relationship Id="rId9" Type="http://schemas.openxmlformats.org/officeDocument/2006/relationships/image" Target="../media/image163.emf"/><Relationship Id="rId14" Type="http://schemas.openxmlformats.org/officeDocument/2006/relationships/oleObject" Target="../embeddings/oleObject39.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oleObject" Target="../embeddings/oleObject40.bin"/><Relationship Id="rId7" Type="http://schemas.openxmlformats.org/officeDocument/2006/relationships/image" Target="../media/image173.pn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171.emf"/><Relationship Id="rId11" Type="http://schemas.openxmlformats.org/officeDocument/2006/relationships/image" Target="../media/image175.png"/><Relationship Id="rId5" Type="http://schemas.openxmlformats.org/officeDocument/2006/relationships/oleObject" Target="../embeddings/oleObject41.bin"/><Relationship Id="rId10" Type="http://schemas.openxmlformats.org/officeDocument/2006/relationships/image" Target="../media/image172.emf"/><Relationship Id="rId4" Type="http://schemas.openxmlformats.org/officeDocument/2006/relationships/image" Target="../media/image170.emf"/><Relationship Id="rId9" Type="http://schemas.openxmlformats.org/officeDocument/2006/relationships/oleObject" Target="../embeddings/oleObject42.bin"/></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2.png"/><Relationship Id="rId3" Type="http://schemas.openxmlformats.org/officeDocument/2006/relationships/oleObject" Target="../embeddings/oleObject43.bin"/><Relationship Id="rId7" Type="http://schemas.openxmlformats.org/officeDocument/2006/relationships/image" Target="../media/image180.png"/><Relationship Id="rId12" Type="http://schemas.openxmlformats.org/officeDocument/2006/relationships/image" Target="../media/image179.e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177.emf"/><Relationship Id="rId11" Type="http://schemas.openxmlformats.org/officeDocument/2006/relationships/oleObject" Target="../embeddings/oleObject46.bin"/><Relationship Id="rId5" Type="http://schemas.openxmlformats.org/officeDocument/2006/relationships/oleObject" Target="../embeddings/oleObject44.bin"/><Relationship Id="rId10" Type="http://schemas.openxmlformats.org/officeDocument/2006/relationships/image" Target="../media/image178.emf"/><Relationship Id="rId4" Type="http://schemas.openxmlformats.org/officeDocument/2006/relationships/image" Target="../media/image176.emf"/><Relationship Id="rId9" Type="http://schemas.openxmlformats.org/officeDocument/2006/relationships/oleObject" Target="../embeddings/oleObject45.bin"/><Relationship Id="rId14" Type="http://schemas.openxmlformats.org/officeDocument/2006/relationships/image" Target="../media/image183.png"/></Relationships>
</file>

<file path=ppt/slides/_rels/slide66.xml.rels><?xml version="1.0" encoding="UTF-8" standalone="yes"?>
<Relationships xmlns="http://schemas.openxmlformats.org/package/2006/relationships"><Relationship Id="rId8" Type="http://schemas.openxmlformats.org/officeDocument/2006/relationships/image" Target="../media/image186.emf"/><Relationship Id="rId13" Type="http://schemas.openxmlformats.org/officeDocument/2006/relationships/image" Target="../media/image190.png"/><Relationship Id="rId18" Type="http://schemas.openxmlformats.org/officeDocument/2006/relationships/image" Target="../media/image195.png"/><Relationship Id="rId3" Type="http://schemas.openxmlformats.org/officeDocument/2006/relationships/oleObject" Target="../embeddings/oleObject47.bin"/><Relationship Id="rId7" Type="http://schemas.openxmlformats.org/officeDocument/2006/relationships/oleObject" Target="../embeddings/oleObject49.bin"/><Relationship Id="rId12" Type="http://schemas.openxmlformats.org/officeDocument/2006/relationships/image" Target="../media/image189.png"/><Relationship Id="rId17" Type="http://schemas.openxmlformats.org/officeDocument/2006/relationships/image" Target="../media/image194.png"/><Relationship Id="rId2" Type="http://schemas.openxmlformats.org/officeDocument/2006/relationships/slideLayout" Target="../slideLayouts/slideLayout4.xml"/><Relationship Id="rId16" Type="http://schemas.openxmlformats.org/officeDocument/2006/relationships/image" Target="../media/image193.png"/><Relationship Id="rId1" Type="http://schemas.openxmlformats.org/officeDocument/2006/relationships/vmlDrawing" Target="../drawings/vmlDrawing13.vml"/><Relationship Id="rId6" Type="http://schemas.openxmlformats.org/officeDocument/2006/relationships/image" Target="../media/image185.emf"/><Relationship Id="rId11" Type="http://schemas.openxmlformats.org/officeDocument/2006/relationships/image" Target="../media/image188.png"/><Relationship Id="rId5" Type="http://schemas.openxmlformats.org/officeDocument/2006/relationships/oleObject" Target="../embeddings/oleObject48.bin"/><Relationship Id="rId15" Type="http://schemas.openxmlformats.org/officeDocument/2006/relationships/image" Target="../media/image192.png"/><Relationship Id="rId10" Type="http://schemas.openxmlformats.org/officeDocument/2006/relationships/image" Target="../media/image187.emf"/><Relationship Id="rId4" Type="http://schemas.openxmlformats.org/officeDocument/2006/relationships/image" Target="../media/image184.emf"/><Relationship Id="rId9" Type="http://schemas.openxmlformats.org/officeDocument/2006/relationships/oleObject" Target="../embeddings/oleObject50.bin"/><Relationship Id="rId14" Type="http://schemas.openxmlformats.org/officeDocument/2006/relationships/image" Target="../media/image19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1882775"/>
            <a:ext cx="8153400" cy="1470025"/>
          </a:xfrm>
        </p:spPr>
        <p:txBody>
          <a:bodyPr/>
          <a:lstStyle/>
          <a:p>
            <a:pPr algn="ctr" hangingPunct="1"/>
            <a:r>
              <a:rPr lang="en-US" altLang="zh-CN" sz="4400" dirty="0" smtClean="0">
                <a:solidFill>
                  <a:srgbClr val="FFCC99"/>
                </a:solidFill>
                <a:effectLst>
                  <a:outerShdw blurRad="38100" dist="38100" dir="2700000" algn="tl">
                    <a:srgbClr val="000000">
                      <a:alpha val="43137"/>
                    </a:srgbClr>
                  </a:outerShdw>
                </a:effectLst>
                <a:latin typeface="Calibri" pitchFamily="34" charset="0"/>
                <a:ea typeface="宋体" charset="-122"/>
                <a:cs typeface="Calibri" pitchFamily="34" charset="0"/>
              </a:rPr>
              <a:t>Differential Domain Analysis for</a:t>
            </a:r>
            <a:br>
              <a:rPr lang="en-US" altLang="zh-CN" sz="4400" dirty="0" smtClean="0">
                <a:solidFill>
                  <a:srgbClr val="FFCC99"/>
                </a:solidFill>
                <a:effectLst>
                  <a:outerShdw blurRad="38100" dist="38100" dir="2700000" algn="tl">
                    <a:srgbClr val="000000">
                      <a:alpha val="43137"/>
                    </a:srgbClr>
                  </a:outerShdw>
                </a:effectLst>
                <a:latin typeface="Calibri" pitchFamily="34" charset="0"/>
                <a:ea typeface="宋体" charset="-122"/>
                <a:cs typeface="Calibri" pitchFamily="34" charset="0"/>
              </a:rPr>
            </a:br>
            <a:r>
              <a:rPr lang="en-US" altLang="zh-CN" sz="4400" dirty="0" smtClean="0">
                <a:solidFill>
                  <a:srgbClr val="FFCC99"/>
                </a:solidFill>
                <a:effectLst>
                  <a:outerShdw blurRad="38100" dist="38100" dir="2700000" algn="tl">
                    <a:srgbClr val="000000">
                      <a:alpha val="43137"/>
                    </a:srgbClr>
                  </a:outerShdw>
                </a:effectLst>
                <a:latin typeface="Calibri" pitchFamily="34" charset="0"/>
                <a:ea typeface="宋体" charset="-122"/>
                <a:cs typeface="Calibri" pitchFamily="34" charset="0"/>
              </a:rPr>
              <a:t>Non-uniform Sampling</a:t>
            </a:r>
          </a:p>
        </p:txBody>
      </p:sp>
      <p:sp>
        <p:nvSpPr>
          <p:cNvPr id="2051" name="Rectangle 3"/>
          <p:cNvSpPr>
            <a:spLocks noGrp="1" noChangeArrowheads="1"/>
          </p:cNvSpPr>
          <p:nvPr>
            <p:ph type="subTitle" idx="1"/>
          </p:nvPr>
        </p:nvSpPr>
        <p:spPr>
          <a:xfrm>
            <a:off x="685800" y="3886200"/>
            <a:ext cx="8001000" cy="2286000"/>
          </a:xfrm>
        </p:spPr>
        <p:txBody>
          <a:bodyPr/>
          <a:lstStyle/>
          <a:p>
            <a:pPr hangingPunct="1"/>
            <a:r>
              <a:rPr lang="en-US" altLang="zh-CN" sz="3600" b="1" dirty="0" smtClean="0">
                <a:solidFill>
                  <a:srgbClr val="DDDDDD"/>
                </a:solidFill>
                <a:effectLst>
                  <a:outerShdw blurRad="38100" dist="38100" dir="2700000" algn="tl">
                    <a:srgbClr val="000000">
                      <a:alpha val="43137"/>
                    </a:srgbClr>
                  </a:outerShdw>
                </a:effectLst>
                <a:latin typeface="Calibri" pitchFamily="34" charset="0"/>
                <a:ea typeface="宋体" charset="-122"/>
                <a:cs typeface="Calibri" pitchFamily="34" charset="0"/>
              </a:rPr>
              <a:t>Li-Yi Wei		         </a:t>
            </a:r>
            <a:r>
              <a:rPr lang="en-US" altLang="zh-CN" sz="3600" b="1" dirty="0" err="1" smtClean="0">
                <a:solidFill>
                  <a:srgbClr val="DDDDDD"/>
                </a:solidFill>
                <a:effectLst>
                  <a:outerShdw blurRad="38100" dist="38100" dir="2700000" algn="tl">
                    <a:srgbClr val="000000">
                      <a:alpha val="43137"/>
                    </a:srgbClr>
                  </a:outerShdw>
                </a:effectLst>
                <a:latin typeface="Calibri" pitchFamily="34" charset="0"/>
                <a:ea typeface="宋体" charset="-122"/>
                <a:cs typeface="Calibri" pitchFamily="34" charset="0"/>
              </a:rPr>
              <a:t>Rui</a:t>
            </a:r>
            <a:r>
              <a:rPr lang="en-US" altLang="zh-CN" sz="3600" b="1" dirty="0" smtClean="0">
                <a:solidFill>
                  <a:srgbClr val="DDDDDD"/>
                </a:solidFill>
                <a:effectLst>
                  <a:outerShdw blurRad="38100" dist="38100" dir="2700000" algn="tl">
                    <a:srgbClr val="000000">
                      <a:alpha val="43137"/>
                    </a:srgbClr>
                  </a:outerShdw>
                </a:effectLst>
                <a:latin typeface="Calibri" pitchFamily="34" charset="0"/>
                <a:ea typeface="宋体" charset="-122"/>
                <a:cs typeface="Calibri" pitchFamily="34" charset="0"/>
              </a:rPr>
              <a:t> Wang</a:t>
            </a:r>
          </a:p>
          <a:p>
            <a:pPr hangingPunct="1"/>
            <a:r>
              <a:rPr lang="en-US" altLang="zh-CN" sz="3200" i="1" dirty="0" smtClean="0">
                <a:solidFill>
                  <a:srgbClr val="DDDDDD"/>
                </a:solidFill>
                <a:effectLst>
                  <a:outerShdw blurRad="38100" dist="38100" dir="2700000" algn="tl">
                    <a:srgbClr val="000000">
                      <a:alpha val="43137"/>
                    </a:srgbClr>
                  </a:outerShdw>
                </a:effectLst>
                <a:latin typeface="Calibri" pitchFamily="34" charset="0"/>
                <a:ea typeface="宋体" charset="-122"/>
                <a:cs typeface="Calibri" pitchFamily="34" charset="0"/>
              </a:rPr>
              <a:t>Microsoft Research	     UMass Amherst</a:t>
            </a:r>
          </a:p>
        </p:txBody>
      </p:sp>
    </p:spTree>
    <p:extLst>
      <p:ext uri="{BB962C8B-B14F-4D97-AF65-F5344CB8AC3E}">
        <p14:creationId xmlns:p14="http://schemas.microsoft.com/office/powerpoint/2010/main" val="353668926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7"/>
          <p:cNvSpPr txBox="1">
            <a:spLocks noChangeArrowheads="1"/>
          </p:cNvSpPr>
          <p:nvPr/>
        </p:nvSpPr>
        <p:spPr bwMode="auto">
          <a:xfrm>
            <a:off x="60413" y="2557771"/>
            <a:ext cx="1782283" cy="830997"/>
          </a:xfrm>
          <a:prstGeom prst="rect">
            <a:avLst/>
          </a:prstGeom>
          <a:noFill/>
          <a:ln w="9525">
            <a:noFill/>
            <a:miter lim="800000"/>
            <a:headEnd/>
            <a:tailEnd/>
          </a:ln>
          <a:scene3d>
            <a:camera prst="orthographicFront">
              <a:rot lat="0" lon="0" rev="0"/>
            </a:camera>
            <a:lightRig rig="threePt" dir="t"/>
          </a:scene3d>
        </p:spPr>
        <p:txBody>
          <a:bodyPr wrap="none">
            <a:spAutoFit/>
          </a:bodyPr>
          <a:lstStyle/>
          <a:p>
            <a:pPr algn="ctr">
              <a:defRPr/>
            </a:pPr>
            <a:r>
              <a:rPr lang="en-US" sz="2400" dirty="0" smtClean="0">
                <a:solidFill>
                  <a:srgbClr val="FFC000"/>
                </a:solidFill>
                <a:latin typeface="Calibri" pitchFamily="34" charset="0"/>
                <a:cs typeface="Calibri" pitchFamily="34" charset="0"/>
              </a:rPr>
              <a:t>Non-uniform</a:t>
            </a:r>
          </a:p>
          <a:p>
            <a:pPr algn="ctr">
              <a:defRPr/>
            </a:pPr>
            <a:r>
              <a:rPr lang="en-US" sz="2400" dirty="0" smtClean="0">
                <a:solidFill>
                  <a:srgbClr val="FFC000"/>
                </a:solidFill>
                <a:latin typeface="Calibri" pitchFamily="34" charset="0"/>
                <a:cs typeface="Calibri" pitchFamily="34" charset="0"/>
              </a:rPr>
              <a:t>Type</a:t>
            </a:r>
          </a:p>
        </p:txBody>
      </p:sp>
      <p:sp>
        <p:nvSpPr>
          <p:cNvPr id="16" name="Title 15"/>
          <p:cNvSpPr>
            <a:spLocks noGrp="1"/>
          </p:cNvSpPr>
          <p:nvPr>
            <p:ph type="title"/>
          </p:nvPr>
        </p:nvSpPr>
        <p:spPr/>
        <p:txBody>
          <a:bodyPr/>
          <a:lstStyle/>
          <a:p>
            <a:r>
              <a:rPr lang="en-US" dirty="0">
                <a:latin typeface="Calibri" pitchFamily="34" charset="0"/>
                <a:cs typeface="Calibri" pitchFamily="34" charset="0"/>
              </a:rPr>
              <a:t>Our Contribution</a:t>
            </a:r>
          </a:p>
        </p:txBody>
      </p:sp>
      <p:sp>
        <p:nvSpPr>
          <p:cNvPr id="22" name="TextBox 7"/>
          <p:cNvSpPr txBox="1">
            <a:spLocks noChangeArrowheads="1"/>
          </p:cNvSpPr>
          <p:nvPr/>
        </p:nvSpPr>
        <p:spPr bwMode="auto">
          <a:xfrm>
            <a:off x="2182252" y="3500735"/>
            <a:ext cx="1276568" cy="461665"/>
          </a:xfrm>
          <a:prstGeom prst="rect">
            <a:avLst/>
          </a:prstGeom>
          <a:noFill/>
          <a:ln w="9525">
            <a:noFill/>
            <a:miter lim="800000"/>
            <a:headEnd/>
            <a:tailEnd/>
          </a:ln>
        </p:spPr>
        <p:txBody>
          <a:bodyPr wrap="none">
            <a:spAutoFit/>
          </a:bodyPr>
          <a:lstStyle/>
          <a:p>
            <a:r>
              <a:rPr lang="en-US" sz="2400" dirty="0" smtClean="0">
                <a:solidFill>
                  <a:srgbClr val="DDDDDD"/>
                </a:solidFill>
                <a:latin typeface="Calibri" pitchFamily="34" charset="0"/>
                <a:cs typeface="Calibri" pitchFamily="34" charset="0"/>
              </a:rPr>
              <a:t>adaptive</a:t>
            </a:r>
            <a:endParaRPr lang="en-US" sz="2400" dirty="0">
              <a:solidFill>
                <a:srgbClr val="DDDDDD"/>
              </a:solidFill>
              <a:latin typeface="Calibri" pitchFamily="34" charset="0"/>
              <a:cs typeface="Calibri" pitchFamily="34" charset="0"/>
            </a:endParaRPr>
          </a:p>
        </p:txBody>
      </p:sp>
      <p:sp>
        <p:nvSpPr>
          <p:cNvPr id="23" name="TextBox 7"/>
          <p:cNvSpPr txBox="1">
            <a:spLocks noChangeArrowheads="1"/>
          </p:cNvSpPr>
          <p:nvPr/>
        </p:nvSpPr>
        <p:spPr bwMode="auto">
          <a:xfrm>
            <a:off x="4243437" y="3509570"/>
            <a:ext cx="1576072" cy="461665"/>
          </a:xfrm>
          <a:prstGeom prst="rect">
            <a:avLst/>
          </a:prstGeom>
          <a:noFill/>
          <a:ln w="9525">
            <a:noFill/>
            <a:miter lim="800000"/>
            <a:headEnd/>
            <a:tailEnd/>
          </a:ln>
        </p:spPr>
        <p:txBody>
          <a:bodyPr wrap="none">
            <a:spAutoFit/>
          </a:bodyPr>
          <a:lstStyle/>
          <a:p>
            <a:r>
              <a:rPr lang="en-US" sz="2400" dirty="0" smtClean="0">
                <a:solidFill>
                  <a:srgbClr val="DDDDDD"/>
                </a:solidFill>
                <a:latin typeface="Calibri" pitchFamily="34" charset="0"/>
                <a:cs typeface="Calibri" pitchFamily="34" charset="0"/>
              </a:rPr>
              <a:t>anisotropic</a:t>
            </a:r>
            <a:endParaRPr lang="en-US" sz="2400" dirty="0">
              <a:solidFill>
                <a:srgbClr val="DDDDDD"/>
              </a:solidFill>
              <a:latin typeface="Calibri" pitchFamily="34" charset="0"/>
              <a:cs typeface="Calibri" pitchFamily="34" charset="0"/>
            </a:endParaRPr>
          </a:p>
        </p:txBody>
      </p:sp>
      <p:sp>
        <p:nvSpPr>
          <p:cNvPr id="24" name="TextBox 7"/>
          <p:cNvSpPr txBox="1">
            <a:spLocks noChangeArrowheads="1"/>
          </p:cNvSpPr>
          <p:nvPr/>
        </p:nvSpPr>
        <p:spPr bwMode="auto">
          <a:xfrm>
            <a:off x="6137628" y="3492860"/>
            <a:ext cx="2320572" cy="461665"/>
          </a:xfrm>
          <a:prstGeom prst="rect">
            <a:avLst/>
          </a:prstGeom>
          <a:noFill/>
          <a:ln w="9525">
            <a:noFill/>
            <a:miter lim="800000"/>
            <a:headEnd/>
            <a:tailEnd/>
          </a:ln>
        </p:spPr>
        <p:txBody>
          <a:bodyPr wrap="none">
            <a:spAutoFit/>
          </a:bodyPr>
          <a:lstStyle/>
          <a:p>
            <a:r>
              <a:rPr lang="en-US" sz="2400" dirty="0" smtClean="0">
                <a:solidFill>
                  <a:srgbClr val="DDDDDD"/>
                </a:solidFill>
                <a:latin typeface="Calibri" pitchFamily="34" charset="0"/>
                <a:cs typeface="Calibri" pitchFamily="34" charset="0"/>
              </a:rPr>
              <a:t>surface sampling</a:t>
            </a:r>
            <a:endParaRPr lang="en-US" sz="2400" dirty="0">
              <a:solidFill>
                <a:srgbClr val="DDDDDD"/>
              </a:solidFill>
              <a:latin typeface="Calibri" pitchFamily="34" charset="0"/>
              <a:cs typeface="Calibri" pitchFamily="34" charset="0"/>
            </a:endParaRPr>
          </a:p>
        </p:txBody>
      </p:sp>
      <p:pic>
        <p:nvPicPr>
          <p:cNvPr id="26" name="Picture 6" descr="C:\home\lywei\trees\rui-umass\bluemath\doc\figs\raster\surface\max_pd_samples.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37960" y="1672072"/>
            <a:ext cx="1828800" cy="1828800"/>
          </a:xfrm>
          <a:prstGeom prst="rect">
            <a:avLst/>
          </a:prstGeom>
          <a:noFill/>
        </p:spPr>
      </p:pic>
      <p:pic>
        <p:nvPicPr>
          <p:cNvPr id="27" name="Picture 3"/>
          <p:cNvPicPr>
            <a:picLocks noChangeAspect="1" noChangeArrowheads="1"/>
          </p:cNvPicPr>
          <p:nvPr/>
        </p:nvPicPr>
        <p:blipFill rotWithShape="1">
          <a:blip r:embed="rId4" cstate="print"/>
          <a:srcRect b="15812"/>
          <a:stretch/>
        </p:blipFill>
        <p:spPr bwMode="auto">
          <a:xfrm>
            <a:off x="4116194" y="1680770"/>
            <a:ext cx="1830558" cy="1828800"/>
          </a:xfrm>
          <a:prstGeom prst="rect">
            <a:avLst/>
          </a:prstGeom>
          <a:noFill/>
          <a:ln w="9525">
            <a:noFill/>
            <a:miter lim="800000"/>
            <a:headEnd/>
            <a:tailEnd/>
          </a:ln>
        </p:spPr>
      </p:pic>
      <p:pic>
        <p:nvPicPr>
          <p:cNvPr id="28" name="Picture 4"/>
          <p:cNvPicPr>
            <a:picLocks noChangeAspect="1" noChangeArrowheads="1"/>
          </p:cNvPicPr>
          <p:nvPr/>
        </p:nvPicPr>
        <p:blipFill rotWithShape="1">
          <a:blip r:embed="rId5" cstate="print"/>
          <a:srcRect b="15660"/>
          <a:stretch/>
        </p:blipFill>
        <p:spPr bwMode="auto">
          <a:xfrm>
            <a:off x="1907273" y="1672072"/>
            <a:ext cx="1826527" cy="1828800"/>
          </a:xfrm>
          <a:prstGeom prst="rect">
            <a:avLst/>
          </a:prstGeom>
          <a:noFill/>
          <a:ln w="9525">
            <a:noFill/>
            <a:miter lim="800000"/>
            <a:headEnd/>
            <a:tailEnd/>
          </a:ln>
        </p:spPr>
      </p:pic>
      <p:pic>
        <p:nvPicPr>
          <p:cNvPr id="29" name="Picture 3"/>
          <p:cNvPicPr>
            <a:picLocks noChangeAspect="1" noChangeArrowheads="1"/>
          </p:cNvPicPr>
          <p:nvPr/>
        </p:nvPicPr>
        <p:blipFill>
          <a:blip r:embed="rId6" cstate="print"/>
          <a:srcRect/>
          <a:stretch>
            <a:fillRect/>
          </a:stretch>
        </p:blipFill>
        <p:spPr bwMode="auto">
          <a:xfrm>
            <a:off x="5074372" y="1622036"/>
            <a:ext cx="914400" cy="681318"/>
          </a:xfrm>
          <a:prstGeom prst="rect">
            <a:avLst/>
          </a:prstGeom>
          <a:noFill/>
          <a:ln w="9525">
            <a:solidFill>
              <a:srgbClr val="FF0000"/>
            </a:solidFill>
            <a:miter lim="800000"/>
            <a:headEnd/>
            <a:tailEnd/>
          </a:ln>
        </p:spPr>
      </p:pic>
      <p:pic>
        <p:nvPicPr>
          <p:cNvPr id="30" name="Picture 5"/>
          <p:cNvPicPr>
            <a:picLocks noChangeAspect="1" noChangeArrowheads="1"/>
          </p:cNvPicPr>
          <p:nvPr/>
        </p:nvPicPr>
        <p:blipFill>
          <a:blip r:embed="rId7" cstate="print"/>
          <a:srcRect/>
          <a:stretch>
            <a:fillRect/>
          </a:stretch>
        </p:blipFill>
        <p:spPr bwMode="auto">
          <a:xfrm>
            <a:off x="2898555" y="1600200"/>
            <a:ext cx="914400" cy="681318"/>
          </a:xfrm>
          <a:prstGeom prst="rect">
            <a:avLst/>
          </a:prstGeom>
          <a:noFill/>
          <a:ln w="9525">
            <a:solidFill>
              <a:srgbClr val="FF0000"/>
            </a:solidFill>
            <a:miter lim="800000"/>
            <a:headEnd/>
            <a:tailEnd/>
          </a:ln>
        </p:spPr>
      </p:pic>
      <p:pic>
        <p:nvPicPr>
          <p:cNvPr id="9220" name="Picture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9153" y="1595718"/>
            <a:ext cx="914400" cy="685800"/>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7"/>
          <p:cNvSpPr txBox="1">
            <a:spLocks noChangeArrowheads="1"/>
          </p:cNvSpPr>
          <p:nvPr/>
        </p:nvSpPr>
        <p:spPr bwMode="auto">
          <a:xfrm>
            <a:off x="8294602" y="2280047"/>
            <a:ext cx="604653" cy="492443"/>
          </a:xfrm>
          <a:prstGeom prst="rect">
            <a:avLst/>
          </a:prstGeom>
          <a:noFill/>
          <a:ln w="9525">
            <a:noFill/>
            <a:miter lim="800000"/>
            <a:headEnd/>
            <a:tailEnd/>
          </a:ln>
        </p:spPr>
        <p:txBody>
          <a:bodyPr wrap="none">
            <a:spAutoFit/>
          </a:bodyPr>
          <a:lstStyle/>
          <a:p>
            <a:r>
              <a:rPr lang="en-US" sz="2600" b="1" i="0" dirty="0" smtClean="0">
                <a:solidFill>
                  <a:srgbClr val="FFC000"/>
                </a:solidFill>
                <a:latin typeface="Calibri" pitchFamily="34" charset="0"/>
                <a:cs typeface="Calibri" pitchFamily="34" charset="0"/>
              </a:rPr>
              <a:t>. . .</a:t>
            </a:r>
            <a:endParaRPr lang="en-US" sz="2600" b="1" i="0" dirty="0">
              <a:solidFill>
                <a:srgbClr val="FFC000"/>
              </a:solidFill>
              <a:latin typeface="Calibri" pitchFamily="34" charset="0"/>
              <a:cs typeface="Calibri" pitchFamily="34" charset="0"/>
            </a:endParaRPr>
          </a:p>
        </p:txBody>
      </p:sp>
      <p:grpSp>
        <p:nvGrpSpPr>
          <p:cNvPr id="6" name="Group 5"/>
          <p:cNvGrpSpPr/>
          <p:nvPr/>
        </p:nvGrpSpPr>
        <p:grpSpPr>
          <a:xfrm>
            <a:off x="127577" y="4111679"/>
            <a:ext cx="8787823" cy="2365321"/>
            <a:chOff x="127577" y="4111679"/>
            <a:chExt cx="8787823" cy="2365321"/>
          </a:xfrm>
        </p:grpSpPr>
        <p:sp>
          <p:nvSpPr>
            <p:cNvPr id="3076" name="TextBox 7"/>
            <p:cNvSpPr txBox="1">
              <a:spLocks noChangeArrowheads="1"/>
            </p:cNvSpPr>
            <p:nvPr/>
          </p:nvSpPr>
          <p:spPr bwMode="auto">
            <a:xfrm>
              <a:off x="2059673" y="6015335"/>
              <a:ext cx="1604798" cy="461665"/>
            </a:xfrm>
            <a:prstGeom prst="rect">
              <a:avLst/>
            </a:prstGeom>
            <a:noFill/>
            <a:ln w="9525">
              <a:noFill/>
              <a:miter lim="800000"/>
              <a:headEnd/>
              <a:tailEnd/>
            </a:ln>
          </p:spPr>
          <p:txBody>
            <a:bodyPr wrap="none">
              <a:spAutoFit/>
            </a:bodyPr>
            <a:lstStyle/>
            <a:p>
              <a:r>
                <a:rPr lang="en-US" sz="2400" dirty="0" smtClean="0">
                  <a:solidFill>
                    <a:srgbClr val="DDDDDD"/>
                  </a:solidFill>
                  <a:latin typeface="Calibri" pitchFamily="34" charset="0"/>
                  <a:cs typeface="Calibri" pitchFamily="34" charset="0"/>
                </a:rPr>
                <a:t>white noise</a:t>
              </a:r>
              <a:endParaRPr lang="en-US" sz="2400" dirty="0">
                <a:solidFill>
                  <a:srgbClr val="DDDDDD"/>
                </a:solidFill>
                <a:latin typeface="Calibri" pitchFamily="34" charset="0"/>
                <a:cs typeface="Calibri" pitchFamily="34" charset="0"/>
              </a:endParaRPr>
            </a:p>
          </p:txBody>
        </p:sp>
        <p:sp>
          <p:nvSpPr>
            <p:cNvPr id="3087" name="TextBox 7"/>
            <p:cNvSpPr txBox="1">
              <a:spLocks noChangeArrowheads="1"/>
            </p:cNvSpPr>
            <p:nvPr/>
          </p:nvSpPr>
          <p:spPr bwMode="auto">
            <a:xfrm>
              <a:off x="4146880" y="6015334"/>
              <a:ext cx="1653017" cy="461665"/>
            </a:xfrm>
            <a:prstGeom prst="rect">
              <a:avLst/>
            </a:prstGeom>
            <a:noFill/>
            <a:ln w="9525">
              <a:noFill/>
              <a:miter lim="800000"/>
              <a:headEnd/>
              <a:tailEnd/>
            </a:ln>
          </p:spPr>
          <p:txBody>
            <a:bodyPr wrap="none">
              <a:spAutoFit/>
            </a:bodyPr>
            <a:lstStyle/>
            <a:p>
              <a:r>
                <a:rPr lang="en-US" sz="2400" dirty="0" smtClean="0">
                  <a:solidFill>
                    <a:srgbClr val="DDDDDD"/>
                  </a:solidFill>
                  <a:latin typeface="Calibri" pitchFamily="34" charset="0"/>
                  <a:cs typeface="Calibri" pitchFamily="34" charset="0"/>
                </a:rPr>
                <a:t>regular grid</a:t>
              </a:r>
              <a:endParaRPr lang="en-US" sz="2400" dirty="0">
                <a:solidFill>
                  <a:srgbClr val="DDDDDD"/>
                </a:solidFill>
                <a:latin typeface="Calibri" pitchFamily="34" charset="0"/>
                <a:cs typeface="Calibri" pitchFamily="34" charset="0"/>
              </a:endParaRPr>
            </a:p>
          </p:txBody>
        </p:sp>
        <p:sp>
          <p:nvSpPr>
            <p:cNvPr id="20" name="TextBox 7"/>
            <p:cNvSpPr txBox="1">
              <a:spLocks noChangeArrowheads="1"/>
            </p:cNvSpPr>
            <p:nvPr/>
          </p:nvSpPr>
          <p:spPr bwMode="auto">
            <a:xfrm>
              <a:off x="127577" y="4648200"/>
              <a:ext cx="1647952" cy="830997"/>
            </a:xfrm>
            <a:prstGeom prst="rect">
              <a:avLst/>
            </a:prstGeom>
            <a:noFill/>
            <a:ln w="9525">
              <a:noFill/>
              <a:miter lim="800000"/>
              <a:headEnd/>
              <a:tailEnd/>
            </a:ln>
            <a:scene3d>
              <a:camera prst="orthographicFront">
                <a:rot lat="0" lon="0" rev="0"/>
              </a:camera>
              <a:lightRig rig="threePt" dir="t"/>
            </a:scene3d>
          </p:spPr>
          <p:txBody>
            <a:bodyPr wrap="none">
              <a:spAutoFit/>
            </a:bodyPr>
            <a:lstStyle/>
            <a:p>
              <a:pPr algn="ctr">
                <a:defRPr/>
              </a:pPr>
              <a:r>
                <a:rPr lang="en-US" sz="2400" dirty="0" smtClean="0">
                  <a:solidFill>
                    <a:srgbClr val="FFC000"/>
                  </a:solidFill>
                  <a:latin typeface="Calibri" pitchFamily="34" charset="0"/>
                  <a:cs typeface="Calibri" pitchFamily="34" charset="0"/>
                </a:rPr>
                <a:t>Distribution</a:t>
              </a:r>
            </a:p>
            <a:p>
              <a:pPr algn="ctr">
                <a:defRPr/>
              </a:pPr>
              <a:r>
                <a:rPr lang="en-US" sz="2400" dirty="0">
                  <a:solidFill>
                    <a:srgbClr val="FFC000"/>
                  </a:solidFill>
                  <a:latin typeface="Calibri" pitchFamily="34" charset="0"/>
                  <a:cs typeface="Calibri" pitchFamily="34" charset="0"/>
                </a:rPr>
                <a:t>P</a:t>
              </a:r>
              <a:r>
                <a:rPr lang="en-US" sz="2400" dirty="0" smtClean="0">
                  <a:solidFill>
                    <a:srgbClr val="FFC000"/>
                  </a:solidFill>
                  <a:latin typeface="Calibri" pitchFamily="34" charset="0"/>
                  <a:cs typeface="Calibri" pitchFamily="34" charset="0"/>
                </a:rPr>
                <a:t>roperty</a:t>
              </a:r>
              <a:endParaRPr lang="en-US" sz="2400" dirty="0">
                <a:solidFill>
                  <a:srgbClr val="FFC000"/>
                </a:solidFill>
                <a:latin typeface="Calibri" pitchFamily="34" charset="0"/>
                <a:cs typeface="Calibri" pitchFamily="34" charset="0"/>
              </a:endParaRPr>
            </a:p>
          </p:txBody>
        </p:sp>
        <p:sp>
          <p:nvSpPr>
            <p:cNvPr id="17" name="TextBox 7"/>
            <p:cNvSpPr txBox="1">
              <a:spLocks noChangeArrowheads="1"/>
            </p:cNvSpPr>
            <p:nvPr/>
          </p:nvSpPr>
          <p:spPr bwMode="auto">
            <a:xfrm>
              <a:off x="6561327" y="6015333"/>
              <a:ext cx="1444626" cy="461665"/>
            </a:xfrm>
            <a:prstGeom prst="rect">
              <a:avLst/>
            </a:prstGeom>
            <a:noFill/>
            <a:ln w="9525">
              <a:noFill/>
              <a:miter lim="800000"/>
              <a:headEnd/>
              <a:tailEnd/>
            </a:ln>
          </p:spPr>
          <p:txBody>
            <a:bodyPr wrap="none">
              <a:spAutoFit/>
            </a:bodyPr>
            <a:lstStyle/>
            <a:p>
              <a:r>
                <a:rPr lang="en-US" sz="2400" dirty="0" smtClean="0">
                  <a:solidFill>
                    <a:srgbClr val="DDDDDD"/>
                  </a:solidFill>
                  <a:latin typeface="Calibri" pitchFamily="34" charset="0"/>
                  <a:cs typeface="Calibri" pitchFamily="34" charset="0"/>
                </a:rPr>
                <a:t>blue noise</a:t>
              </a:r>
              <a:endParaRPr lang="en-US" sz="2400" dirty="0">
                <a:solidFill>
                  <a:srgbClr val="DDDDDD"/>
                </a:solidFill>
                <a:latin typeface="Calibri" pitchFamily="34" charset="0"/>
                <a:cs typeface="Calibri" pitchFamily="34" charset="0"/>
              </a:endParaRPr>
            </a:p>
          </p:txBody>
        </p:sp>
        <p:pic>
          <p:nvPicPr>
            <p:cNvPr id="921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5000" y="4213116"/>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6194" y="4186535"/>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3040" y="4213116"/>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7"/>
            <p:cNvSpPr txBox="1">
              <a:spLocks noChangeArrowheads="1"/>
            </p:cNvSpPr>
            <p:nvPr/>
          </p:nvSpPr>
          <p:spPr bwMode="auto">
            <a:xfrm>
              <a:off x="8310747" y="4841557"/>
              <a:ext cx="604653" cy="492443"/>
            </a:xfrm>
            <a:prstGeom prst="rect">
              <a:avLst/>
            </a:prstGeom>
            <a:noFill/>
            <a:ln w="9525">
              <a:noFill/>
              <a:miter lim="800000"/>
              <a:headEnd/>
              <a:tailEnd/>
            </a:ln>
          </p:spPr>
          <p:txBody>
            <a:bodyPr wrap="none">
              <a:spAutoFit/>
            </a:bodyPr>
            <a:lstStyle/>
            <a:p>
              <a:r>
                <a:rPr lang="en-US" sz="2600" b="1" i="0" dirty="0" smtClean="0">
                  <a:solidFill>
                    <a:srgbClr val="FFC000"/>
                  </a:solidFill>
                  <a:latin typeface="Calibri" pitchFamily="34" charset="0"/>
                  <a:cs typeface="Calibri" pitchFamily="34" charset="0"/>
                </a:rPr>
                <a:t>. . .</a:t>
              </a:r>
              <a:endParaRPr lang="en-US" sz="2600" b="1" i="0" dirty="0">
                <a:solidFill>
                  <a:srgbClr val="FFC000"/>
                </a:solidFill>
                <a:latin typeface="Calibri" pitchFamily="34" charset="0"/>
                <a:cs typeface="Calibri" pitchFamily="34" charset="0"/>
              </a:endParaRPr>
            </a:p>
          </p:txBody>
        </p:sp>
        <p:pic>
          <p:nvPicPr>
            <p:cNvPr id="9221"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70944" y="4123481"/>
              <a:ext cx="707916" cy="70791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0856" y="4133641"/>
              <a:ext cx="707916" cy="70791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45484" y="4111679"/>
              <a:ext cx="707916" cy="70791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684686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Key Idea</a:t>
            </a:r>
            <a:endParaRPr lang="en-US" dirty="0">
              <a:latin typeface="Calibri" pitchFamily="34" charset="0"/>
              <a:cs typeface="Calibri" pitchFamily="34" charset="0"/>
            </a:endParaRPr>
          </a:p>
        </p:txBody>
      </p:sp>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r>
              <a:rPr lang="en-US" sz="3200" i="0" dirty="0" smtClean="0">
                <a:solidFill>
                  <a:srgbClr val="DDDDDD"/>
                </a:solidFill>
                <a:latin typeface="Calibri" pitchFamily="34" charset="0"/>
                <a:cs typeface="Calibri" pitchFamily="34" charset="0"/>
              </a:rPr>
              <a:t>Fourier power spectrum</a:t>
            </a:r>
            <a:endParaRPr lang="en-US" sz="3200" i="0" dirty="0">
              <a:solidFill>
                <a:srgbClr val="DDDDDD"/>
              </a:solidFill>
              <a:latin typeface="Calibri" pitchFamily="34" charset="0"/>
              <a:cs typeface="Calibri" pitchFamily="34" charset="0"/>
            </a:endParaRPr>
          </a:p>
        </p:txBody>
      </p:sp>
      <p:sp>
        <p:nvSpPr>
          <p:cNvPr id="21" name="Rectangle 20"/>
          <p:cNvSpPr>
            <a:spLocks noChangeAspect="1"/>
          </p:cNvSpPr>
          <p:nvPr/>
        </p:nvSpPr>
        <p:spPr bwMode="auto">
          <a:xfrm>
            <a:off x="4648200" y="228600"/>
            <a:ext cx="1828800" cy="1828800"/>
          </a:xfrm>
          <a:prstGeom prst="rect">
            <a:avLst/>
          </a:prstGeom>
          <a:noFill/>
          <a:ln w="25400" cap="flat" cmpd="sng" algn="ctr">
            <a:solidFill>
              <a:srgbClr val="96969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2" name="Oval 21"/>
          <p:cNvSpPr>
            <a:spLocks noChangeAspect="1"/>
          </p:cNvSpPr>
          <p:nvPr/>
        </p:nvSpPr>
        <p:spPr bwMode="auto">
          <a:xfrm>
            <a:off x="5547360" y="1024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3" name="Oval 22"/>
          <p:cNvSpPr>
            <a:spLocks noChangeAspect="1"/>
          </p:cNvSpPr>
          <p:nvPr/>
        </p:nvSpPr>
        <p:spPr bwMode="auto">
          <a:xfrm>
            <a:off x="585216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4" name="Oval 23"/>
          <p:cNvSpPr>
            <a:spLocks noChangeAspect="1"/>
          </p:cNvSpPr>
          <p:nvPr/>
        </p:nvSpPr>
        <p:spPr bwMode="auto">
          <a:xfrm>
            <a:off x="6096000" y="42976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5" name="Oval 24"/>
          <p:cNvSpPr>
            <a:spLocks noChangeAspect="1"/>
          </p:cNvSpPr>
          <p:nvPr/>
        </p:nvSpPr>
        <p:spPr bwMode="auto">
          <a:xfrm>
            <a:off x="505968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6" name="Oval 25"/>
          <p:cNvSpPr>
            <a:spLocks noChangeAspect="1"/>
          </p:cNvSpPr>
          <p:nvPr/>
        </p:nvSpPr>
        <p:spPr bwMode="auto">
          <a:xfrm>
            <a:off x="5547360" y="55168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7" name="Oval 26"/>
          <p:cNvSpPr>
            <a:spLocks noChangeAspect="1"/>
          </p:cNvSpPr>
          <p:nvPr/>
        </p:nvSpPr>
        <p:spPr bwMode="auto">
          <a:xfrm>
            <a:off x="621792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8" name="Oval 27"/>
          <p:cNvSpPr>
            <a:spLocks noChangeAspect="1"/>
          </p:cNvSpPr>
          <p:nvPr/>
        </p:nvSpPr>
        <p:spPr bwMode="auto">
          <a:xfrm>
            <a:off x="61569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9" name="Oval 28"/>
          <p:cNvSpPr>
            <a:spLocks noChangeAspect="1"/>
          </p:cNvSpPr>
          <p:nvPr/>
        </p:nvSpPr>
        <p:spPr bwMode="auto">
          <a:xfrm>
            <a:off x="50901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30" name="Oval 29"/>
          <p:cNvSpPr>
            <a:spLocks noChangeAspect="1"/>
          </p:cNvSpPr>
          <p:nvPr/>
        </p:nvSpPr>
        <p:spPr bwMode="auto">
          <a:xfrm>
            <a:off x="5398008" y="14813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31" name="Oval 30"/>
          <p:cNvSpPr>
            <a:spLocks noChangeAspect="1"/>
          </p:cNvSpPr>
          <p:nvPr/>
        </p:nvSpPr>
        <p:spPr bwMode="auto">
          <a:xfrm>
            <a:off x="4998720" y="4907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32" name="Oval 31"/>
          <p:cNvSpPr>
            <a:spLocks noChangeAspect="1"/>
          </p:cNvSpPr>
          <p:nvPr/>
        </p:nvSpPr>
        <p:spPr bwMode="auto">
          <a:xfrm>
            <a:off x="487680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grpSp>
        <p:nvGrpSpPr>
          <p:cNvPr id="2" name="Group 1"/>
          <p:cNvGrpSpPr/>
          <p:nvPr/>
        </p:nvGrpSpPr>
        <p:grpSpPr>
          <a:xfrm>
            <a:off x="6934200" y="228600"/>
            <a:ext cx="1828738" cy="2209800"/>
            <a:chOff x="7199376" y="228600"/>
            <a:chExt cx="1828738" cy="2209800"/>
          </a:xfrm>
        </p:grpSpPr>
        <p:pic>
          <p:nvPicPr>
            <p:cNvPr id="33" name="Picture 2" descr="C:\home\lywei\trees\rui-umass\bluemath\doc\figs\raster\uniostro_0p03_poisson_sft_average10.png"/>
            <p:cNvPicPr>
              <a:picLocks noChangeAspect="1" noChangeArrowheads="1"/>
            </p:cNvPicPr>
            <p:nvPr/>
          </p:nvPicPr>
          <p:blipFill>
            <a:blip r:embed="rId3" cstate="print"/>
            <a:srcRect/>
            <a:stretch>
              <a:fillRect/>
            </a:stretch>
          </p:blipFill>
          <p:spPr bwMode="auto">
            <a:xfrm>
              <a:off x="7199376" y="228600"/>
              <a:ext cx="1828738" cy="1828800"/>
            </a:xfrm>
            <a:prstGeom prst="rect">
              <a:avLst/>
            </a:prstGeom>
            <a:noFill/>
            <a:ln w="19050">
              <a:solidFill>
                <a:srgbClr val="00B0F0"/>
              </a:solidFill>
              <a:miter lim="800000"/>
              <a:headEnd/>
              <a:tailEnd/>
            </a:ln>
          </p:spPr>
        </p:pic>
        <p:pic>
          <p:nvPicPr>
            <p:cNvPr id="2052" name="Picture 4" descr="http://latex.codecogs.com/gif.latex?\LARGE%20\dpi%7b150%7d%20\bg_black%20P(\mathbf%7bf%7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576" y="2151645"/>
              <a:ext cx="508337" cy="286755"/>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descr="http://latex.codecogs.com/gif.latex?\LARGE%20\dpi%7b150%7d%20\bg_black%20\Ome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3975" y="2134605"/>
            <a:ext cx="197249" cy="227595"/>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4285792" y="490728"/>
            <a:ext cx="681593" cy="182880"/>
            <a:chOff x="5943600" y="2362200"/>
            <a:chExt cx="681593" cy="182880"/>
          </a:xfrm>
        </p:grpSpPr>
        <p:cxnSp>
          <p:nvCxnSpPr>
            <p:cNvPr id="42" name="Straight Connector 41"/>
            <p:cNvCxnSpPr/>
            <p:nvPr/>
          </p:nvCxnSpPr>
          <p:spPr bwMode="auto">
            <a:xfrm flipV="1">
              <a:off x="6223466" y="2400554"/>
              <a:ext cx="401727" cy="53795"/>
            </a:xfrm>
            <a:prstGeom prst="line">
              <a:avLst/>
            </a:prstGeom>
            <a:noFill/>
            <a:ln w="25400" cap="flat" cmpd="sng" algn="ctr">
              <a:solidFill>
                <a:srgbClr val="FF5050"/>
              </a:solidFill>
              <a:prstDash val="solid"/>
              <a:round/>
              <a:headEnd type="none" w="med" len="med"/>
              <a:tailEnd type="arrow" w="med" len="med"/>
            </a:ln>
            <a:effectLst/>
          </p:spPr>
        </p:cxnSp>
        <p:pic>
          <p:nvPicPr>
            <p:cNvPr id="43" name="Picture 8" descr="http://latex.codecogs.com/gif.latex?\LARGE%20\dpi%7b200%7d%20\bg_black%20\mathbf%7bs_k%7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362200"/>
              <a:ext cx="247426" cy="182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143000" y="2819400"/>
            <a:ext cx="6517528" cy="1752600"/>
            <a:chOff x="1143000" y="2819400"/>
            <a:chExt cx="6517528" cy="1752600"/>
          </a:xfrm>
        </p:grpSpPr>
        <p:pic>
          <p:nvPicPr>
            <p:cNvPr id="39" name="Picture 4" descr="http://latex.codecogs.com/gif.latex?\LARGE%20\dpi%7b200%7d%20\bg_black%20P(\mathbf%7bf%7d)=\frac%7b1%7d%7bN%7d\left(%20\sum_%7bk=0%7d%5e%7bN-1%7d%20\cos(2%20\pi%20\mathbf%7bf%7d\cdot\mathbf%7bs_k%7d)%20\right)%5e2%20+%20\frac%7b1%7d%7bN%7d\left(%20\sum_%7bk=0%7d%5e%7bN-1%7d%20\sin(2%20\pi%20\mathbf%7bf%7d\cdot\mathbf%7bs_k%7d)%20\right)%5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819400"/>
              <a:ext cx="6517528"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bwMode="auto">
            <a:xfrm>
              <a:off x="4045598" y="3464560"/>
              <a:ext cx="304800" cy="0"/>
            </a:xfrm>
            <a:prstGeom prst="line">
              <a:avLst/>
            </a:prstGeom>
            <a:noFill/>
            <a:ln w="25400" cap="flat" cmpd="sng" algn="ctr">
              <a:solidFill>
                <a:srgbClr val="FF3300"/>
              </a:solidFill>
              <a:prstDash val="solid"/>
              <a:round/>
              <a:headEnd type="none" w="med" len="med"/>
              <a:tailEnd type="none" w="med" len="med"/>
            </a:ln>
            <a:effectLst/>
          </p:spPr>
        </p:cxnSp>
        <p:cxnSp>
          <p:nvCxnSpPr>
            <p:cNvPr id="38" name="Straight Connector 37"/>
            <p:cNvCxnSpPr/>
            <p:nvPr/>
          </p:nvCxnSpPr>
          <p:spPr bwMode="auto">
            <a:xfrm>
              <a:off x="6944360" y="3464560"/>
              <a:ext cx="304800" cy="0"/>
            </a:xfrm>
            <a:prstGeom prst="line">
              <a:avLst/>
            </a:prstGeom>
            <a:noFill/>
            <a:ln w="25400" cap="flat" cmpd="sng" algn="ctr">
              <a:solidFill>
                <a:srgbClr val="FF33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4" name="TextBox 33"/>
                <p:cNvSpPr txBox="1"/>
                <p:nvPr/>
              </p:nvSpPr>
              <p:spPr>
                <a:xfrm>
                  <a:off x="1597554" y="4110335"/>
                  <a:ext cx="2768258" cy="461665"/>
                </a:xfrm>
                <a:prstGeom prst="rect">
                  <a:avLst/>
                </a:prstGeom>
                <a:noFill/>
              </p:spPr>
              <p:txBody>
                <a:bodyPr wrap="none" rtlCol="0">
                  <a:spAutoFit/>
                </a:bodyPr>
                <a:lstStyle/>
                <a:p>
                  <a14:m>
                    <m:oMath xmlns:m="http://schemas.openxmlformats.org/officeDocument/2006/math">
                      <m:r>
                        <a:rPr lang="en-US" sz="2400" b="1" i="0" smtClean="0">
                          <a:solidFill>
                            <a:srgbClr val="DDDDDD"/>
                          </a:solidFill>
                          <a:latin typeface="Cambria Math"/>
                          <a:cs typeface="Calibri" pitchFamily="34" charset="0"/>
                        </a:rPr>
                        <m:t>𝐟</m:t>
                      </m:r>
                    </m:oMath>
                  </a14:m>
                  <a:r>
                    <a:rPr lang="en-US" sz="2400" i="0" dirty="0" smtClean="0">
                      <a:solidFill>
                        <a:srgbClr val="DDDDDD"/>
                      </a:solidFill>
                      <a:latin typeface="Calibri" pitchFamily="34" charset="0"/>
                      <a:cs typeface="Calibri" pitchFamily="34" charset="0"/>
                    </a:rPr>
                    <a:t>: frequency (vector)</a:t>
                  </a:r>
                  <a:endParaRPr lang="en-US" sz="2400" i="0" dirty="0">
                    <a:solidFill>
                      <a:srgbClr val="DDDDDD"/>
                    </a:solidFill>
                    <a:latin typeface="Calibri" pitchFamily="34" charset="0"/>
                    <a:cs typeface="Calibri"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597554" y="4110335"/>
                  <a:ext cx="2768258" cy="461665"/>
                </a:xfrm>
                <a:prstGeom prst="rect">
                  <a:avLst/>
                </a:prstGeom>
                <a:blipFill rotWithShape="1">
                  <a:blip r:embed="rId8"/>
                  <a:stretch>
                    <a:fillRect l="-441" t="-10526" r="-2643" b="-28947"/>
                  </a:stretch>
                </a:blipFill>
              </p:spPr>
              <p:txBody>
                <a:bodyPr/>
                <a:lstStyle/>
                <a:p>
                  <a:r>
                    <a:rPr lang="en-US">
                      <a:noFill/>
                    </a:rPr>
                    <a:t> </a:t>
                  </a:r>
                </a:p>
              </p:txBody>
            </p:sp>
          </mc:Fallback>
        </mc:AlternateContent>
      </p:grpSp>
      <p:cxnSp>
        <p:nvCxnSpPr>
          <p:cNvPr id="40" name="Straight Connector 39"/>
          <p:cNvCxnSpPr/>
          <p:nvPr/>
        </p:nvCxnSpPr>
        <p:spPr bwMode="auto">
          <a:xfrm>
            <a:off x="1109472" y="3505200"/>
            <a:ext cx="566928" cy="0"/>
          </a:xfrm>
          <a:prstGeom prst="line">
            <a:avLst/>
          </a:prstGeom>
          <a:noFill/>
          <a:ln w="25400" cap="flat" cmpd="sng" algn="ctr">
            <a:solidFill>
              <a:srgbClr val="00B0F0"/>
            </a:solidFill>
            <a:prstDash val="solid"/>
            <a:round/>
            <a:headEnd type="none" w="med" len="med"/>
            <a:tailEnd type="none" w="med" len="med"/>
          </a:ln>
          <a:effectLst/>
        </p:spPr>
      </p:cxnSp>
    </p:spTree>
    <p:extLst>
      <p:ext uri="{BB962C8B-B14F-4D97-AF65-F5344CB8AC3E}">
        <p14:creationId xmlns:p14="http://schemas.microsoft.com/office/powerpoint/2010/main" val="1122131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Key Idea</a:t>
            </a:r>
            <a:endParaRPr lang="en-US" dirty="0">
              <a:latin typeface="Calibri" pitchFamily="34" charset="0"/>
              <a:cs typeface="Calibri" pitchFamily="34" charset="0"/>
            </a:endParaRPr>
          </a:p>
        </p:txBody>
      </p:sp>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r>
              <a:rPr lang="en-US" sz="3200" i="0" dirty="0" smtClean="0">
                <a:solidFill>
                  <a:srgbClr val="DDDDDD"/>
                </a:solidFill>
                <a:latin typeface="Calibri" pitchFamily="34" charset="0"/>
                <a:cs typeface="Calibri" pitchFamily="34" charset="0"/>
              </a:rPr>
              <a:t>Fourier power spectrum</a:t>
            </a:r>
            <a:endParaRPr lang="en-US" sz="3200" i="0" dirty="0">
              <a:solidFill>
                <a:srgbClr val="DDDDDD"/>
              </a:solidFill>
              <a:latin typeface="Calibri" pitchFamily="34" charset="0"/>
              <a:cs typeface="Calibri" pitchFamily="34" charset="0"/>
            </a:endParaRPr>
          </a:p>
        </p:txBody>
      </p:sp>
      <p:sp>
        <p:nvSpPr>
          <p:cNvPr id="8" name="Rectangle 7"/>
          <p:cNvSpPr>
            <a:spLocks noChangeAspect="1"/>
          </p:cNvSpPr>
          <p:nvPr/>
        </p:nvSpPr>
        <p:spPr bwMode="auto">
          <a:xfrm>
            <a:off x="4648200" y="228600"/>
            <a:ext cx="1828800" cy="1828800"/>
          </a:xfrm>
          <a:prstGeom prst="rect">
            <a:avLst/>
          </a:prstGeom>
          <a:noFill/>
          <a:ln w="25400" cap="flat" cmpd="sng" algn="ctr">
            <a:solidFill>
              <a:srgbClr val="96969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9" name="Oval 8"/>
          <p:cNvSpPr>
            <a:spLocks noChangeAspect="1"/>
          </p:cNvSpPr>
          <p:nvPr/>
        </p:nvSpPr>
        <p:spPr bwMode="auto">
          <a:xfrm>
            <a:off x="5547360" y="1024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0" name="Oval 9"/>
          <p:cNvSpPr>
            <a:spLocks noChangeAspect="1"/>
          </p:cNvSpPr>
          <p:nvPr/>
        </p:nvSpPr>
        <p:spPr bwMode="auto">
          <a:xfrm>
            <a:off x="585216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6096000" y="42976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505968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5547360" y="55168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621792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61569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50901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5398008" y="14813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4998720" y="4907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487680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22" name="Picture 2" descr="C:\home\lywei\trees\rui-umass\bluemath\doc\figs\raster\uniostro_0p03_poisson_sft_average10.png"/>
          <p:cNvPicPr>
            <a:picLocks noChangeAspect="1" noChangeArrowheads="1"/>
          </p:cNvPicPr>
          <p:nvPr/>
        </p:nvPicPr>
        <p:blipFill>
          <a:blip r:embed="rId3" cstate="print"/>
          <a:srcRect/>
          <a:stretch>
            <a:fillRect/>
          </a:stretch>
        </p:blipFill>
        <p:spPr bwMode="auto">
          <a:xfrm>
            <a:off x="6934200" y="228600"/>
            <a:ext cx="1828738" cy="1828800"/>
          </a:xfrm>
          <a:prstGeom prst="rect">
            <a:avLst/>
          </a:prstGeom>
          <a:noFill/>
          <a:ln w="19050">
            <a:solidFill>
              <a:srgbClr val="00B0F0"/>
            </a:solidFill>
            <a:miter lim="800000"/>
            <a:headEnd/>
            <a:tailEnd/>
          </a:ln>
        </p:spPr>
      </p:pic>
      <p:pic>
        <p:nvPicPr>
          <p:cNvPr id="23" name="Picture 4" descr="http://latex.codecogs.com/gif.latex?\LARGE%20\dpi%7b150%7d%20\bg_black%20P(\mathbf%7bf%7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400" y="2151645"/>
            <a:ext cx="508337" cy="2867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latex.codecogs.com/gif.latex?\LARGE%20\dpi%7b150%7d%20\bg_black%20\Ome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3975" y="2134605"/>
            <a:ext cx="197249" cy="22759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5071872" y="516305"/>
            <a:ext cx="507582" cy="532969"/>
            <a:chOff x="5471391" y="695101"/>
            <a:chExt cx="507582" cy="532969"/>
          </a:xfrm>
        </p:grpSpPr>
        <mc:AlternateContent xmlns:mc="http://schemas.openxmlformats.org/markup-compatibility/2006" xmlns:a14="http://schemas.microsoft.com/office/drawing/2010/main">
          <mc:Choice Requires="a14">
            <p:sp>
              <p:nvSpPr>
                <p:cNvPr id="28" name="TextBox 27"/>
                <p:cNvSpPr txBox="1"/>
                <p:nvPr/>
              </p:nvSpPr>
              <p:spPr>
                <a:xfrm>
                  <a:off x="5492750" y="704850"/>
                  <a:ext cx="48622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FF00"/>
                            </a:solidFill>
                            <a:latin typeface="Cambria Math"/>
                            <a:cs typeface="Calibri" pitchFamily="34" charset="0"/>
                          </a:rPr>
                          <m:t>𝑑</m:t>
                        </m:r>
                      </m:oMath>
                    </m:oMathPara>
                  </a14:m>
                  <a:endParaRPr lang="en-US" sz="2800" dirty="0">
                    <a:solidFill>
                      <a:srgbClr val="FFFF00"/>
                    </a:solidFill>
                    <a:latin typeface="Calibri" pitchFamily="34" charset="0"/>
                    <a:cs typeface="Calibri"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492750" y="704850"/>
                  <a:ext cx="486223" cy="523220"/>
                </a:xfrm>
                <a:prstGeom prst="rect">
                  <a:avLst/>
                </a:prstGeom>
                <a:blipFill rotWithShape="1">
                  <a:blip r:embed="rId6"/>
                  <a:stretch>
                    <a:fillRect/>
                  </a:stretch>
                </a:blipFill>
              </p:spPr>
              <p:txBody>
                <a:bodyPr/>
                <a:lstStyle/>
                <a:p>
                  <a:r>
                    <a:rPr lang="en-US">
                      <a:noFill/>
                    </a:rPr>
                    <a:t> </a:t>
                  </a:r>
                </a:p>
              </p:txBody>
            </p:sp>
          </mc:Fallback>
        </mc:AlternateContent>
        <p:cxnSp>
          <p:nvCxnSpPr>
            <p:cNvPr id="29" name="Straight Arrow Connector 28"/>
            <p:cNvCxnSpPr/>
            <p:nvPr/>
          </p:nvCxnSpPr>
          <p:spPr bwMode="auto">
            <a:xfrm>
              <a:off x="5471391" y="695101"/>
              <a:ext cx="465328" cy="48845"/>
            </a:xfrm>
            <a:prstGeom prst="straightConnector1">
              <a:avLst/>
            </a:prstGeom>
            <a:noFill/>
            <a:ln w="19050" cap="flat" cmpd="sng" algn="ctr">
              <a:solidFill>
                <a:srgbClr val="FFFF00"/>
              </a:solidFill>
              <a:prstDash val="solid"/>
              <a:round/>
              <a:headEnd type="arrow"/>
              <a:tailEnd type="arrow"/>
            </a:ln>
            <a:effectLst/>
          </p:spPr>
        </p:cxnSp>
      </p:grpSp>
      <p:sp>
        <p:nvSpPr>
          <p:cNvPr id="34" name="TextBox 33"/>
          <p:cNvSpPr txBox="1"/>
          <p:nvPr/>
        </p:nvSpPr>
        <p:spPr>
          <a:xfrm>
            <a:off x="5849225" y="4304347"/>
            <a:ext cx="703975" cy="492443"/>
          </a:xfrm>
          <a:prstGeom prst="rect">
            <a:avLst/>
          </a:prstGeom>
          <a:noFill/>
        </p:spPr>
        <p:txBody>
          <a:bodyPr wrap="none" rtlCol="0">
            <a:spAutoFit/>
          </a:bodyPr>
          <a:lstStyle/>
          <a:p>
            <a:r>
              <a:rPr lang="en-US" sz="2600" dirty="0" smtClean="0">
                <a:solidFill>
                  <a:srgbClr val="FFFF00"/>
                </a:solidFill>
                <a:latin typeface="Calibri" pitchFamily="34" charset="0"/>
                <a:cs typeface="Calibri" pitchFamily="34" charset="0"/>
              </a:rPr>
              <a:t>diff.</a:t>
            </a:r>
            <a:endParaRPr lang="en-US" sz="2600" dirty="0">
              <a:solidFill>
                <a:srgbClr val="FFFF00"/>
              </a:solidFill>
              <a:latin typeface="Calibri" pitchFamily="34" charset="0"/>
              <a:cs typeface="Calibri" pitchFamily="34" charset="0"/>
            </a:endParaRPr>
          </a:p>
        </p:txBody>
      </p:sp>
      <p:pic>
        <p:nvPicPr>
          <p:cNvPr id="30" name="Picture 4" descr="http://latex.codecogs.com/gif.latex?\LARGE%20\dpi%7b200%7d%20\bg_black%20P(\mathbf%7bf%7d)=\frac%7b1%7d%7bN%7d\left(%20\sum_%7bk=0%7d%5e%7bN-1%7d%20\cos(2%20\pi%20\mathbf%7bf%7d\cdot\mathbf%7bs_k%7d)%20\right)%5e2%20+%20\frac%7b1%7d%7bN%7d\left(%20\sum_%7bk=0%7d%5e%7bN-1%7d%20\sin(2%20\pi%20\mathbf%7bf%7d\cdot\mathbf%7bs_k%7d)%20\right)%5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819400"/>
            <a:ext cx="6517528"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p:cNvCxnSpPr/>
          <p:nvPr/>
        </p:nvCxnSpPr>
        <p:spPr bwMode="auto">
          <a:xfrm>
            <a:off x="4045598" y="3464560"/>
            <a:ext cx="304800" cy="0"/>
          </a:xfrm>
          <a:prstGeom prst="line">
            <a:avLst/>
          </a:prstGeom>
          <a:noFill/>
          <a:ln w="25400" cap="flat" cmpd="sng" algn="ctr">
            <a:solidFill>
              <a:srgbClr val="FF3300"/>
            </a:solidFill>
            <a:prstDash val="solid"/>
            <a:round/>
            <a:headEnd type="none" w="med" len="med"/>
            <a:tailEnd type="none" w="med" len="med"/>
          </a:ln>
          <a:effectLst/>
        </p:spPr>
      </p:cxnSp>
      <p:cxnSp>
        <p:nvCxnSpPr>
          <p:cNvPr id="32" name="Straight Connector 31"/>
          <p:cNvCxnSpPr/>
          <p:nvPr/>
        </p:nvCxnSpPr>
        <p:spPr bwMode="auto">
          <a:xfrm>
            <a:off x="6944360" y="3464560"/>
            <a:ext cx="304800" cy="0"/>
          </a:xfrm>
          <a:prstGeom prst="line">
            <a:avLst/>
          </a:prstGeom>
          <a:noFill/>
          <a:ln w="25400" cap="flat" cmpd="sng" algn="ctr">
            <a:solidFill>
              <a:srgbClr val="FF3300"/>
            </a:solidFill>
            <a:prstDash val="solid"/>
            <a:round/>
            <a:headEnd type="none" w="med" len="med"/>
            <a:tailEnd type="none" w="med" len="med"/>
          </a:ln>
          <a:effectLst/>
        </p:spPr>
      </p:cxnSp>
      <p:cxnSp>
        <p:nvCxnSpPr>
          <p:cNvPr id="33" name="Straight Connector 32"/>
          <p:cNvCxnSpPr/>
          <p:nvPr/>
        </p:nvCxnSpPr>
        <p:spPr bwMode="auto">
          <a:xfrm>
            <a:off x="1109472" y="3505200"/>
            <a:ext cx="566928" cy="0"/>
          </a:xfrm>
          <a:prstGeom prst="line">
            <a:avLst/>
          </a:prstGeom>
          <a:noFill/>
          <a:ln w="25400" cap="flat" cmpd="sng" algn="ctr">
            <a:solidFill>
              <a:srgbClr val="00B0F0"/>
            </a:solidFill>
            <a:prstDash val="solid"/>
            <a:round/>
            <a:headEnd type="none" w="med" len="med"/>
            <a:tailEnd type="none" w="med" len="med"/>
          </a:ln>
          <a:effectLst/>
        </p:spPr>
      </p:cxnSp>
      <p:pic>
        <p:nvPicPr>
          <p:cNvPr id="10244" name="Picture 4" descr="http://latex.codecogs.com/gif.latex?\LARGE%20\dpi%7b200%7d%20\bg_black%20=\frac%7b1%7d%7bN%7d\sum_%7bk=0%7d%5e%7bN-1%7d%20\sum_%7bj=0%7d%5e%7bN-1%7d%20\cos%20(%202%20\pi%20\mathbf%7bf%7d%20\cdot%20(\mathbf%7bs_k%7d-\mathbf%7bs_j%7d)%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093368"/>
            <a:ext cx="3908407"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bwMode="auto">
          <a:xfrm>
            <a:off x="4648200" y="4724400"/>
            <a:ext cx="990600" cy="0"/>
          </a:xfrm>
          <a:prstGeom prst="line">
            <a:avLst/>
          </a:prstGeom>
          <a:noFill/>
          <a:ln w="25400" cap="flat" cmpd="sng" algn="ctr">
            <a:solidFill>
              <a:srgbClr val="FFFF00"/>
            </a:solidFill>
            <a:prstDash val="solid"/>
            <a:round/>
            <a:headEnd type="none" w="med" len="med"/>
            <a:tailEnd type="none" w="med" len="med"/>
          </a:ln>
          <a:effectLst/>
        </p:spPr>
      </p:cxnSp>
      <p:grpSp>
        <p:nvGrpSpPr>
          <p:cNvPr id="41" name="Group 40"/>
          <p:cNvGrpSpPr/>
          <p:nvPr/>
        </p:nvGrpSpPr>
        <p:grpSpPr>
          <a:xfrm>
            <a:off x="4285792" y="490728"/>
            <a:ext cx="681593" cy="182880"/>
            <a:chOff x="5943600" y="2362200"/>
            <a:chExt cx="681593" cy="182880"/>
          </a:xfrm>
        </p:grpSpPr>
        <p:cxnSp>
          <p:nvCxnSpPr>
            <p:cNvPr id="42" name="Straight Connector 41"/>
            <p:cNvCxnSpPr/>
            <p:nvPr/>
          </p:nvCxnSpPr>
          <p:spPr bwMode="auto">
            <a:xfrm flipV="1">
              <a:off x="6223466" y="2400554"/>
              <a:ext cx="401727" cy="53795"/>
            </a:xfrm>
            <a:prstGeom prst="line">
              <a:avLst/>
            </a:prstGeom>
            <a:noFill/>
            <a:ln w="25400" cap="flat" cmpd="sng" algn="ctr">
              <a:solidFill>
                <a:srgbClr val="FF5050"/>
              </a:solidFill>
              <a:prstDash val="solid"/>
              <a:round/>
              <a:headEnd type="none" w="med" len="med"/>
              <a:tailEnd type="arrow" w="med" len="med"/>
            </a:ln>
            <a:effectLst/>
          </p:spPr>
        </p:cxnSp>
        <p:pic>
          <p:nvPicPr>
            <p:cNvPr id="43" name="Picture 8" descr="http://latex.codecogs.com/gif.latex?\LARGE%20\dpi%7b200%7d%20\bg_black%20\mathbf%7bs_k%7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362200"/>
              <a:ext cx="247426" cy="1828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69196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6000"/>
                            </p:stCondLst>
                            <p:childTnLst>
                              <p:par>
                                <p:cTn id="8" presetID="10" presetClass="entr" presetSubtype="0" fill="hold" grpId="0"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6500"/>
                            </p:stCondLst>
                            <p:childTnLst>
                              <p:par>
                                <p:cTn id="12" presetID="1" presetClass="entr" presetSubtype="0" fill="hold" nodeType="afterEffect">
                                  <p:stCondLst>
                                    <p:cond delay="300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Key Idea</a:t>
            </a:r>
            <a:endParaRPr lang="en-US" dirty="0">
              <a:latin typeface="Calibri" pitchFamily="34" charset="0"/>
              <a:cs typeface="Calibri" pitchFamily="34" charset="0"/>
            </a:endParaRPr>
          </a:p>
        </p:txBody>
      </p:sp>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r>
              <a:rPr lang="en-US" sz="3200" i="0" dirty="0" smtClean="0">
                <a:solidFill>
                  <a:srgbClr val="DDDDDD"/>
                </a:solidFill>
                <a:latin typeface="Calibri" pitchFamily="34" charset="0"/>
                <a:cs typeface="Calibri" pitchFamily="34" charset="0"/>
              </a:rPr>
              <a:t>Fourier power spectrum</a:t>
            </a:r>
            <a:endParaRPr lang="en-US" sz="3200" i="0" dirty="0">
              <a:solidFill>
                <a:srgbClr val="DDDDDD"/>
              </a:solidFill>
              <a:latin typeface="Calibri" pitchFamily="34" charset="0"/>
              <a:cs typeface="Calibri" pitchFamily="34" charset="0"/>
            </a:endParaRPr>
          </a:p>
        </p:txBody>
      </p:sp>
      <p:sp>
        <p:nvSpPr>
          <p:cNvPr id="9" name="Rectangle 8"/>
          <p:cNvSpPr>
            <a:spLocks noChangeAspect="1"/>
          </p:cNvSpPr>
          <p:nvPr/>
        </p:nvSpPr>
        <p:spPr bwMode="auto">
          <a:xfrm>
            <a:off x="4648200" y="228600"/>
            <a:ext cx="1828800" cy="1828800"/>
          </a:xfrm>
          <a:prstGeom prst="rect">
            <a:avLst/>
          </a:prstGeom>
          <a:noFill/>
          <a:ln w="25400" cap="flat" cmpd="sng" algn="ctr">
            <a:solidFill>
              <a:srgbClr val="96969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0" name="Oval 9"/>
          <p:cNvSpPr>
            <a:spLocks noChangeAspect="1"/>
          </p:cNvSpPr>
          <p:nvPr/>
        </p:nvSpPr>
        <p:spPr bwMode="auto">
          <a:xfrm>
            <a:off x="5547360" y="1024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585216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6096000" y="42976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505968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5547360" y="55168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621792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61569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50901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5398008" y="14813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4998720" y="4907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2" name="Oval 21"/>
          <p:cNvSpPr>
            <a:spLocks noChangeAspect="1"/>
          </p:cNvSpPr>
          <p:nvPr/>
        </p:nvSpPr>
        <p:spPr bwMode="auto">
          <a:xfrm>
            <a:off x="487680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25" name="Picture 6" descr="http://latex.codecogs.com/gif.latex?\LARGE%20\dpi%7b150%7d%20\bg_black%20\Ome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975" y="2134605"/>
            <a:ext cx="197249" cy="22759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bwMode="auto">
          <a:xfrm>
            <a:off x="5629523" y="620202"/>
            <a:ext cx="516835" cy="302149"/>
          </a:xfrm>
          <a:prstGeom prst="straightConnector1">
            <a:avLst/>
          </a:prstGeom>
          <a:noFill/>
          <a:ln w="19050" cap="flat" cmpd="sng" algn="ctr">
            <a:solidFill>
              <a:srgbClr val="FFFF00"/>
            </a:solidFill>
            <a:prstDash val="solid"/>
            <a:round/>
            <a:headEnd type="arrow"/>
            <a:tailEnd type="arrow"/>
          </a:ln>
          <a:effectLst/>
        </p:spPr>
      </p:cxnSp>
      <p:pic>
        <p:nvPicPr>
          <p:cNvPr id="34" name="Picture 2" descr="C:\home\lywei\trees\rui-umass\bluemath\doc\figs\raster\uniostro_0p03_poisson_sft_average10.png"/>
          <p:cNvPicPr>
            <a:picLocks noChangeAspect="1" noChangeArrowheads="1"/>
          </p:cNvPicPr>
          <p:nvPr/>
        </p:nvPicPr>
        <p:blipFill>
          <a:blip r:embed="rId4" cstate="print"/>
          <a:srcRect/>
          <a:stretch>
            <a:fillRect/>
          </a:stretch>
        </p:blipFill>
        <p:spPr bwMode="auto">
          <a:xfrm>
            <a:off x="6934200" y="228600"/>
            <a:ext cx="1828738" cy="1828800"/>
          </a:xfrm>
          <a:prstGeom prst="rect">
            <a:avLst/>
          </a:prstGeom>
          <a:noFill/>
          <a:ln w="19050">
            <a:solidFill>
              <a:srgbClr val="00B0F0"/>
            </a:solidFill>
            <a:miter lim="800000"/>
            <a:headEnd/>
            <a:tailEnd/>
          </a:ln>
        </p:spPr>
      </p:pic>
      <p:pic>
        <p:nvPicPr>
          <p:cNvPr id="35" name="Picture 4" descr="http://latex.codecogs.com/gif.latex?\LARGE%20\dpi%7b150%7d%20\bg_black%20P(\mathbf%7bf%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4400" y="2151645"/>
            <a:ext cx="508337" cy="2867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809751" y="5257800"/>
            <a:ext cx="3621789" cy="731520"/>
            <a:chOff x="1809751" y="5257800"/>
            <a:chExt cx="3621789" cy="731520"/>
          </a:xfrm>
        </p:grpSpPr>
        <p:pic>
          <p:nvPicPr>
            <p:cNvPr id="9218" name="Picture 2" descr="http://latex.codecogs.com/gif.latex?\large%20\dpi%7b300%7d%20\bg_black%20=%20N%20\int_%7b\Omega_d%7d%20\cos%20(2%20\pi%20\mathbf%7bf%7d%20\cdot%20\mathbf%7bd%7d)%20\,%20p(\mathbf%7bd%7d)%20\,%20\delta%20\mathbf%7bd%7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1" y="5257800"/>
              <a:ext cx="3621789" cy="73152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bwMode="auto">
            <a:xfrm>
              <a:off x="4454652" y="5791200"/>
              <a:ext cx="617220" cy="0"/>
            </a:xfrm>
            <a:prstGeom prst="line">
              <a:avLst/>
            </a:prstGeom>
            <a:noFill/>
            <a:ln w="25400" cap="flat" cmpd="sng" algn="ctr">
              <a:solidFill>
                <a:srgbClr val="FFFF00"/>
              </a:solidFill>
              <a:prstDash val="solid"/>
              <a:round/>
              <a:headEnd type="none" w="med" len="med"/>
              <a:tailEnd type="none" w="med" len="med"/>
            </a:ln>
            <a:effectLst/>
          </p:spPr>
        </p:cxnSp>
      </p:grpSp>
      <p:pic>
        <p:nvPicPr>
          <p:cNvPr id="32" name="Picture 4" descr="http://latex.codecogs.com/gif.latex?\LARGE%20\dpi%7b200%7d%20\bg_black%20P(\mathbf%7bf%7d)=\frac%7b1%7d%7bN%7d\left(%20\sum_%7bk=0%7d%5e%7bN-1%7d%20\cos(2%20\pi%20\mathbf%7bf%7d\cdot\mathbf%7bs_k%7d)%20\right)%5e2%20+%20\frac%7b1%7d%7bN%7d\left(%20\sum_%7bk=0%7d%5e%7bN-1%7d%20\sin(2%20\pi%20\mathbf%7bf%7d\cdot\mathbf%7bs_k%7d)%20\right)%5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819400"/>
            <a:ext cx="6517528"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p:cNvCxnSpPr/>
          <p:nvPr/>
        </p:nvCxnSpPr>
        <p:spPr bwMode="auto">
          <a:xfrm>
            <a:off x="1109472" y="3505200"/>
            <a:ext cx="566928" cy="0"/>
          </a:xfrm>
          <a:prstGeom prst="line">
            <a:avLst/>
          </a:prstGeom>
          <a:noFill/>
          <a:ln w="25400" cap="flat" cmpd="sng" algn="ctr">
            <a:solidFill>
              <a:srgbClr val="00B0F0"/>
            </a:solidFill>
            <a:prstDash val="solid"/>
            <a:round/>
            <a:headEnd type="none" w="med" len="med"/>
            <a:tailEnd type="none" w="med" len="med"/>
          </a:ln>
          <a:effectLst/>
        </p:spPr>
      </p:cxnSp>
      <p:pic>
        <p:nvPicPr>
          <p:cNvPr id="37" name="Picture 4" descr="http://latex.codecogs.com/gif.latex?\LARGE%20\dpi%7b200%7d%20\bg_black%20=\frac%7b1%7d%7bN%7d\sum_%7bk=0%7d%5e%7bN-1%7d%20\sum_%7bj=0%7d%5e%7bN-1%7d%20\cos%20(%202%20\pi%20\mathbf%7bf%7d%20\cdot%20(\mathbf%7bs_k%7d-\mathbf%7bs_j%7d)%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093368"/>
            <a:ext cx="3908407"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Arrow Connector 55"/>
          <p:cNvCxnSpPr/>
          <p:nvPr/>
        </p:nvCxnSpPr>
        <p:spPr bwMode="auto">
          <a:xfrm>
            <a:off x="5071872" y="563880"/>
            <a:ext cx="486090" cy="453887"/>
          </a:xfrm>
          <a:prstGeom prst="straightConnector1">
            <a:avLst/>
          </a:prstGeom>
          <a:noFill/>
          <a:ln w="19050" cap="flat" cmpd="sng" algn="ctr">
            <a:solidFill>
              <a:srgbClr val="FFFF00"/>
            </a:solidFill>
            <a:prstDash val="solid"/>
            <a:round/>
            <a:headEnd type="arrow"/>
            <a:tailEnd type="arrow"/>
          </a:ln>
          <a:effectLst/>
        </p:spPr>
      </p:cxnSp>
      <p:cxnSp>
        <p:nvCxnSpPr>
          <p:cNvPr id="58" name="Straight Arrow Connector 57"/>
          <p:cNvCxnSpPr/>
          <p:nvPr/>
        </p:nvCxnSpPr>
        <p:spPr bwMode="auto">
          <a:xfrm>
            <a:off x="5583936" y="630803"/>
            <a:ext cx="5831" cy="386964"/>
          </a:xfrm>
          <a:prstGeom prst="straightConnector1">
            <a:avLst/>
          </a:prstGeom>
          <a:noFill/>
          <a:ln w="19050" cap="flat" cmpd="sng" algn="ctr">
            <a:solidFill>
              <a:srgbClr val="FFFF00"/>
            </a:solidFill>
            <a:prstDash val="solid"/>
            <a:round/>
            <a:headEnd type="arrow"/>
            <a:tailEnd type="arrow"/>
          </a:ln>
          <a:effectLst/>
        </p:spPr>
      </p:cxnSp>
      <p:sp>
        <p:nvSpPr>
          <p:cNvPr id="63" name="TextBox 62"/>
          <p:cNvSpPr txBox="1"/>
          <p:nvPr/>
        </p:nvSpPr>
        <p:spPr>
          <a:xfrm>
            <a:off x="5849225" y="4304347"/>
            <a:ext cx="703975" cy="492443"/>
          </a:xfrm>
          <a:prstGeom prst="rect">
            <a:avLst/>
          </a:prstGeom>
          <a:noFill/>
        </p:spPr>
        <p:txBody>
          <a:bodyPr wrap="none" rtlCol="0">
            <a:spAutoFit/>
          </a:bodyPr>
          <a:lstStyle/>
          <a:p>
            <a:r>
              <a:rPr lang="en-US" sz="2600" dirty="0" smtClean="0">
                <a:solidFill>
                  <a:srgbClr val="FFFF00"/>
                </a:solidFill>
                <a:latin typeface="Calibri" pitchFamily="34" charset="0"/>
                <a:cs typeface="Calibri" pitchFamily="34" charset="0"/>
              </a:rPr>
              <a:t>diff.</a:t>
            </a:r>
            <a:endParaRPr lang="en-US" sz="2600" dirty="0">
              <a:solidFill>
                <a:srgbClr val="FFFF00"/>
              </a:solidFill>
              <a:latin typeface="Calibri" pitchFamily="34" charset="0"/>
              <a:cs typeface="Calibri" pitchFamily="34" charset="0"/>
            </a:endParaRPr>
          </a:p>
        </p:txBody>
      </p:sp>
      <p:cxnSp>
        <p:nvCxnSpPr>
          <p:cNvPr id="64" name="Straight Connector 63"/>
          <p:cNvCxnSpPr/>
          <p:nvPr/>
        </p:nvCxnSpPr>
        <p:spPr bwMode="auto">
          <a:xfrm>
            <a:off x="4648200" y="4724400"/>
            <a:ext cx="990600" cy="0"/>
          </a:xfrm>
          <a:prstGeom prst="line">
            <a:avLst/>
          </a:prstGeom>
          <a:noFill/>
          <a:ln w="25400" cap="flat" cmpd="sng" algn="ctr">
            <a:solidFill>
              <a:srgbClr val="FFFF00"/>
            </a:solidFill>
            <a:prstDash val="solid"/>
            <a:round/>
            <a:headEnd type="none" w="med" len="med"/>
            <a:tailEnd type="none" w="med" len="med"/>
          </a:ln>
          <a:effectLst/>
        </p:spPr>
      </p:cxnSp>
      <p:cxnSp>
        <p:nvCxnSpPr>
          <p:cNvPr id="65" name="Straight Arrow Connector 64"/>
          <p:cNvCxnSpPr/>
          <p:nvPr/>
        </p:nvCxnSpPr>
        <p:spPr bwMode="auto">
          <a:xfrm flipH="1">
            <a:off x="5454650" y="1100328"/>
            <a:ext cx="129286" cy="366522"/>
          </a:xfrm>
          <a:prstGeom prst="straightConnector1">
            <a:avLst/>
          </a:prstGeom>
          <a:noFill/>
          <a:ln w="19050" cap="flat" cmpd="sng" algn="ctr">
            <a:solidFill>
              <a:srgbClr val="FFFF00"/>
            </a:solidFill>
            <a:prstDash val="solid"/>
            <a:round/>
            <a:headEnd type="arrow"/>
            <a:tailEnd type="arrow"/>
          </a:ln>
          <a:effectLst/>
        </p:spPr>
      </p:cxnSp>
      <p:cxnSp>
        <p:nvCxnSpPr>
          <p:cNvPr id="67" name="Straight Arrow Connector 66"/>
          <p:cNvCxnSpPr/>
          <p:nvPr/>
        </p:nvCxnSpPr>
        <p:spPr bwMode="auto">
          <a:xfrm>
            <a:off x="5132832" y="992124"/>
            <a:ext cx="264668" cy="481076"/>
          </a:xfrm>
          <a:prstGeom prst="straightConnector1">
            <a:avLst/>
          </a:prstGeom>
          <a:noFill/>
          <a:ln w="19050" cap="flat" cmpd="sng" algn="ctr">
            <a:solidFill>
              <a:srgbClr val="FFFF00"/>
            </a:solidFill>
            <a:prstDash val="solid"/>
            <a:round/>
            <a:headEnd type="arrow"/>
            <a:tailEnd type="arrow"/>
          </a:ln>
          <a:effectLst/>
        </p:spPr>
      </p:cxnSp>
      <p:cxnSp>
        <p:nvCxnSpPr>
          <p:cNvPr id="69" name="Straight Arrow Connector 68"/>
          <p:cNvCxnSpPr/>
          <p:nvPr/>
        </p:nvCxnSpPr>
        <p:spPr bwMode="auto">
          <a:xfrm>
            <a:off x="4962619" y="1443863"/>
            <a:ext cx="415831" cy="73787"/>
          </a:xfrm>
          <a:prstGeom prst="straightConnector1">
            <a:avLst/>
          </a:prstGeom>
          <a:noFill/>
          <a:ln w="19050" cap="flat" cmpd="sng" algn="ctr">
            <a:solidFill>
              <a:srgbClr val="FFFF00"/>
            </a:solidFill>
            <a:prstDash val="solid"/>
            <a:round/>
            <a:headEnd type="arrow"/>
            <a:tailEnd type="arrow"/>
          </a:ln>
          <a:effectLst/>
        </p:spPr>
      </p:cxnSp>
      <p:cxnSp>
        <p:nvCxnSpPr>
          <p:cNvPr id="71" name="Straight Arrow Connector 70"/>
          <p:cNvCxnSpPr/>
          <p:nvPr/>
        </p:nvCxnSpPr>
        <p:spPr bwMode="auto">
          <a:xfrm flipV="1">
            <a:off x="5487255" y="1454150"/>
            <a:ext cx="342045" cy="63436"/>
          </a:xfrm>
          <a:prstGeom prst="straightConnector1">
            <a:avLst/>
          </a:prstGeom>
          <a:noFill/>
          <a:ln w="19050" cap="flat" cmpd="sng" algn="ctr">
            <a:solidFill>
              <a:srgbClr val="FFFF00"/>
            </a:solidFill>
            <a:prstDash val="solid"/>
            <a:round/>
            <a:headEnd type="arrow"/>
            <a:tailEnd type="arrow"/>
          </a:ln>
          <a:effectLst/>
        </p:spPr>
      </p:cxnSp>
      <p:cxnSp>
        <p:nvCxnSpPr>
          <p:cNvPr id="73" name="Straight Arrow Connector 72"/>
          <p:cNvCxnSpPr/>
          <p:nvPr/>
        </p:nvCxnSpPr>
        <p:spPr bwMode="auto">
          <a:xfrm flipV="1">
            <a:off x="5920543" y="996950"/>
            <a:ext cx="251657" cy="409384"/>
          </a:xfrm>
          <a:prstGeom prst="straightConnector1">
            <a:avLst/>
          </a:prstGeom>
          <a:noFill/>
          <a:ln w="19050" cap="flat" cmpd="sng" algn="ctr">
            <a:solidFill>
              <a:srgbClr val="FFFF00"/>
            </a:solidFill>
            <a:prstDash val="solid"/>
            <a:round/>
            <a:headEnd type="arrow"/>
            <a:tailEnd type="arrow"/>
          </a:ln>
          <a:effectLst/>
        </p:spPr>
      </p:cxnSp>
      <p:cxnSp>
        <p:nvCxnSpPr>
          <p:cNvPr id="75" name="Straight Arrow Connector 74"/>
          <p:cNvCxnSpPr/>
          <p:nvPr/>
        </p:nvCxnSpPr>
        <p:spPr bwMode="auto">
          <a:xfrm flipH="1" flipV="1">
            <a:off x="5917608" y="1473200"/>
            <a:ext cx="305392" cy="349250"/>
          </a:xfrm>
          <a:prstGeom prst="straightConnector1">
            <a:avLst/>
          </a:prstGeom>
          <a:noFill/>
          <a:ln w="19050" cap="flat" cmpd="sng" algn="ctr">
            <a:solidFill>
              <a:srgbClr val="FFFF00"/>
            </a:solidFill>
            <a:prstDash val="solid"/>
            <a:round/>
            <a:headEnd type="arrow"/>
            <a:tailEnd type="arrow"/>
          </a:ln>
          <a:effectLst/>
        </p:spPr>
      </p:cxnSp>
      <p:cxnSp>
        <p:nvCxnSpPr>
          <p:cNvPr id="77" name="Straight Arrow Connector 76"/>
          <p:cNvCxnSpPr/>
          <p:nvPr/>
        </p:nvCxnSpPr>
        <p:spPr bwMode="auto">
          <a:xfrm flipV="1">
            <a:off x="5143500" y="1549400"/>
            <a:ext cx="287740" cy="279400"/>
          </a:xfrm>
          <a:prstGeom prst="straightConnector1">
            <a:avLst/>
          </a:prstGeom>
          <a:noFill/>
          <a:ln w="19050" cap="flat" cmpd="sng" algn="ctr">
            <a:solidFill>
              <a:srgbClr val="FFFF00"/>
            </a:solidFill>
            <a:prstDash val="solid"/>
            <a:round/>
            <a:headEnd type="arrow"/>
            <a:tailEnd type="arrow"/>
          </a:ln>
          <a:effectLst/>
        </p:spPr>
      </p:cxnSp>
      <p:cxnSp>
        <p:nvCxnSpPr>
          <p:cNvPr id="79" name="Straight Arrow Connector 78"/>
          <p:cNvCxnSpPr/>
          <p:nvPr/>
        </p:nvCxnSpPr>
        <p:spPr bwMode="auto">
          <a:xfrm flipH="1" flipV="1">
            <a:off x="4917546" y="1504886"/>
            <a:ext cx="149754" cy="317564"/>
          </a:xfrm>
          <a:prstGeom prst="straightConnector1">
            <a:avLst/>
          </a:prstGeom>
          <a:noFill/>
          <a:ln w="19050" cap="flat" cmpd="sng" algn="ctr">
            <a:solidFill>
              <a:srgbClr val="FFFF00"/>
            </a:solidFill>
            <a:prstDash val="solid"/>
            <a:round/>
            <a:headEnd type="arrow"/>
            <a:tailEnd type="arrow"/>
          </a:ln>
          <a:effectLst/>
        </p:spPr>
      </p:cxnSp>
      <p:cxnSp>
        <p:nvCxnSpPr>
          <p:cNvPr id="81" name="Straight Arrow Connector 80"/>
          <p:cNvCxnSpPr/>
          <p:nvPr/>
        </p:nvCxnSpPr>
        <p:spPr bwMode="auto">
          <a:xfrm flipH="1" flipV="1">
            <a:off x="5148580" y="1868424"/>
            <a:ext cx="1049020" cy="4826"/>
          </a:xfrm>
          <a:prstGeom prst="straightConnector1">
            <a:avLst/>
          </a:prstGeom>
          <a:noFill/>
          <a:ln w="19050" cap="flat" cmpd="sng" algn="ctr">
            <a:solidFill>
              <a:srgbClr val="FFFF00"/>
            </a:solidFill>
            <a:prstDash val="solid"/>
            <a:round/>
            <a:headEnd type="arrow"/>
            <a:tailEnd type="arrow"/>
          </a:ln>
          <a:effectLst/>
        </p:spPr>
      </p:cxnSp>
      <p:cxnSp>
        <p:nvCxnSpPr>
          <p:cNvPr id="83" name="Straight Connector 82"/>
          <p:cNvCxnSpPr/>
          <p:nvPr/>
        </p:nvCxnSpPr>
        <p:spPr bwMode="auto">
          <a:xfrm>
            <a:off x="4045598" y="3464560"/>
            <a:ext cx="304800" cy="0"/>
          </a:xfrm>
          <a:prstGeom prst="line">
            <a:avLst/>
          </a:prstGeom>
          <a:noFill/>
          <a:ln w="25400" cap="flat" cmpd="sng" algn="ctr">
            <a:solidFill>
              <a:srgbClr val="FF3300"/>
            </a:solidFill>
            <a:prstDash val="solid"/>
            <a:round/>
            <a:headEnd type="none" w="med" len="med"/>
            <a:tailEnd type="none" w="med" len="med"/>
          </a:ln>
          <a:effectLst/>
        </p:spPr>
      </p:cxnSp>
      <p:cxnSp>
        <p:nvCxnSpPr>
          <p:cNvPr id="84" name="Straight Connector 83"/>
          <p:cNvCxnSpPr/>
          <p:nvPr/>
        </p:nvCxnSpPr>
        <p:spPr bwMode="auto">
          <a:xfrm>
            <a:off x="6944360" y="3464560"/>
            <a:ext cx="304800" cy="0"/>
          </a:xfrm>
          <a:prstGeom prst="line">
            <a:avLst/>
          </a:prstGeom>
          <a:noFill/>
          <a:ln w="25400" cap="flat" cmpd="sng" algn="ctr">
            <a:solidFill>
              <a:srgbClr val="FF3300"/>
            </a:solidFill>
            <a:prstDash val="solid"/>
            <a:round/>
            <a:headEnd type="none" w="med" len="med"/>
            <a:tailEnd type="none" w="med" len="med"/>
          </a:ln>
          <a:effectLst/>
        </p:spPr>
      </p:cxnSp>
      <p:sp>
        <p:nvSpPr>
          <p:cNvPr id="52" name="Rounded Rectangle 51"/>
          <p:cNvSpPr/>
          <p:nvPr/>
        </p:nvSpPr>
        <p:spPr bwMode="auto">
          <a:xfrm>
            <a:off x="2399638" y="4038600"/>
            <a:ext cx="1051825" cy="969168"/>
          </a:xfrm>
          <a:prstGeom prst="roundRect">
            <a:avLst>
              <a:gd name="adj" fmla="val 11759"/>
            </a:avLst>
          </a:prstGeom>
          <a:solidFill>
            <a:schemeClr val="bg1">
              <a:lumMod val="50000"/>
              <a:lumOff val="50000"/>
              <a:alpha val="15000"/>
            </a:schemeClr>
          </a:solidFill>
          <a:ln w="190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nvGrpSpPr>
          <p:cNvPr id="53" name="Group 52"/>
          <p:cNvGrpSpPr/>
          <p:nvPr/>
        </p:nvGrpSpPr>
        <p:grpSpPr>
          <a:xfrm>
            <a:off x="5071872" y="516305"/>
            <a:ext cx="507582" cy="532969"/>
            <a:chOff x="5471391" y="695101"/>
            <a:chExt cx="507582" cy="532969"/>
          </a:xfrm>
        </p:grpSpPr>
        <mc:AlternateContent xmlns:mc="http://schemas.openxmlformats.org/markup-compatibility/2006" xmlns:a14="http://schemas.microsoft.com/office/drawing/2010/main">
          <mc:Choice Requires="a14">
            <p:sp>
              <p:nvSpPr>
                <p:cNvPr id="54" name="TextBox 53"/>
                <p:cNvSpPr txBox="1"/>
                <p:nvPr/>
              </p:nvSpPr>
              <p:spPr>
                <a:xfrm>
                  <a:off x="5492750" y="704850"/>
                  <a:ext cx="48622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FF00"/>
                            </a:solidFill>
                            <a:latin typeface="Cambria Math"/>
                            <a:cs typeface="Calibri" pitchFamily="34" charset="0"/>
                          </a:rPr>
                          <m:t>𝑑</m:t>
                        </m:r>
                      </m:oMath>
                    </m:oMathPara>
                  </a14:m>
                  <a:endParaRPr lang="en-US" sz="2800" dirty="0">
                    <a:solidFill>
                      <a:srgbClr val="FFFF00"/>
                    </a:solidFill>
                    <a:latin typeface="Calibri" pitchFamily="34" charset="0"/>
                    <a:cs typeface="Calibri" pitchFamily="34"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5492750" y="704850"/>
                  <a:ext cx="486223" cy="523220"/>
                </a:xfrm>
                <a:prstGeom prst="rect">
                  <a:avLst/>
                </a:prstGeom>
                <a:blipFill rotWithShape="1">
                  <a:blip r:embed="rId9"/>
                  <a:stretch>
                    <a:fillRect/>
                  </a:stretch>
                </a:blipFill>
              </p:spPr>
              <p:txBody>
                <a:bodyPr/>
                <a:lstStyle/>
                <a:p>
                  <a:r>
                    <a:rPr lang="en-US">
                      <a:noFill/>
                    </a:rPr>
                    <a:t> </a:t>
                  </a:r>
                </a:p>
              </p:txBody>
            </p:sp>
          </mc:Fallback>
        </mc:AlternateContent>
        <p:cxnSp>
          <p:nvCxnSpPr>
            <p:cNvPr id="55" name="Straight Arrow Connector 54"/>
            <p:cNvCxnSpPr/>
            <p:nvPr/>
          </p:nvCxnSpPr>
          <p:spPr bwMode="auto">
            <a:xfrm>
              <a:off x="5471391" y="695101"/>
              <a:ext cx="465328" cy="48845"/>
            </a:xfrm>
            <a:prstGeom prst="straightConnector1">
              <a:avLst/>
            </a:prstGeom>
            <a:noFill/>
            <a:ln w="19050" cap="flat" cmpd="sng" algn="ctr">
              <a:solidFill>
                <a:srgbClr val="FFFF00"/>
              </a:solidFill>
              <a:prstDash val="solid"/>
              <a:round/>
              <a:headEnd type="arrow"/>
              <a:tailEnd type="arrow"/>
            </a:ln>
            <a:effectLst/>
          </p:spPr>
        </p:cxnSp>
      </p:grpSp>
      <p:cxnSp>
        <p:nvCxnSpPr>
          <p:cNvPr id="57" name="Straight Arrow Connector 56"/>
          <p:cNvCxnSpPr/>
          <p:nvPr/>
        </p:nvCxnSpPr>
        <p:spPr bwMode="auto">
          <a:xfrm flipV="1">
            <a:off x="5632450" y="469900"/>
            <a:ext cx="444500" cy="107950"/>
          </a:xfrm>
          <a:prstGeom prst="straightConnector1">
            <a:avLst/>
          </a:prstGeom>
          <a:noFill/>
          <a:ln w="19050" cap="flat" cmpd="sng" algn="ctr">
            <a:solidFill>
              <a:srgbClr val="FFFF00"/>
            </a:solidFill>
            <a:prstDash val="solid"/>
            <a:round/>
            <a:headEnd type="arrow"/>
            <a:tailEnd type="arrow"/>
          </a:ln>
          <a:effectLst/>
        </p:spPr>
      </p:cxnSp>
      <p:grpSp>
        <p:nvGrpSpPr>
          <p:cNvPr id="23" name="Group 22"/>
          <p:cNvGrpSpPr/>
          <p:nvPr/>
        </p:nvGrpSpPr>
        <p:grpSpPr>
          <a:xfrm>
            <a:off x="4909566" y="3962400"/>
            <a:ext cx="4082034" cy="2379821"/>
            <a:chOff x="4909566" y="3962400"/>
            <a:chExt cx="4082034" cy="2379821"/>
          </a:xfrm>
        </p:grpSpPr>
        <p:pic>
          <p:nvPicPr>
            <p:cNvPr id="5122" name="Picture 2"/>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6934199" y="3962400"/>
              <a:ext cx="1828738" cy="1828738"/>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59487" y="5849778"/>
              <a:ext cx="2332113" cy="492443"/>
            </a:xfrm>
            <a:prstGeom prst="rect">
              <a:avLst/>
            </a:prstGeom>
            <a:noFill/>
          </p:spPr>
          <p:txBody>
            <a:bodyPr wrap="none" rtlCol="0">
              <a:spAutoFit/>
            </a:bodyPr>
            <a:lstStyle/>
            <a:p>
              <a:r>
                <a:rPr lang="en-US" sz="2600" dirty="0" smtClean="0">
                  <a:solidFill>
                    <a:srgbClr val="FFFF00"/>
                  </a:solidFill>
                  <a:latin typeface="Calibri" pitchFamily="34" charset="0"/>
                  <a:cs typeface="Calibri" pitchFamily="34" charset="0"/>
                </a:rPr>
                <a:t>diff. distribution</a:t>
              </a:r>
              <a:endParaRPr lang="en-US" sz="2600" dirty="0">
                <a:solidFill>
                  <a:srgbClr val="FFFF00"/>
                </a:solidFill>
                <a:latin typeface="Calibri" pitchFamily="34" charset="0"/>
                <a:cs typeface="Calibri" pitchFamily="34" charset="0"/>
              </a:endParaRPr>
            </a:p>
          </p:txBody>
        </p:sp>
        <p:cxnSp>
          <p:nvCxnSpPr>
            <p:cNvPr id="5" name="Straight Connector 4"/>
            <p:cNvCxnSpPr/>
            <p:nvPr/>
          </p:nvCxnSpPr>
          <p:spPr bwMode="auto">
            <a:xfrm>
              <a:off x="4909566" y="5791200"/>
              <a:ext cx="272034" cy="304799"/>
            </a:xfrm>
            <a:prstGeom prst="line">
              <a:avLst/>
            </a:prstGeom>
            <a:noFill/>
            <a:ln w="19050" cap="flat" cmpd="sng" algn="ctr">
              <a:solidFill>
                <a:srgbClr val="FFFF00"/>
              </a:solidFill>
              <a:prstDash val="solid"/>
              <a:round/>
              <a:headEnd type="none" w="med" len="med"/>
              <a:tailEnd type="none" w="med" len="med"/>
            </a:ln>
            <a:effectLst/>
          </p:spPr>
        </p:cxnSp>
        <p:cxnSp>
          <p:nvCxnSpPr>
            <p:cNvPr id="2051" name="Straight Connector 2050"/>
            <p:cNvCxnSpPr/>
            <p:nvPr/>
          </p:nvCxnSpPr>
          <p:spPr bwMode="auto">
            <a:xfrm flipV="1">
              <a:off x="5181600" y="6095999"/>
              <a:ext cx="1477887" cy="1"/>
            </a:xfrm>
            <a:prstGeom prst="line">
              <a:avLst/>
            </a:prstGeom>
            <a:noFill/>
            <a:ln w="19050" cap="flat" cmpd="sng" algn="ctr">
              <a:solidFill>
                <a:srgbClr val="FFFF00"/>
              </a:solidFill>
              <a:prstDash val="solid"/>
              <a:round/>
              <a:headEnd type="none" w="med" len="med"/>
              <a:tailEnd type="stealth" w="lg" len="lg"/>
            </a:ln>
            <a:effectLst/>
          </p:spPr>
        </p:cxnSp>
      </p:grpSp>
    </p:spTree>
    <p:extLst>
      <p:ext uri="{BB962C8B-B14F-4D97-AF65-F5344CB8AC3E}">
        <p14:creationId xmlns:p14="http://schemas.microsoft.com/office/powerpoint/2010/main" val="140622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3000" fill="hold" grpId="1" nodeType="afterEffect">
                                  <p:stCondLst>
                                    <p:cond delay="0"/>
                                  </p:stCondLst>
                                  <p:childTnLst>
                                    <p:anim calcmode="discrete" valueType="str">
                                      <p:cBhvr>
                                        <p:cTn id="9" dur="500" fill="hold"/>
                                        <p:tgtEl>
                                          <p:spTgt spid="52"/>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1" presetClass="exit" presetSubtype="0" fill="hold" nodeType="afterEffect">
                                  <p:stCondLst>
                                    <p:cond delay="2500"/>
                                  </p:stCondLst>
                                  <p:childTnLst>
                                    <p:set>
                                      <p:cBhvr>
                                        <p:cTn id="12" dur="1" fill="hold">
                                          <p:stCondLst>
                                            <p:cond delay="0"/>
                                          </p:stCondLst>
                                        </p:cTn>
                                        <p:tgtEl>
                                          <p:spTgt spid="53"/>
                                        </p:tgtEl>
                                        <p:attrNameLst>
                                          <p:attrName>style.visibility</p:attrName>
                                        </p:attrNameLst>
                                      </p:cBhvr>
                                      <p:to>
                                        <p:strVal val="hidden"/>
                                      </p:to>
                                    </p:set>
                                  </p:childTnLst>
                                </p:cTn>
                              </p:par>
                            </p:childTnLst>
                          </p:cTn>
                        </p:par>
                        <p:par>
                          <p:cTn id="13" fill="hold">
                            <p:stCondLst>
                              <p:cond delay="4000"/>
                            </p:stCondLst>
                            <p:childTnLst>
                              <p:par>
                                <p:cTn id="14" presetID="10" presetClass="entr" presetSubtype="0" fill="hold" nodeType="after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350"/>
                                        <p:tgtEl>
                                          <p:spTgt spid="57"/>
                                        </p:tgtEl>
                                      </p:cBhvr>
                                    </p:animEffect>
                                  </p:childTnLst>
                                </p:cTn>
                              </p:par>
                            </p:childTnLst>
                          </p:cTn>
                        </p:par>
                        <p:par>
                          <p:cTn id="17" fill="hold">
                            <p:stCondLst>
                              <p:cond delay="4350"/>
                            </p:stCondLst>
                            <p:childTnLst>
                              <p:par>
                                <p:cTn id="18" presetID="10" presetClass="exit" presetSubtype="0" fill="hold" nodeType="afterEffect">
                                  <p:stCondLst>
                                    <p:cond delay="0"/>
                                  </p:stCondLst>
                                  <p:childTnLst>
                                    <p:animEffect transition="out" filter="fade">
                                      <p:cBhvr>
                                        <p:cTn id="19" dur="350"/>
                                        <p:tgtEl>
                                          <p:spTgt spid="57"/>
                                        </p:tgtEl>
                                      </p:cBhvr>
                                    </p:animEffect>
                                    <p:set>
                                      <p:cBhvr>
                                        <p:cTn id="20" dur="1" fill="hold">
                                          <p:stCondLst>
                                            <p:cond delay="349"/>
                                          </p:stCondLst>
                                        </p:cTn>
                                        <p:tgtEl>
                                          <p:spTgt spid="57"/>
                                        </p:tgtEl>
                                        <p:attrNameLst>
                                          <p:attrName>style.visibility</p:attrName>
                                        </p:attrNameLst>
                                      </p:cBhvr>
                                      <p:to>
                                        <p:strVal val="hidden"/>
                                      </p:to>
                                    </p:set>
                                  </p:childTnLst>
                                </p:cTn>
                              </p:par>
                            </p:childTnLst>
                          </p:cTn>
                        </p:par>
                        <p:par>
                          <p:cTn id="21" fill="hold">
                            <p:stCondLst>
                              <p:cond delay="47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350"/>
                                        <p:tgtEl>
                                          <p:spTgt spid="28"/>
                                        </p:tgtEl>
                                      </p:cBhvr>
                                    </p:animEffect>
                                  </p:childTnLst>
                                </p:cTn>
                              </p:par>
                            </p:childTnLst>
                          </p:cTn>
                        </p:par>
                        <p:par>
                          <p:cTn id="25" fill="hold">
                            <p:stCondLst>
                              <p:cond delay="5050"/>
                            </p:stCondLst>
                            <p:childTnLst>
                              <p:par>
                                <p:cTn id="26" presetID="10" presetClass="exit" presetSubtype="0" fill="hold" nodeType="afterEffect">
                                  <p:stCondLst>
                                    <p:cond delay="0"/>
                                  </p:stCondLst>
                                  <p:childTnLst>
                                    <p:animEffect transition="out" filter="fade">
                                      <p:cBhvr>
                                        <p:cTn id="27" dur="350"/>
                                        <p:tgtEl>
                                          <p:spTgt spid="28"/>
                                        </p:tgtEl>
                                      </p:cBhvr>
                                    </p:animEffect>
                                    <p:set>
                                      <p:cBhvr>
                                        <p:cTn id="28" dur="1" fill="hold">
                                          <p:stCondLst>
                                            <p:cond delay="349"/>
                                          </p:stCondLst>
                                        </p:cTn>
                                        <p:tgtEl>
                                          <p:spTgt spid="28"/>
                                        </p:tgtEl>
                                        <p:attrNameLst>
                                          <p:attrName>style.visibility</p:attrName>
                                        </p:attrNameLst>
                                      </p:cBhvr>
                                      <p:to>
                                        <p:strVal val="hidden"/>
                                      </p:to>
                                    </p:set>
                                  </p:childTnLst>
                                </p:cTn>
                              </p:par>
                            </p:childTnLst>
                          </p:cTn>
                        </p:par>
                        <p:par>
                          <p:cTn id="29" fill="hold">
                            <p:stCondLst>
                              <p:cond delay="5400"/>
                            </p:stCondLst>
                            <p:childTnLst>
                              <p:par>
                                <p:cTn id="30" presetID="10" presetClass="entr" presetSubtype="0" fill="hold"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350"/>
                                        <p:tgtEl>
                                          <p:spTgt spid="56"/>
                                        </p:tgtEl>
                                      </p:cBhvr>
                                    </p:animEffect>
                                  </p:childTnLst>
                                </p:cTn>
                              </p:par>
                            </p:childTnLst>
                          </p:cTn>
                        </p:par>
                        <p:par>
                          <p:cTn id="33" fill="hold">
                            <p:stCondLst>
                              <p:cond delay="5750"/>
                            </p:stCondLst>
                            <p:childTnLst>
                              <p:par>
                                <p:cTn id="34" presetID="10" presetClass="exit" presetSubtype="0" fill="hold" nodeType="afterEffect">
                                  <p:stCondLst>
                                    <p:cond delay="0"/>
                                  </p:stCondLst>
                                  <p:childTnLst>
                                    <p:animEffect transition="out" filter="fade">
                                      <p:cBhvr>
                                        <p:cTn id="35" dur="350"/>
                                        <p:tgtEl>
                                          <p:spTgt spid="56"/>
                                        </p:tgtEl>
                                      </p:cBhvr>
                                    </p:animEffect>
                                    <p:set>
                                      <p:cBhvr>
                                        <p:cTn id="36" dur="1" fill="hold">
                                          <p:stCondLst>
                                            <p:cond delay="349"/>
                                          </p:stCondLst>
                                        </p:cTn>
                                        <p:tgtEl>
                                          <p:spTgt spid="56"/>
                                        </p:tgtEl>
                                        <p:attrNameLst>
                                          <p:attrName>style.visibility</p:attrName>
                                        </p:attrNameLst>
                                      </p:cBhvr>
                                      <p:to>
                                        <p:strVal val="hidden"/>
                                      </p:to>
                                    </p:set>
                                  </p:childTnLst>
                                </p:cTn>
                              </p:par>
                            </p:childTnLst>
                          </p:cTn>
                        </p:par>
                        <p:par>
                          <p:cTn id="37" fill="hold">
                            <p:stCondLst>
                              <p:cond delay="6100"/>
                            </p:stCondLst>
                            <p:childTnLst>
                              <p:par>
                                <p:cTn id="38" presetID="10" presetClass="entr" presetSubtype="0" fill="hold"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350"/>
                                        <p:tgtEl>
                                          <p:spTgt spid="58"/>
                                        </p:tgtEl>
                                      </p:cBhvr>
                                    </p:animEffect>
                                  </p:childTnLst>
                                </p:cTn>
                              </p:par>
                            </p:childTnLst>
                          </p:cTn>
                        </p:par>
                        <p:par>
                          <p:cTn id="41" fill="hold">
                            <p:stCondLst>
                              <p:cond delay="6450"/>
                            </p:stCondLst>
                            <p:childTnLst>
                              <p:par>
                                <p:cTn id="42" presetID="10" presetClass="exit" presetSubtype="0" fill="hold" nodeType="afterEffect">
                                  <p:stCondLst>
                                    <p:cond delay="0"/>
                                  </p:stCondLst>
                                  <p:childTnLst>
                                    <p:animEffect transition="out" filter="fade">
                                      <p:cBhvr>
                                        <p:cTn id="43" dur="350"/>
                                        <p:tgtEl>
                                          <p:spTgt spid="58"/>
                                        </p:tgtEl>
                                      </p:cBhvr>
                                    </p:animEffect>
                                    <p:set>
                                      <p:cBhvr>
                                        <p:cTn id="44" dur="1" fill="hold">
                                          <p:stCondLst>
                                            <p:cond delay="349"/>
                                          </p:stCondLst>
                                        </p:cTn>
                                        <p:tgtEl>
                                          <p:spTgt spid="58"/>
                                        </p:tgtEl>
                                        <p:attrNameLst>
                                          <p:attrName>style.visibility</p:attrName>
                                        </p:attrNameLst>
                                      </p:cBhvr>
                                      <p:to>
                                        <p:strVal val="hidden"/>
                                      </p:to>
                                    </p:set>
                                  </p:childTnLst>
                                </p:cTn>
                              </p:par>
                            </p:childTnLst>
                          </p:cTn>
                        </p:par>
                        <p:par>
                          <p:cTn id="45" fill="hold">
                            <p:stCondLst>
                              <p:cond delay="6800"/>
                            </p:stCondLst>
                            <p:childTnLst>
                              <p:par>
                                <p:cTn id="46" presetID="10" presetClass="entr" presetSubtype="0" fill="hold"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350"/>
                                        <p:tgtEl>
                                          <p:spTgt spid="65"/>
                                        </p:tgtEl>
                                      </p:cBhvr>
                                    </p:animEffect>
                                  </p:childTnLst>
                                </p:cTn>
                              </p:par>
                            </p:childTnLst>
                          </p:cTn>
                        </p:par>
                        <p:par>
                          <p:cTn id="49" fill="hold">
                            <p:stCondLst>
                              <p:cond delay="7150"/>
                            </p:stCondLst>
                            <p:childTnLst>
                              <p:par>
                                <p:cTn id="50" presetID="10" presetClass="exit" presetSubtype="0" fill="hold" nodeType="afterEffect">
                                  <p:stCondLst>
                                    <p:cond delay="0"/>
                                  </p:stCondLst>
                                  <p:childTnLst>
                                    <p:animEffect transition="out" filter="fade">
                                      <p:cBhvr>
                                        <p:cTn id="51" dur="350"/>
                                        <p:tgtEl>
                                          <p:spTgt spid="65"/>
                                        </p:tgtEl>
                                      </p:cBhvr>
                                    </p:animEffect>
                                    <p:set>
                                      <p:cBhvr>
                                        <p:cTn id="52" dur="1" fill="hold">
                                          <p:stCondLst>
                                            <p:cond delay="349"/>
                                          </p:stCondLst>
                                        </p:cTn>
                                        <p:tgtEl>
                                          <p:spTgt spid="65"/>
                                        </p:tgtEl>
                                        <p:attrNameLst>
                                          <p:attrName>style.visibility</p:attrName>
                                        </p:attrNameLst>
                                      </p:cBhvr>
                                      <p:to>
                                        <p:strVal val="hidden"/>
                                      </p:to>
                                    </p:set>
                                  </p:childTnLst>
                                </p:cTn>
                              </p:par>
                            </p:childTnLst>
                          </p:cTn>
                        </p:par>
                        <p:par>
                          <p:cTn id="53" fill="hold">
                            <p:stCondLst>
                              <p:cond delay="7500"/>
                            </p:stCondLst>
                            <p:childTnLst>
                              <p:par>
                                <p:cTn id="54" presetID="10" presetClass="entr" presetSubtype="0" fill="hold"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350"/>
                                        <p:tgtEl>
                                          <p:spTgt spid="67"/>
                                        </p:tgtEl>
                                      </p:cBhvr>
                                    </p:animEffect>
                                  </p:childTnLst>
                                </p:cTn>
                              </p:par>
                            </p:childTnLst>
                          </p:cTn>
                        </p:par>
                        <p:par>
                          <p:cTn id="57" fill="hold">
                            <p:stCondLst>
                              <p:cond delay="7850"/>
                            </p:stCondLst>
                            <p:childTnLst>
                              <p:par>
                                <p:cTn id="58" presetID="10" presetClass="exit" presetSubtype="0" fill="hold" nodeType="afterEffect">
                                  <p:stCondLst>
                                    <p:cond delay="0"/>
                                  </p:stCondLst>
                                  <p:childTnLst>
                                    <p:animEffect transition="out" filter="fade">
                                      <p:cBhvr>
                                        <p:cTn id="59" dur="350"/>
                                        <p:tgtEl>
                                          <p:spTgt spid="67"/>
                                        </p:tgtEl>
                                      </p:cBhvr>
                                    </p:animEffect>
                                    <p:set>
                                      <p:cBhvr>
                                        <p:cTn id="60" dur="1" fill="hold">
                                          <p:stCondLst>
                                            <p:cond delay="349"/>
                                          </p:stCondLst>
                                        </p:cTn>
                                        <p:tgtEl>
                                          <p:spTgt spid="67"/>
                                        </p:tgtEl>
                                        <p:attrNameLst>
                                          <p:attrName>style.visibility</p:attrName>
                                        </p:attrNameLst>
                                      </p:cBhvr>
                                      <p:to>
                                        <p:strVal val="hidden"/>
                                      </p:to>
                                    </p:set>
                                  </p:childTnLst>
                                </p:cTn>
                              </p:par>
                            </p:childTnLst>
                          </p:cTn>
                        </p:par>
                        <p:par>
                          <p:cTn id="61" fill="hold">
                            <p:stCondLst>
                              <p:cond delay="8200"/>
                            </p:stCondLst>
                            <p:childTnLst>
                              <p:par>
                                <p:cTn id="62" presetID="10" presetClass="entr" presetSubtype="0" fill="hold" nodeType="after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350"/>
                                        <p:tgtEl>
                                          <p:spTgt spid="69"/>
                                        </p:tgtEl>
                                      </p:cBhvr>
                                    </p:animEffect>
                                  </p:childTnLst>
                                </p:cTn>
                              </p:par>
                            </p:childTnLst>
                          </p:cTn>
                        </p:par>
                        <p:par>
                          <p:cTn id="65" fill="hold">
                            <p:stCondLst>
                              <p:cond delay="8550"/>
                            </p:stCondLst>
                            <p:childTnLst>
                              <p:par>
                                <p:cTn id="66" presetID="10" presetClass="exit" presetSubtype="0" fill="hold" nodeType="afterEffect">
                                  <p:stCondLst>
                                    <p:cond delay="0"/>
                                  </p:stCondLst>
                                  <p:childTnLst>
                                    <p:animEffect transition="out" filter="fade">
                                      <p:cBhvr>
                                        <p:cTn id="67" dur="350"/>
                                        <p:tgtEl>
                                          <p:spTgt spid="69"/>
                                        </p:tgtEl>
                                      </p:cBhvr>
                                    </p:animEffect>
                                    <p:set>
                                      <p:cBhvr>
                                        <p:cTn id="68" dur="1" fill="hold">
                                          <p:stCondLst>
                                            <p:cond delay="349"/>
                                          </p:stCondLst>
                                        </p:cTn>
                                        <p:tgtEl>
                                          <p:spTgt spid="69"/>
                                        </p:tgtEl>
                                        <p:attrNameLst>
                                          <p:attrName>style.visibility</p:attrName>
                                        </p:attrNameLst>
                                      </p:cBhvr>
                                      <p:to>
                                        <p:strVal val="hidden"/>
                                      </p:to>
                                    </p:set>
                                  </p:childTnLst>
                                </p:cTn>
                              </p:par>
                            </p:childTnLst>
                          </p:cTn>
                        </p:par>
                        <p:par>
                          <p:cTn id="69" fill="hold">
                            <p:stCondLst>
                              <p:cond delay="8900"/>
                            </p:stCondLst>
                            <p:childTnLst>
                              <p:par>
                                <p:cTn id="70" presetID="10" presetClass="entr" presetSubtype="0" fill="hold" nodeType="after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350"/>
                                        <p:tgtEl>
                                          <p:spTgt spid="71"/>
                                        </p:tgtEl>
                                      </p:cBhvr>
                                    </p:animEffect>
                                  </p:childTnLst>
                                </p:cTn>
                              </p:par>
                            </p:childTnLst>
                          </p:cTn>
                        </p:par>
                        <p:par>
                          <p:cTn id="73" fill="hold">
                            <p:stCondLst>
                              <p:cond delay="9250"/>
                            </p:stCondLst>
                            <p:childTnLst>
                              <p:par>
                                <p:cTn id="74" presetID="10" presetClass="exit" presetSubtype="0" fill="hold" nodeType="afterEffect">
                                  <p:stCondLst>
                                    <p:cond delay="0"/>
                                  </p:stCondLst>
                                  <p:childTnLst>
                                    <p:animEffect transition="out" filter="fade">
                                      <p:cBhvr>
                                        <p:cTn id="75" dur="350"/>
                                        <p:tgtEl>
                                          <p:spTgt spid="71"/>
                                        </p:tgtEl>
                                      </p:cBhvr>
                                    </p:animEffect>
                                    <p:set>
                                      <p:cBhvr>
                                        <p:cTn id="76" dur="1" fill="hold">
                                          <p:stCondLst>
                                            <p:cond delay="349"/>
                                          </p:stCondLst>
                                        </p:cTn>
                                        <p:tgtEl>
                                          <p:spTgt spid="71"/>
                                        </p:tgtEl>
                                        <p:attrNameLst>
                                          <p:attrName>style.visibility</p:attrName>
                                        </p:attrNameLst>
                                      </p:cBhvr>
                                      <p:to>
                                        <p:strVal val="hidden"/>
                                      </p:to>
                                    </p:set>
                                  </p:childTnLst>
                                </p:cTn>
                              </p:par>
                            </p:childTnLst>
                          </p:cTn>
                        </p:par>
                        <p:par>
                          <p:cTn id="77" fill="hold">
                            <p:stCondLst>
                              <p:cond delay="9600"/>
                            </p:stCondLst>
                            <p:childTnLst>
                              <p:par>
                                <p:cTn id="78" presetID="10" presetClass="entr" presetSubtype="0" fill="hold" nodeType="after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350"/>
                                        <p:tgtEl>
                                          <p:spTgt spid="73"/>
                                        </p:tgtEl>
                                      </p:cBhvr>
                                    </p:animEffect>
                                  </p:childTnLst>
                                </p:cTn>
                              </p:par>
                            </p:childTnLst>
                          </p:cTn>
                        </p:par>
                        <p:par>
                          <p:cTn id="81" fill="hold">
                            <p:stCondLst>
                              <p:cond delay="9950"/>
                            </p:stCondLst>
                            <p:childTnLst>
                              <p:par>
                                <p:cTn id="82" presetID="10" presetClass="exit" presetSubtype="0" fill="hold" nodeType="afterEffect">
                                  <p:stCondLst>
                                    <p:cond delay="0"/>
                                  </p:stCondLst>
                                  <p:childTnLst>
                                    <p:animEffect transition="out" filter="fade">
                                      <p:cBhvr>
                                        <p:cTn id="83" dur="350"/>
                                        <p:tgtEl>
                                          <p:spTgt spid="73"/>
                                        </p:tgtEl>
                                      </p:cBhvr>
                                    </p:animEffect>
                                    <p:set>
                                      <p:cBhvr>
                                        <p:cTn id="84" dur="1" fill="hold">
                                          <p:stCondLst>
                                            <p:cond delay="349"/>
                                          </p:stCondLst>
                                        </p:cTn>
                                        <p:tgtEl>
                                          <p:spTgt spid="73"/>
                                        </p:tgtEl>
                                        <p:attrNameLst>
                                          <p:attrName>style.visibility</p:attrName>
                                        </p:attrNameLst>
                                      </p:cBhvr>
                                      <p:to>
                                        <p:strVal val="hidden"/>
                                      </p:to>
                                    </p:set>
                                  </p:childTnLst>
                                </p:cTn>
                              </p:par>
                            </p:childTnLst>
                          </p:cTn>
                        </p:par>
                        <p:par>
                          <p:cTn id="85" fill="hold">
                            <p:stCondLst>
                              <p:cond delay="10300"/>
                            </p:stCondLst>
                            <p:childTnLst>
                              <p:par>
                                <p:cTn id="86" presetID="10" presetClass="entr" presetSubtype="0" fill="hold" nodeType="after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fade">
                                      <p:cBhvr>
                                        <p:cTn id="88" dur="350"/>
                                        <p:tgtEl>
                                          <p:spTgt spid="75"/>
                                        </p:tgtEl>
                                      </p:cBhvr>
                                    </p:animEffect>
                                  </p:childTnLst>
                                </p:cTn>
                              </p:par>
                            </p:childTnLst>
                          </p:cTn>
                        </p:par>
                        <p:par>
                          <p:cTn id="89" fill="hold">
                            <p:stCondLst>
                              <p:cond delay="10650"/>
                            </p:stCondLst>
                            <p:childTnLst>
                              <p:par>
                                <p:cTn id="90" presetID="10" presetClass="exit" presetSubtype="0" fill="hold" nodeType="afterEffect">
                                  <p:stCondLst>
                                    <p:cond delay="0"/>
                                  </p:stCondLst>
                                  <p:childTnLst>
                                    <p:animEffect transition="out" filter="fade">
                                      <p:cBhvr>
                                        <p:cTn id="91" dur="350"/>
                                        <p:tgtEl>
                                          <p:spTgt spid="75"/>
                                        </p:tgtEl>
                                      </p:cBhvr>
                                    </p:animEffect>
                                    <p:set>
                                      <p:cBhvr>
                                        <p:cTn id="92" dur="1" fill="hold">
                                          <p:stCondLst>
                                            <p:cond delay="349"/>
                                          </p:stCondLst>
                                        </p:cTn>
                                        <p:tgtEl>
                                          <p:spTgt spid="75"/>
                                        </p:tgtEl>
                                        <p:attrNameLst>
                                          <p:attrName>style.visibility</p:attrName>
                                        </p:attrNameLst>
                                      </p:cBhvr>
                                      <p:to>
                                        <p:strVal val="hidden"/>
                                      </p:to>
                                    </p:set>
                                  </p:childTnLst>
                                </p:cTn>
                              </p:par>
                            </p:childTnLst>
                          </p:cTn>
                        </p:par>
                        <p:par>
                          <p:cTn id="93" fill="hold">
                            <p:stCondLst>
                              <p:cond delay="11000"/>
                            </p:stCondLst>
                            <p:childTnLst>
                              <p:par>
                                <p:cTn id="94" presetID="10" presetClass="entr" presetSubtype="0" fill="hold" nodeType="afterEffect">
                                  <p:stCondLst>
                                    <p:cond delay="0"/>
                                  </p:stCondLst>
                                  <p:childTnLst>
                                    <p:set>
                                      <p:cBhvr>
                                        <p:cTn id="95" dur="1" fill="hold">
                                          <p:stCondLst>
                                            <p:cond delay="0"/>
                                          </p:stCondLst>
                                        </p:cTn>
                                        <p:tgtEl>
                                          <p:spTgt spid="77"/>
                                        </p:tgtEl>
                                        <p:attrNameLst>
                                          <p:attrName>style.visibility</p:attrName>
                                        </p:attrNameLst>
                                      </p:cBhvr>
                                      <p:to>
                                        <p:strVal val="visible"/>
                                      </p:to>
                                    </p:set>
                                    <p:animEffect transition="in" filter="fade">
                                      <p:cBhvr>
                                        <p:cTn id="96" dur="350"/>
                                        <p:tgtEl>
                                          <p:spTgt spid="77"/>
                                        </p:tgtEl>
                                      </p:cBhvr>
                                    </p:animEffect>
                                  </p:childTnLst>
                                </p:cTn>
                              </p:par>
                            </p:childTnLst>
                          </p:cTn>
                        </p:par>
                        <p:par>
                          <p:cTn id="97" fill="hold">
                            <p:stCondLst>
                              <p:cond delay="11350"/>
                            </p:stCondLst>
                            <p:childTnLst>
                              <p:par>
                                <p:cTn id="98" presetID="10" presetClass="exit" presetSubtype="0" fill="hold" nodeType="afterEffect">
                                  <p:stCondLst>
                                    <p:cond delay="0"/>
                                  </p:stCondLst>
                                  <p:childTnLst>
                                    <p:animEffect transition="out" filter="fade">
                                      <p:cBhvr>
                                        <p:cTn id="99" dur="350"/>
                                        <p:tgtEl>
                                          <p:spTgt spid="77"/>
                                        </p:tgtEl>
                                      </p:cBhvr>
                                    </p:animEffect>
                                    <p:set>
                                      <p:cBhvr>
                                        <p:cTn id="100" dur="1" fill="hold">
                                          <p:stCondLst>
                                            <p:cond delay="349"/>
                                          </p:stCondLst>
                                        </p:cTn>
                                        <p:tgtEl>
                                          <p:spTgt spid="77"/>
                                        </p:tgtEl>
                                        <p:attrNameLst>
                                          <p:attrName>style.visibility</p:attrName>
                                        </p:attrNameLst>
                                      </p:cBhvr>
                                      <p:to>
                                        <p:strVal val="hidden"/>
                                      </p:to>
                                    </p:set>
                                  </p:childTnLst>
                                </p:cTn>
                              </p:par>
                            </p:childTnLst>
                          </p:cTn>
                        </p:par>
                        <p:par>
                          <p:cTn id="101" fill="hold">
                            <p:stCondLst>
                              <p:cond delay="11700"/>
                            </p:stCondLst>
                            <p:childTnLst>
                              <p:par>
                                <p:cTn id="102" presetID="10" presetClass="entr" presetSubtype="0" fill="hold" nodeType="after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350"/>
                                        <p:tgtEl>
                                          <p:spTgt spid="79"/>
                                        </p:tgtEl>
                                      </p:cBhvr>
                                    </p:animEffect>
                                  </p:childTnLst>
                                </p:cTn>
                              </p:par>
                            </p:childTnLst>
                          </p:cTn>
                        </p:par>
                        <p:par>
                          <p:cTn id="105" fill="hold">
                            <p:stCondLst>
                              <p:cond delay="12050"/>
                            </p:stCondLst>
                            <p:childTnLst>
                              <p:par>
                                <p:cTn id="106" presetID="10" presetClass="exit" presetSubtype="0" fill="hold" nodeType="afterEffect">
                                  <p:stCondLst>
                                    <p:cond delay="0"/>
                                  </p:stCondLst>
                                  <p:childTnLst>
                                    <p:animEffect transition="out" filter="fade">
                                      <p:cBhvr>
                                        <p:cTn id="107" dur="350"/>
                                        <p:tgtEl>
                                          <p:spTgt spid="79"/>
                                        </p:tgtEl>
                                      </p:cBhvr>
                                    </p:animEffect>
                                    <p:set>
                                      <p:cBhvr>
                                        <p:cTn id="108" dur="1" fill="hold">
                                          <p:stCondLst>
                                            <p:cond delay="349"/>
                                          </p:stCondLst>
                                        </p:cTn>
                                        <p:tgtEl>
                                          <p:spTgt spid="79"/>
                                        </p:tgtEl>
                                        <p:attrNameLst>
                                          <p:attrName>style.visibility</p:attrName>
                                        </p:attrNameLst>
                                      </p:cBhvr>
                                      <p:to>
                                        <p:strVal val="hidden"/>
                                      </p:to>
                                    </p:set>
                                  </p:childTnLst>
                                </p:cTn>
                              </p:par>
                            </p:childTnLst>
                          </p:cTn>
                        </p:par>
                        <p:par>
                          <p:cTn id="109" fill="hold">
                            <p:stCondLst>
                              <p:cond delay="12400"/>
                            </p:stCondLst>
                            <p:childTnLst>
                              <p:par>
                                <p:cTn id="110" presetID="10" presetClass="entr" presetSubtype="0" fill="hold" nodeType="after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350"/>
                                        <p:tgtEl>
                                          <p:spTgt spid="81"/>
                                        </p:tgtEl>
                                      </p:cBhvr>
                                    </p:animEffect>
                                  </p:childTnLst>
                                </p:cTn>
                              </p:par>
                            </p:childTnLst>
                          </p:cTn>
                        </p:par>
                        <p:par>
                          <p:cTn id="113" fill="hold">
                            <p:stCondLst>
                              <p:cond delay="12750"/>
                            </p:stCondLst>
                            <p:childTnLst>
                              <p:par>
                                <p:cTn id="114" presetID="10" presetClass="exit" presetSubtype="0" fill="hold" nodeType="afterEffect">
                                  <p:stCondLst>
                                    <p:cond delay="0"/>
                                  </p:stCondLst>
                                  <p:childTnLst>
                                    <p:animEffect transition="out" filter="fade">
                                      <p:cBhvr>
                                        <p:cTn id="115" dur="350"/>
                                        <p:tgtEl>
                                          <p:spTgt spid="81"/>
                                        </p:tgtEl>
                                      </p:cBhvr>
                                    </p:animEffect>
                                    <p:set>
                                      <p:cBhvr>
                                        <p:cTn id="116" dur="1" fill="hold">
                                          <p:stCondLst>
                                            <p:cond delay="349"/>
                                          </p:stCondLst>
                                        </p:cTn>
                                        <p:tgtEl>
                                          <p:spTgt spid="8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wipe(left)">
                                      <p:cBhvr>
                                        <p:cTn id="121" dur="500"/>
                                        <p:tgtEl>
                                          <p:spTgt spid="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wipe(left)">
                                      <p:cBhvr>
                                        <p:cTn id="1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Key Idea</a:t>
            </a:r>
            <a:endParaRPr lang="en-US" dirty="0">
              <a:latin typeface="Calibri" pitchFamily="34" charset="0"/>
              <a:cs typeface="Calibri" pitchFamily="34" charset="0"/>
            </a:endParaRPr>
          </a:p>
        </p:txBody>
      </p:sp>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r>
              <a:rPr lang="en-US" sz="3200" i="0" dirty="0" smtClean="0">
                <a:solidFill>
                  <a:srgbClr val="DDDDDD"/>
                </a:solidFill>
                <a:latin typeface="Calibri" pitchFamily="34" charset="0"/>
                <a:cs typeface="Calibri" pitchFamily="34" charset="0"/>
              </a:rPr>
              <a:t>Fourier power spectrum</a:t>
            </a:r>
            <a:endParaRPr lang="en-US" sz="3200" i="0" dirty="0">
              <a:solidFill>
                <a:srgbClr val="DDDDDD"/>
              </a:solidFill>
              <a:latin typeface="Calibri" pitchFamily="34" charset="0"/>
              <a:cs typeface="Calibri" pitchFamily="34" charset="0"/>
            </a:endParaRPr>
          </a:p>
        </p:txBody>
      </p:sp>
      <p:sp>
        <p:nvSpPr>
          <p:cNvPr id="9" name="Rectangle 8"/>
          <p:cNvSpPr>
            <a:spLocks noChangeAspect="1"/>
          </p:cNvSpPr>
          <p:nvPr/>
        </p:nvSpPr>
        <p:spPr bwMode="auto">
          <a:xfrm>
            <a:off x="4648200" y="228600"/>
            <a:ext cx="1828800" cy="1828800"/>
          </a:xfrm>
          <a:prstGeom prst="rect">
            <a:avLst/>
          </a:prstGeom>
          <a:noFill/>
          <a:ln w="25400" cap="flat" cmpd="sng" algn="ctr">
            <a:solidFill>
              <a:srgbClr val="96969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0" name="Oval 9"/>
          <p:cNvSpPr>
            <a:spLocks noChangeAspect="1"/>
          </p:cNvSpPr>
          <p:nvPr/>
        </p:nvSpPr>
        <p:spPr bwMode="auto">
          <a:xfrm>
            <a:off x="5547360" y="1024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585216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6096000" y="42976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505968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5547360" y="55168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621792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61569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50901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5398008" y="14813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4998720" y="4907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2" name="Oval 21"/>
          <p:cNvSpPr>
            <a:spLocks noChangeAspect="1"/>
          </p:cNvSpPr>
          <p:nvPr/>
        </p:nvSpPr>
        <p:spPr bwMode="auto">
          <a:xfrm>
            <a:off x="487680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25" name="Picture 6" descr="http://latex.codecogs.com/gif.latex?\LARGE%20\dpi%7b150%7d%20\bg_black%20\Ome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975" y="2134605"/>
            <a:ext cx="197249" cy="2275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ome\lywei\trees\rui-umass\bluemath\doc\figs\raster\uniostro_0p03_poisson_sft_average10.png"/>
          <p:cNvPicPr>
            <a:picLocks noChangeAspect="1" noChangeArrowheads="1"/>
          </p:cNvPicPr>
          <p:nvPr/>
        </p:nvPicPr>
        <p:blipFill>
          <a:blip r:embed="rId4" cstate="print"/>
          <a:srcRect/>
          <a:stretch>
            <a:fillRect/>
          </a:stretch>
        </p:blipFill>
        <p:spPr bwMode="auto">
          <a:xfrm>
            <a:off x="6934200" y="228600"/>
            <a:ext cx="1828738" cy="1828800"/>
          </a:xfrm>
          <a:prstGeom prst="rect">
            <a:avLst/>
          </a:prstGeom>
          <a:noFill/>
          <a:ln w="19050">
            <a:solidFill>
              <a:srgbClr val="00B0F0"/>
            </a:solidFill>
            <a:miter lim="800000"/>
            <a:headEnd/>
            <a:tailEnd/>
          </a:ln>
        </p:spPr>
      </p:pic>
      <p:pic>
        <p:nvPicPr>
          <p:cNvPr id="35" name="Picture 4" descr="http://latex.codecogs.com/gif.latex?\LARGE%20\dpi%7b150%7d%20\bg_black%20P(\mathbf%7bf%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4400" y="2151645"/>
            <a:ext cx="508337" cy="2867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809751" y="5257800"/>
            <a:ext cx="3621789" cy="731520"/>
            <a:chOff x="1809751" y="5257800"/>
            <a:chExt cx="3621789" cy="731520"/>
          </a:xfrm>
        </p:grpSpPr>
        <p:pic>
          <p:nvPicPr>
            <p:cNvPr id="9218" name="Picture 2" descr="http://latex.codecogs.com/gif.latex?\large%20\dpi%7b300%7d%20\bg_black%20=%20N%20\int_%7b\Omega_d%7d%20\cos%20(2%20\pi%20\mathbf%7bf%7d%20\cdot%20\mathbf%7bd%7d)%20\,%20p(\mathbf%7bd%7d)%20\,%20\delta%20\mathbf%7bd%7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1" y="5257800"/>
              <a:ext cx="3621789" cy="73152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p:cNvCxnSpPr/>
            <p:nvPr/>
          </p:nvCxnSpPr>
          <p:spPr bwMode="auto">
            <a:xfrm>
              <a:off x="4454652" y="5791200"/>
              <a:ext cx="617220" cy="0"/>
            </a:xfrm>
            <a:prstGeom prst="line">
              <a:avLst/>
            </a:prstGeom>
            <a:noFill/>
            <a:ln w="25400" cap="flat" cmpd="sng" algn="ctr">
              <a:solidFill>
                <a:srgbClr val="FFFF00"/>
              </a:solidFill>
              <a:prstDash val="solid"/>
              <a:round/>
              <a:headEnd type="none" w="med" len="med"/>
              <a:tailEnd type="none" w="med" len="med"/>
            </a:ln>
            <a:effectLst/>
          </p:spPr>
        </p:cxnSp>
      </p:grpSp>
      <p:pic>
        <p:nvPicPr>
          <p:cNvPr id="32" name="Picture 4" descr="http://latex.codecogs.com/gif.latex?\LARGE%20\dpi%7b200%7d%20\bg_black%20P(\mathbf%7bf%7d)=\frac%7b1%7d%7bN%7d\left(%20\sum_%7bk=0%7d%5e%7bN-1%7d%20\cos(2%20\pi%20\mathbf%7bf%7d\cdot\mathbf%7bs_k%7d)%20\right)%5e2%20+%20\frac%7b1%7d%7bN%7d\left(%20\sum_%7bk=0%7d%5e%7bN-1%7d%20\sin(2%20\pi%20\mathbf%7bf%7d\cdot\mathbf%7bs_k%7d)%20\right)%5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819400"/>
            <a:ext cx="6517528"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p:cNvCxnSpPr/>
          <p:nvPr/>
        </p:nvCxnSpPr>
        <p:spPr bwMode="auto">
          <a:xfrm>
            <a:off x="1109472" y="3505200"/>
            <a:ext cx="566928" cy="0"/>
          </a:xfrm>
          <a:prstGeom prst="line">
            <a:avLst/>
          </a:prstGeom>
          <a:noFill/>
          <a:ln w="25400" cap="flat" cmpd="sng" algn="ctr">
            <a:solidFill>
              <a:srgbClr val="00B0F0"/>
            </a:solidFill>
            <a:prstDash val="solid"/>
            <a:round/>
            <a:headEnd type="none" w="med" len="med"/>
            <a:tailEnd type="none" w="med" len="med"/>
          </a:ln>
          <a:effectLst/>
        </p:spPr>
      </p:cxnSp>
      <p:pic>
        <p:nvPicPr>
          <p:cNvPr id="37" name="Picture 4" descr="http://latex.codecogs.com/gif.latex?\LARGE%20\dpi%7b200%7d%20\bg_black%20=\frac%7b1%7d%7bN%7d\sum_%7bk=0%7d%5e%7bN-1%7d%20\sum_%7bj=0%7d%5e%7bN-1%7d%20\cos%20(%202%20\pi%20\mathbf%7bf%7d%20\cdot%20(\mathbf%7bs_k%7d-\mathbf%7bs_j%7d)%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093368"/>
            <a:ext cx="3908407" cy="91440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5849225" y="4304347"/>
            <a:ext cx="703975" cy="492443"/>
          </a:xfrm>
          <a:prstGeom prst="rect">
            <a:avLst/>
          </a:prstGeom>
          <a:noFill/>
        </p:spPr>
        <p:txBody>
          <a:bodyPr wrap="none" rtlCol="0">
            <a:spAutoFit/>
          </a:bodyPr>
          <a:lstStyle/>
          <a:p>
            <a:r>
              <a:rPr lang="en-US" sz="2600" dirty="0" smtClean="0">
                <a:solidFill>
                  <a:srgbClr val="FFFF00"/>
                </a:solidFill>
                <a:latin typeface="Calibri" pitchFamily="34" charset="0"/>
                <a:cs typeface="Calibri" pitchFamily="34" charset="0"/>
              </a:rPr>
              <a:t>diff.</a:t>
            </a:r>
            <a:endParaRPr lang="en-US" sz="2600" dirty="0">
              <a:solidFill>
                <a:srgbClr val="FFFF00"/>
              </a:solidFill>
              <a:latin typeface="Calibri" pitchFamily="34" charset="0"/>
              <a:cs typeface="Calibri" pitchFamily="34" charset="0"/>
            </a:endParaRPr>
          </a:p>
        </p:txBody>
      </p:sp>
      <p:cxnSp>
        <p:nvCxnSpPr>
          <p:cNvPr id="64" name="Straight Connector 63"/>
          <p:cNvCxnSpPr/>
          <p:nvPr/>
        </p:nvCxnSpPr>
        <p:spPr bwMode="auto">
          <a:xfrm>
            <a:off x="4648200" y="4724400"/>
            <a:ext cx="990600" cy="0"/>
          </a:xfrm>
          <a:prstGeom prst="line">
            <a:avLst/>
          </a:prstGeom>
          <a:noFill/>
          <a:ln w="25400" cap="flat" cmpd="sng" algn="ctr">
            <a:solidFill>
              <a:srgbClr val="FFFF00"/>
            </a:solidFill>
            <a:prstDash val="solid"/>
            <a:round/>
            <a:headEnd type="none" w="med" len="med"/>
            <a:tailEnd type="none" w="med" len="med"/>
          </a:ln>
          <a:effectLst/>
        </p:spPr>
      </p:cxnSp>
      <p:cxnSp>
        <p:nvCxnSpPr>
          <p:cNvPr id="83" name="Straight Connector 82"/>
          <p:cNvCxnSpPr/>
          <p:nvPr/>
        </p:nvCxnSpPr>
        <p:spPr bwMode="auto">
          <a:xfrm>
            <a:off x="4045598" y="3464560"/>
            <a:ext cx="304800" cy="0"/>
          </a:xfrm>
          <a:prstGeom prst="line">
            <a:avLst/>
          </a:prstGeom>
          <a:noFill/>
          <a:ln w="25400" cap="flat" cmpd="sng" algn="ctr">
            <a:solidFill>
              <a:srgbClr val="FF3300"/>
            </a:solidFill>
            <a:prstDash val="solid"/>
            <a:round/>
            <a:headEnd type="none" w="med" len="med"/>
            <a:tailEnd type="none" w="med" len="med"/>
          </a:ln>
          <a:effectLst/>
        </p:spPr>
      </p:cxnSp>
      <p:cxnSp>
        <p:nvCxnSpPr>
          <p:cNvPr id="84" name="Straight Connector 83"/>
          <p:cNvCxnSpPr/>
          <p:nvPr/>
        </p:nvCxnSpPr>
        <p:spPr bwMode="auto">
          <a:xfrm>
            <a:off x="6944360" y="3464560"/>
            <a:ext cx="304800" cy="0"/>
          </a:xfrm>
          <a:prstGeom prst="line">
            <a:avLst/>
          </a:prstGeom>
          <a:noFill/>
          <a:ln w="25400" cap="flat" cmpd="sng" algn="ctr">
            <a:solidFill>
              <a:srgbClr val="FF3300"/>
            </a:solidFill>
            <a:prstDash val="solid"/>
            <a:round/>
            <a:headEnd type="none" w="med" len="med"/>
            <a:tailEnd type="none" w="med" len="med"/>
          </a:ln>
          <a:effectLst/>
        </p:spPr>
      </p:cxnSp>
      <p:sp>
        <p:nvSpPr>
          <p:cNvPr id="52" name="Rounded Rectangle 51"/>
          <p:cNvSpPr/>
          <p:nvPr/>
        </p:nvSpPr>
        <p:spPr bwMode="auto">
          <a:xfrm>
            <a:off x="2399638" y="4038600"/>
            <a:ext cx="1051825" cy="969168"/>
          </a:xfrm>
          <a:prstGeom prst="roundRect">
            <a:avLst>
              <a:gd name="adj" fmla="val 11759"/>
            </a:avLst>
          </a:prstGeom>
          <a:solidFill>
            <a:schemeClr val="bg1">
              <a:lumMod val="50000"/>
              <a:lumOff val="50000"/>
              <a:alpha val="15000"/>
            </a:schemeClr>
          </a:solidFill>
          <a:ln w="190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1" name="Rectangle 50"/>
          <p:cNvSpPr/>
          <p:nvPr/>
        </p:nvSpPr>
        <p:spPr bwMode="auto">
          <a:xfrm>
            <a:off x="267727" y="0"/>
            <a:ext cx="8876273" cy="5181601"/>
          </a:xfrm>
          <a:prstGeom prst="rect">
            <a:avLst/>
          </a:prstGeom>
          <a:solidFill>
            <a:schemeClr val="bg1">
              <a:alpha val="92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grpSp>
        <p:nvGrpSpPr>
          <p:cNvPr id="23" name="Group 22"/>
          <p:cNvGrpSpPr/>
          <p:nvPr/>
        </p:nvGrpSpPr>
        <p:grpSpPr>
          <a:xfrm>
            <a:off x="4909566" y="3962400"/>
            <a:ext cx="4082034" cy="2379821"/>
            <a:chOff x="4909566" y="3962400"/>
            <a:chExt cx="4082034" cy="2379821"/>
          </a:xfrm>
        </p:grpSpPr>
        <p:pic>
          <p:nvPicPr>
            <p:cNvPr id="5122"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6934199" y="3962400"/>
              <a:ext cx="1828738" cy="1828738"/>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59487" y="5849778"/>
              <a:ext cx="2332113" cy="492443"/>
            </a:xfrm>
            <a:prstGeom prst="rect">
              <a:avLst/>
            </a:prstGeom>
            <a:noFill/>
          </p:spPr>
          <p:txBody>
            <a:bodyPr wrap="none" rtlCol="0">
              <a:spAutoFit/>
            </a:bodyPr>
            <a:lstStyle/>
            <a:p>
              <a:r>
                <a:rPr lang="en-US" sz="2600" dirty="0" smtClean="0">
                  <a:solidFill>
                    <a:srgbClr val="FFFF00"/>
                  </a:solidFill>
                  <a:latin typeface="Calibri" pitchFamily="34" charset="0"/>
                  <a:cs typeface="Calibri" pitchFamily="34" charset="0"/>
                </a:rPr>
                <a:t>diff. distribution</a:t>
              </a:r>
              <a:endParaRPr lang="en-US" sz="2600" dirty="0">
                <a:solidFill>
                  <a:srgbClr val="FFFF00"/>
                </a:solidFill>
                <a:latin typeface="Calibri" pitchFamily="34" charset="0"/>
                <a:cs typeface="Calibri" pitchFamily="34" charset="0"/>
              </a:endParaRPr>
            </a:p>
          </p:txBody>
        </p:sp>
        <p:cxnSp>
          <p:nvCxnSpPr>
            <p:cNvPr id="5" name="Straight Connector 4"/>
            <p:cNvCxnSpPr/>
            <p:nvPr/>
          </p:nvCxnSpPr>
          <p:spPr bwMode="auto">
            <a:xfrm>
              <a:off x="4909566" y="5791200"/>
              <a:ext cx="272034" cy="304799"/>
            </a:xfrm>
            <a:prstGeom prst="line">
              <a:avLst/>
            </a:prstGeom>
            <a:noFill/>
            <a:ln w="19050" cap="flat" cmpd="sng" algn="ctr">
              <a:solidFill>
                <a:srgbClr val="FFFF00"/>
              </a:solidFill>
              <a:prstDash val="solid"/>
              <a:round/>
              <a:headEnd type="none" w="med" len="med"/>
              <a:tailEnd type="none" w="med" len="med"/>
            </a:ln>
            <a:effectLst/>
          </p:spPr>
        </p:cxnSp>
        <p:cxnSp>
          <p:nvCxnSpPr>
            <p:cNvPr id="2051" name="Straight Connector 2050"/>
            <p:cNvCxnSpPr/>
            <p:nvPr/>
          </p:nvCxnSpPr>
          <p:spPr bwMode="auto">
            <a:xfrm flipV="1">
              <a:off x="5181600" y="6095999"/>
              <a:ext cx="1477887" cy="1"/>
            </a:xfrm>
            <a:prstGeom prst="line">
              <a:avLst/>
            </a:prstGeom>
            <a:noFill/>
            <a:ln w="19050" cap="flat" cmpd="sng" algn="ctr">
              <a:solidFill>
                <a:srgbClr val="FFFF00"/>
              </a:solidFill>
              <a:prstDash val="solid"/>
              <a:round/>
              <a:headEnd type="none" w="med" len="med"/>
              <a:tailEnd type="stealth" w="lg" len="lg"/>
            </a:ln>
            <a:effectLst/>
          </p:spPr>
        </p:cxnSp>
      </p:grpSp>
      <p:grpSp>
        <p:nvGrpSpPr>
          <p:cNvPr id="7" name="Group 6"/>
          <p:cNvGrpSpPr/>
          <p:nvPr/>
        </p:nvGrpSpPr>
        <p:grpSpPr>
          <a:xfrm>
            <a:off x="6774352" y="3429000"/>
            <a:ext cx="2293448" cy="1447769"/>
            <a:chOff x="6774352" y="3429000"/>
            <a:chExt cx="2293448" cy="1447769"/>
          </a:xfrm>
        </p:grpSpPr>
        <p:cxnSp>
          <p:nvCxnSpPr>
            <p:cNvPr id="4" name="Straight Arrow Connector 3"/>
            <p:cNvCxnSpPr/>
            <p:nvPr/>
          </p:nvCxnSpPr>
          <p:spPr bwMode="auto">
            <a:xfrm flipV="1">
              <a:off x="7848569" y="4419600"/>
              <a:ext cx="609631" cy="457169"/>
            </a:xfrm>
            <a:prstGeom prst="straightConnector1">
              <a:avLst/>
            </a:prstGeom>
            <a:noFill/>
            <a:ln w="38100" cap="flat" cmpd="sng" algn="ctr">
              <a:solidFill>
                <a:srgbClr val="FFFFFF"/>
              </a:solidFill>
              <a:prstDash val="solid"/>
              <a:round/>
              <a:headEnd type="none" w="med" len="med"/>
              <a:tailEnd type="arrow"/>
            </a:ln>
            <a:effectLst/>
          </p:spPr>
        </p:cxnSp>
        <p:sp>
          <p:nvSpPr>
            <p:cNvPr id="59" name="TextBox 58"/>
            <p:cNvSpPr txBox="1"/>
            <p:nvPr/>
          </p:nvSpPr>
          <p:spPr>
            <a:xfrm>
              <a:off x="6774352" y="3429000"/>
              <a:ext cx="2293448" cy="461665"/>
            </a:xfrm>
            <a:prstGeom prst="rect">
              <a:avLst/>
            </a:prstGeom>
            <a:noFill/>
          </p:spPr>
          <p:txBody>
            <a:bodyPr wrap="none" rtlCol="0">
              <a:spAutoFit/>
            </a:bodyPr>
            <a:lstStyle/>
            <a:p>
              <a:r>
                <a:rPr lang="en-US" sz="2400" dirty="0" smtClean="0">
                  <a:solidFill>
                    <a:srgbClr val="FF0000"/>
                  </a:solidFill>
                  <a:latin typeface="Calibri" pitchFamily="34" charset="0"/>
                  <a:cs typeface="Calibri" pitchFamily="34" charset="0"/>
                </a:rPr>
                <a:t>Hello, neighbor?</a:t>
              </a:r>
              <a:endParaRPr lang="en-US" sz="2400" dirty="0">
                <a:solidFill>
                  <a:srgbClr val="FF0000"/>
                </a:solidFill>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60" name="TextBox 59"/>
                <p:cNvSpPr txBox="1"/>
                <p:nvPr/>
              </p:nvSpPr>
              <p:spPr>
                <a:xfrm>
                  <a:off x="7743377" y="4201180"/>
                  <a:ext cx="49725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0" smtClean="0">
                            <a:solidFill>
                              <a:srgbClr val="FFFFFF"/>
                            </a:solidFill>
                            <a:latin typeface="Cambria Math"/>
                            <a:cs typeface="Calibri" pitchFamily="34" charset="0"/>
                          </a:rPr>
                          <m:t>𝐝</m:t>
                        </m:r>
                      </m:oMath>
                    </m:oMathPara>
                  </a14:m>
                  <a:endParaRPr lang="en-US" sz="2800" b="1" i="0" dirty="0">
                    <a:solidFill>
                      <a:srgbClr val="FFFFFF"/>
                    </a:solidFill>
                    <a:latin typeface="Calibri" pitchFamily="34" charset="0"/>
                    <a:cs typeface="Calibri"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7743377" y="4201180"/>
                  <a:ext cx="497251" cy="523220"/>
                </a:xfrm>
                <a:prstGeom prst="rect">
                  <a:avLst/>
                </a:prstGeom>
                <a:blipFill rotWithShape="1">
                  <a:blip r:embed="rId11"/>
                  <a:stretch>
                    <a:fillRect/>
                  </a:stretch>
                </a:blipFill>
              </p:spPr>
              <p:txBody>
                <a:bodyPr/>
                <a:lstStyle/>
                <a:p>
                  <a:r>
                    <a:rPr lang="en-US">
                      <a:noFill/>
                    </a:rPr>
                    <a:t> </a:t>
                  </a:r>
                </a:p>
              </p:txBody>
            </p:sp>
          </mc:Fallback>
        </mc:AlternateContent>
      </p:grpSp>
      <p:sp>
        <p:nvSpPr>
          <p:cNvPr id="24" name="TextBox 23"/>
          <p:cNvSpPr txBox="1"/>
          <p:nvPr/>
        </p:nvSpPr>
        <p:spPr>
          <a:xfrm>
            <a:off x="814381" y="3962400"/>
            <a:ext cx="5090303" cy="954107"/>
          </a:xfrm>
          <a:prstGeom prst="rect">
            <a:avLst/>
          </a:prstGeom>
          <a:noFill/>
        </p:spPr>
        <p:txBody>
          <a:bodyPr wrap="none" rtlCol="0">
            <a:spAutoFit/>
          </a:bodyPr>
          <a:lstStyle/>
          <a:p>
            <a:pPr algn="ctr"/>
            <a:r>
              <a:rPr lang="en-US" sz="2800" i="0" dirty="0" smtClean="0">
                <a:solidFill>
                  <a:srgbClr val="DDDDDD"/>
                </a:solidFill>
                <a:latin typeface="Calibri" pitchFamily="34" charset="0"/>
                <a:cs typeface="Calibri" pitchFamily="34" charset="0"/>
              </a:rPr>
              <a:t>Standing at a typical point, what’s</a:t>
            </a:r>
          </a:p>
          <a:p>
            <a:pPr algn="ctr"/>
            <a:r>
              <a:rPr lang="en-US" sz="2800" i="0" dirty="0" smtClean="0">
                <a:solidFill>
                  <a:srgbClr val="DDDDDD"/>
                </a:solidFill>
                <a:latin typeface="Calibri" pitchFamily="34" charset="0"/>
                <a:cs typeface="Calibri" pitchFamily="34" charset="0"/>
              </a:rPr>
              <a:t>the likelihood of nearby samples?</a:t>
            </a:r>
            <a:endParaRPr lang="en-US" sz="2800" i="0" dirty="0">
              <a:solidFill>
                <a:srgbClr val="DDDDDD"/>
              </a:solidFill>
              <a:latin typeface="Calibri" pitchFamily="34" charset="0"/>
              <a:cs typeface="Calibri" pitchFamily="34" charset="0"/>
            </a:endParaRPr>
          </a:p>
        </p:txBody>
      </p:sp>
    </p:spTree>
    <p:extLst>
      <p:ext uri="{BB962C8B-B14F-4D97-AF65-F5344CB8AC3E}">
        <p14:creationId xmlns:p14="http://schemas.microsoft.com/office/powerpoint/2010/main" val="107448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Key Idea</a:t>
            </a:r>
            <a:endParaRPr lang="en-US" dirty="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pPr>
                  <a:spcBef>
                    <a:spcPts val="300"/>
                  </a:spcBef>
                  <a:spcAft>
                    <a:spcPts val="0"/>
                  </a:spcAft>
                </a:pPr>
                <a:r>
                  <a:rPr lang="en-US" sz="3200" i="0" dirty="0">
                    <a:solidFill>
                      <a:srgbClr val="DDDDDD"/>
                    </a:solidFill>
                    <a:latin typeface="Calibri" pitchFamily="34" charset="0"/>
                    <a:cs typeface="Calibri" pitchFamily="34" charset="0"/>
                  </a:rPr>
                  <a:t>Fourier power spectrum is </a:t>
                </a:r>
                <a:r>
                  <a:rPr lang="en-US" sz="3200" i="0" dirty="0" smtClean="0">
                    <a:solidFill>
                      <a:srgbClr val="DDDDDD"/>
                    </a:solidFill>
                    <a:latin typeface="Calibri" pitchFamily="34" charset="0"/>
                    <a:cs typeface="Calibri" pitchFamily="34" charset="0"/>
                  </a:rPr>
                  <a:t>the </a:t>
                </a:r>
                <a:r>
                  <a:rPr lang="en-US" sz="3200" i="0" dirty="0" smtClean="0">
                    <a:solidFill>
                      <a:srgbClr val="92D050"/>
                    </a:solidFill>
                    <a:latin typeface="Calibri" pitchFamily="34" charset="0"/>
                    <a:cs typeface="Calibri" pitchFamily="34" charset="0"/>
                  </a:rPr>
                  <a:t>cosine</a:t>
                </a:r>
              </a:p>
              <a:p>
                <a:pPr>
                  <a:spcBef>
                    <a:spcPts val="300"/>
                  </a:spcBef>
                  <a:spcAft>
                    <a:spcPts val="0"/>
                  </a:spcAft>
                </a:pPr>
                <a:r>
                  <a:rPr lang="en-US" sz="3200" i="0" dirty="0" smtClean="0">
                    <a:solidFill>
                      <a:srgbClr val="92D050"/>
                    </a:solidFill>
                    <a:latin typeface="Calibri" pitchFamily="34" charset="0"/>
                    <a:cs typeface="Calibri" pitchFamily="34" charset="0"/>
                  </a:rPr>
                  <a:t>  transform of the diff. distribution </a:t>
                </a:r>
                <a14:m>
                  <m:oMath xmlns:m="http://schemas.openxmlformats.org/officeDocument/2006/math">
                    <m:r>
                      <a:rPr lang="en-US" sz="3200" smtClean="0">
                        <a:solidFill>
                          <a:srgbClr val="92D050"/>
                        </a:solidFill>
                        <a:latin typeface="Cambria Math"/>
                      </a:rPr>
                      <m:t>𝑝</m:t>
                    </m:r>
                    <m:d>
                      <m:dPr>
                        <m:ctrlPr>
                          <a:rPr lang="en-US" sz="3200" i="1">
                            <a:solidFill>
                              <a:srgbClr val="92D050"/>
                            </a:solidFill>
                            <a:latin typeface="Cambria Math"/>
                          </a:rPr>
                        </m:ctrlPr>
                      </m:dPr>
                      <m:e>
                        <m:r>
                          <a:rPr lang="en-US" sz="3200" b="1" i="0">
                            <a:solidFill>
                              <a:srgbClr val="92D050"/>
                            </a:solidFill>
                            <a:latin typeface="Cambria Math"/>
                          </a:rPr>
                          <m:t>𝐝</m:t>
                        </m:r>
                      </m:e>
                    </m:d>
                  </m:oMath>
                </a14:m>
                <a:r>
                  <a:rPr lang="en-US" sz="3200" i="0" dirty="0">
                    <a:solidFill>
                      <a:srgbClr val="92D050"/>
                    </a:solidFill>
                    <a:latin typeface="Calibri" pitchFamily="34" charset="0"/>
                    <a:cs typeface="Calibri" pitchFamily="34" charset="0"/>
                  </a:rPr>
                  <a:t>.</a:t>
                </a:r>
              </a:p>
            </p:txBody>
          </p:sp>
        </mc:Choice>
        <mc:Fallback xmlns="">
          <p:sp>
            <p:nvSpPr>
              <p:cNvPr id="17" name="Content Placeholder 5"/>
              <p:cNvSpPr txBox="1">
                <a:spLocks noRot="1" noChangeAspect="1" noMove="1" noResize="1" noEditPoints="1" noAdjustHandles="1" noChangeArrowheads="1" noChangeShapeType="1" noTextEdit="1"/>
              </p:cNvSpPr>
              <p:nvPr/>
            </p:nvSpPr>
            <p:spPr>
              <a:xfrm>
                <a:off x="347663" y="1371600"/>
                <a:ext cx="8415337" cy="5029200"/>
              </a:xfrm>
              <a:prstGeom prst="rect">
                <a:avLst/>
              </a:prstGeom>
              <a:blipFill rotWithShape="1">
                <a:blip r:embed="rId3"/>
                <a:stretch>
                  <a:fillRect l="-1810" t="-1091"/>
                </a:stretch>
              </a:blipFill>
            </p:spPr>
            <p:txBody>
              <a:bodyPr/>
              <a:lstStyle/>
              <a:p>
                <a:r>
                  <a:rPr lang="en-US">
                    <a:noFill/>
                  </a:rPr>
                  <a:t> </a:t>
                </a:r>
              </a:p>
            </p:txBody>
          </p:sp>
        </mc:Fallback>
      </mc:AlternateContent>
      <p:pic>
        <p:nvPicPr>
          <p:cNvPr id="34" name="Picture 2" descr="C:\home\lywei\trees\rui-umass\bluemath\doc\figs\raster\uniostro_0p03_poisson_sft_average10.png"/>
          <p:cNvPicPr>
            <a:picLocks noChangeAspect="1" noChangeArrowheads="1"/>
          </p:cNvPicPr>
          <p:nvPr/>
        </p:nvPicPr>
        <p:blipFill>
          <a:blip r:embed="rId4" cstate="print"/>
          <a:srcRect/>
          <a:stretch>
            <a:fillRect/>
          </a:stretch>
        </p:blipFill>
        <p:spPr bwMode="auto">
          <a:xfrm>
            <a:off x="6934200" y="228600"/>
            <a:ext cx="1828738" cy="1828800"/>
          </a:xfrm>
          <a:prstGeom prst="rect">
            <a:avLst/>
          </a:prstGeom>
          <a:noFill/>
          <a:ln w="19050">
            <a:solidFill>
              <a:srgbClr val="00B0F0"/>
            </a:solidFill>
            <a:miter lim="800000"/>
            <a:headEnd/>
            <a:tailEnd/>
          </a:ln>
        </p:spPr>
      </p:pic>
      <p:pic>
        <p:nvPicPr>
          <p:cNvPr id="35" name="Picture 4" descr="http://latex.codecogs.com/gif.latex?\LARGE%20\dpi%7b150%7d%20\bg_black%20P(\mathbf%7bf%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4400" y="2151645"/>
            <a:ext cx="508337" cy="2867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latex.codecogs.com/gif.latex?\LARGE%20\dpi%7b200%7d%20\bg_black%20P(\mathbf%7bf%7d)=\frac%7b1%7d%7bN%7d\left(%20\sum_%7bk=0%7d%5e%7bN-1%7d%20\cos(2%20\pi%20\mathbf%7bf%7d\cdot\mathbf%7bs_k%7d)%20\right)%5e2%20+%20\frac%7b1%7d%7bN%7d\left(%20\sum_%7bk=0%7d%5e%7bN-1%7d%20\sin(2%20\pi%20\mathbf%7bf%7d\cdot\mathbf%7bs_k%7d)%20\right)%5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819400"/>
            <a:ext cx="65175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atex.codecogs.com/gif.latex?\LARGE%20\dpi%7b200%7d%20\bg_black%20=\frac%7b1%7d%7bN%7d\sum_%7bk=0%7d%5e%7bN-1%7d%20\sum_%7bj=0%7d%5e%7bN-1%7d%20\cos%20(%202%20\pi%20\mathbf%7bf%7d%20\cdot%20(\mathbf%7bs_k%7d-\mathbf%7bs_j%7d)%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093368"/>
            <a:ext cx="3908407" cy="9144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267728" y="2743200"/>
            <a:ext cx="7835009" cy="2438401"/>
          </a:xfrm>
          <a:prstGeom prst="rect">
            <a:avLst/>
          </a:prstGeom>
          <a:solidFill>
            <a:schemeClr val="bg1">
              <a:alpha val="92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pic>
        <p:nvPicPr>
          <p:cNvPr id="9218" name="Picture 2" descr="http://latex.codecogs.com/gif.latex?\large%20\dpi%7b300%7d%20\bg_black%20=%20N%20\int_%7b\Omega_d%7d%20\cos%20(2%20\pi%20\mathbf%7bf%7d%20\cdot%20\mathbf%7bd%7d)%20\,%20p(\mathbf%7bd%7d)%20\,%20\delta%20\mathbf%7bd%7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9751" y="5257800"/>
            <a:ext cx="3621789" cy="73152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p:cNvCxnSpPr/>
          <p:nvPr/>
        </p:nvCxnSpPr>
        <p:spPr bwMode="auto">
          <a:xfrm>
            <a:off x="1109472" y="5791200"/>
            <a:ext cx="566928" cy="0"/>
          </a:xfrm>
          <a:prstGeom prst="line">
            <a:avLst/>
          </a:prstGeom>
          <a:noFill/>
          <a:ln w="25400" cap="flat" cmpd="sng" algn="ctr">
            <a:solidFill>
              <a:srgbClr val="00B0F0"/>
            </a:solidFill>
            <a:prstDash val="solid"/>
            <a:round/>
            <a:headEnd type="none" w="med" len="med"/>
            <a:tailEnd type="none" w="med" len="med"/>
          </a:ln>
          <a:effectLst/>
        </p:spPr>
      </p:cxnSp>
      <p:grpSp>
        <p:nvGrpSpPr>
          <p:cNvPr id="2052" name="Group 2051"/>
          <p:cNvGrpSpPr/>
          <p:nvPr/>
        </p:nvGrpSpPr>
        <p:grpSpPr>
          <a:xfrm>
            <a:off x="4454652" y="3962400"/>
            <a:ext cx="4536948" cy="2379821"/>
            <a:chOff x="4454652" y="3962400"/>
            <a:chExt cx="4536948" cy="2379821"/>
          </a:xfrm>
        </p:grpSpPr>
        <p:pic>
          <p:nvPicPr>
            <p:cNvPr id="5122"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6934199" y="3962400"/>
              <a:ext cx="1828738" cy="1828738"/>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59487" y="5849778"/>
              <a:ext cx="2332113" cy="492443"/>
            </a:xfrm>
            <a:prstGeom prst="rect">
              <a:avLst/>
            </a:prstGeom>
            <a:noFill/>
          </p:spPr>
          <p:txBody>
            <a:bodyPr wrap="none" rtlCol="0">
              <a:spAutoFit/>
            </a:bodyPr>
            <a:lstStyle/>
            <a:p>
              <a:r>
                <a:rPr lang="en-US" sz="2600" dirty="0" smtClean="0">
                  <a:solidFill>
                    <a:srgbClr val="FFFF00"/>
                  </a:solidFill>
                  <a:latin typeface="Calibri" pitchFamily="34" charset="0"/>
                  <a:cs typeface="Calibri" pitchFamily="34" charset="0"/>
                </a:rPr>
                <a:t>diff. distribution</a:t>
              </a:r>
              <a:endParaRPr lang="en-US" sz="2600" dirty="0">
                <a:solidFill>
                  <a:srgbClr val="FFFF00"/>
                </a:solidFill>
                <a:latin typeface="Calibri" pitchFamily="34" charset="0"/>
                <a:cs typeface="Calibri" pitchFamily="34" charset="0"/>
              </a:endParaRPr>
            </a:p>
          </p:txBody>
        </p:sp>
        <p:cxnSp>
          <p:nvCxnSpPr>
            <p:cNvPr id="5" name="Straight Connector 4"/>
            <p:cNvCxnSpPr/>
            <p:nvPr/>
          </p:nvCxnSpPr>
          <p:spPr bwMode="auto">
            <a:xfrm>
              <a:off x="4909566" y="5791200"/>
              <a:ext cx="272034" cy="304799"/>
            </a:xfrm>
            <a:prstGeom prst="line">
              <a:avLst/>
            </a:prstGeom>
            <a:noFill/>
            <a:ln w="19050" cap="flat" cmpd="sng" algn="ctr">
              <a:solidFill>
                <a:srgbClr val="FFFF00"/>
              </a:solidFill>
              <a:prstDash val="solid"/>
              <a:round/>
              <a:headEnd type="none" w="med" len="med"/>
              <a:tailEnd type="none" w="med" len="med"/>
            </a:ln>
            <a:effectLst/>
          </p:spPr>
        </p:cxnSp>
        <p:cxnSp>
          <p:nvCxnSpPr>
            <p:cNvPr id="33" name="Straight Connector 32"/>
            <p:cNvCxnSpPr/>
            <p:nvPr/>
          </p:nvCxnSpPr>
          <p:spPr bwMode="auto">
            <a:xfrm>
              <a:off x="4454652" y="5791200"/>
              <a:ext cx="617220" cy="0"/>
            </a:xfrm>
            <a:prstGeom prst="line">
              <a:avLst/>
            </a:prstGeom>
            <a:noFill/>
            <a:ln w="25400" cap="flat" cmpd="sng" algn="ctr">
              <a:solidFill>
                <a:srgbClr val="FFFF00"/>
              </a:solidFill>
              <a:prstDash val="solid"/>
              <a:round/>
              <a:headEnd type="none" w="med" len="med"/>
              <a:tailEnd type="none" w="med" len="med"/>
            </a:ln>
            <a:effectLst/>
          </p:spPr>
        </p:cxnSp>
        <p:cxnSp>
          <p:nvCxnSpPr>
            <p:cNvPr id="2051" name="Straight Connector 2050"/>
            <p:cNvCxnSpPr/>
            <p:nvPr/>
          </p:nvCxnSpPr>
          <p:spPr bwMode="auto">
            <a:xfrm flipV="1">
              <a:off x="5181600" y="6095999"/>
              <a:ext cx="1477887" cy="1"/>
            </a:xfrm>
            <a:prstGeom prst="line">
              <a:avLst/>
            </a:prstGeom>
            <a:noFill/>
            <a:ln w="19050" cap="flat" cmpd="sng" algn="ctr">
              <a:solidFill>
                <a:srgbClr val="FFFF00"/>
              </a:solidFill>
              <a:prstDash val="solid"/>
              <a:round/>
              <a:headEnd type="none" w="med" len="med"/>
              <a:tailEnd type="stealth" w="lg" len="lg"/>
            </a:ln>
            <a:effectLst/>
          </p:spPr>
        </p:cxnSp>
      </p:grpSp>
      <p:sp>
        <p:nvSpPr>
          <p:cNvPr id="19" name="Rounded Rectangle 18"/>
          <p:cNvSpPr/>
          <p:nvPr/>
        </p:nvSpPr>
        <p:spPr bwMode="auto">
          <a:xfrm>
            <a:off x="2037545" y="5084016"/>
            <a:ext cx="3679807" cy="1079088"/>
          </a:xfrm>
          <a:prstGeom prst="roundRect">
            <a:avLst>
              <a:gd name="adj" fmla="val 11759"/>
            </a:avLst>
          </a:prstGeom>
          <a:solidFill>
            <a:schemeClr val="bg1">
              <a:lumMod val="50000"/>
              <a:lumOff val="50000"/>
              <a:alpha val="15000"/>
            </a:schemeClr>
          </a:solid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13314" name="Picture 2" descr="http://latex.codecogs.com/gif.latex?\LARGE%20\dpi%7b200%7d%20\bg_black%20P(\mathbf%7bf%7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4982" y="5492762"/>
            <a:ext cx="490537" cy="276225"/>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bwMode="auto">
          <a:xfrm rot="10800000">
            <a:off x="7580971" y="2590799"/>
            <a:ext cx="496229" cy="1124955"/>
          </a:xfrm>
          <a:prstGeom prst="downArrow">
            <a:avLst/>
          </a:prstGeom>
          <a:solidFill>
            <a:srgbClr val="92D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Tree>
    <p:extLst>
      <p:ext uri="{BB962C8B-B14F-4D97-AF65-F5344CB8AC3E}">
        <p14:creationId xmlns:p14="http://schemas.microsoft.com/office/powerpoint/2010/main" val="345807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Extension</a:t>
            </a:r>
            <a:endParaRPr lang="en-US" dirty="0">
              <a:latin typeface="Calibri" pitchFamily="34" charset="0"/>
              <a:cs typeface="Calibri" pitchFamily="34" charset="0"/>
            </a:endParaRPr>
          </a:p>
        </p:txBody>
      </p:sp>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pPr>
              <a:spcBef>
                <a:spcPts val="300"/>
              </a:spcBef>
              <a:spcAft>
                <a:spcPts val="0"/>
              </a:spcAft>
            </a:pPr>
            <a:r>
              <a:rPr lang="en-US" sz="3200" i="0" dirty="0" smtClean="0">
                <a:solidFill>
                  <a:srgbClr val="DDDDDD"/>
                </a:solidFill>
                <a:latin typeface="Calibri" pitchFamily="34" charset="0"/>
                <a:cs typeface="Calibri" pitchFamily="34" charset="0"/>
              </a:rPr>
              <a:t>Generalize the equation using a different transformation kernel.</a:t>
            </a:r>
            <a:endParaRPr lang="en-US" sz="3200" i="0" dirty="0">
              <a:solidFill>
                <a:srgbClr val="92D050"/>
              </a:solidFill>
              <a:latin typeface="Calibri" pitchFamily="34" charset="0"/>
              <a:cs typeface="Calibri" pitchFamily="34" charset="0"/>
            </a:endParaRPr>
          </a:p>
        </p:txBody>
      </p:sp>
      <p:pic>
        <p:nvPicPr>
          <p:cNvPr id="32" name="Picture 4" descr="http://latex.codecogs.com/gif.latex?\LARGE%20\dpi%7b200%7d%20\bg_black%20P(\mathbf%7bf%7d)=\frac%7b1%7d%7bN%7d\left(%20\sum_%7bk=0%7d%5e%7bN-1%7d%20\cos(2%20\pi%20\mathbf%7bf%7d\cdot\mathbf%7bs_k%7d)%20\right)%5e2%20+%20\frac%7b1%7d%7bN%7d\left(%20\sum_%7bk=0%7d%5e%7bN-1%7d%20\sin(2%20\pi%20\mathbf%7bf%7d\cdot\mathbf%7bs_k%7d)%20\right)%5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19400"/>
            <a:ext cx="65175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atex.codecogs.com/gif.latex?\LARGE%20\dpi%7b200%7d%20\bg_black%20=\frac%7b1%7d%7bN%7d\sum_%7bk=0%7d%5e%7bN-1%7d%20\sum_%7bj=0%7d%5e%7bN-1%7d%20\cos%20(%202%20\pi%20\mathbf%7bf%7d%20\cdot%20(\mathbf%7bs_k%7d-\mathbf%7bs_j%7d)%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093368"/>
            <a:ext cx="3908407" cy="9144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267728" y="2743200"/>
            <a:ext cx="7835009" cy="2438401"/>
          </a:xfrm>
          <a:prstGeom prst="rect">
            <a:avLst/>
          </a:prstGeom>
          <a:solidFill>
            <a:schemeClr val="bg1">
              <a:alpha val="92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pic>
        <p:nvPicPr>
          <p:cNvPr id="14338" name="Picture 2" descr="http://latex.codecogs.com/gif.latex?\LARGE%20\dpi%7b200%7d%20\bg_black%20P(\mathbf%7bq%7d)=N%20\int_%7b%7b\Omega%7d_d%7d%20\kappa(\mathbf%7bq%7d,\mathbf%7bd%7d)%20\,%20p(\mathbf%7bd%7d)%20\,%20\delta%20\mathbf%7bd%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060" y="5288280"/>
            <a:ext cx="359534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bwMode="auto">
          <a:xfrm>
            <a:off x="914400" y="5084016"/>
            <a:ext cx="4419599" cy="1079088"/>
          </a:xfrm>
          <a:prstGeom prst="roundRect">
            <a:avLst>
              <a:gd name="adj" fmla="val 11759"/>
            </a:avLst>
          </a:prstGeom>
          <a:solidFill>
            <a:schemeClr val="bg1">
              <a:lumMod val="50000"/>
              <a:lumOff val="50000"/>
              <a:alpha val="15000"/>
            </a:schemeClr>
          </a:solid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5122"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6934199" y="3962400"/>
            <a:ext cx="1828738" cy="1828738"/>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59487" y="5849778"/>
            <a:ext cx="2332113" cy="492443"/>
          </a:xfrm>
          <a:prstGeom prst="rect">
            <a:avLst/>
          </a:prstGeom>
          <a:noFill/>
        </p:spPr>
        <p:txBody>
          <a:bodyPr wrap="none" rtlCol="0">
            <a:spAutoFit/>
          </a:bodyPr>
          <a:lstStyle/>
          <a:p>
            <a:r>
              <a:rPr lang="en-US" sz="2600" dirty="0" smtClean="0">
                <a:solidFill>
                  <a:srgbClr val="FFFF00"/>
                </a:solidFill>
                <a:latin typeface="Calibri" pitchFamily="34" charset="0"/>
                <a:cs typeface="Calibri" pitchFamily="34" charset="0"/>
              </a:rPr>
              <a:t>diff. distribution</a:t>
            </a:r>
            <a:endParaRPr lang="en-US" sz="2600" dirty="0">
              <a:solidFill>
                <a:srgbClr val="FFFF00"/>
              </a:solidFill>
              <a:latin typeface="Calibri" pitchFamily="34" charset="0"/>
              <a:cs typeface="Calibri" pitchFamily="34" charset="0"/>
            </a:endParaRPr>
          </a:p>
        </p:txBody>
      </p:sp>
      <p:sp>
        <p:nvSpPr>
          <p:cNvPr id="23" name="TextBox 22"/>
          <p:cNvSpPr txBox="1"/>
          <p:nvPr/>
        </p:nvSpPr>
        <p:spPr>
          <a:xfrm>
            <a:off x="381000" y="4267200"/>
            <a:ext cx="2385589" cy="523220"/>
          </a:xfrm>
          <a:prstGeom prst="rect">
            <a:avLst/>
          </a:prstGeom>
          <a:noFill/>
        </p:spPr>
        <p:txBody>
          <a:bodyPr wrap="none" rtlCol="0">
            <a:spAutoFit/>
          </a:bodyPr>
          <a:lstStyle/>
          <a:p>
            <a:r>
              <a:rPr lang="en-US" sz="2800" dirty="0" smtClean="0">
                <a:solidFill>
                  <a:srgbClr val="00B050"/>
                </a:solidFill>
              </a:rPr>
              <a:t>cosine kernel</a:t>
            </a:r>
          </a:p>
        </p:txBody>
      </p:sp>
      <p:cxnSp>
        <p:nvCxnSpPr>
          <p:cNvPr id="12" name="Straight Connector 11"/>
          <p:cNvCxnSpPr/>
          <p:nvPr/>
        </p:nvCxnSpPr>
        <p:spPr bwMode="auto">
          <a:xfrm>
            <a:off x="2918304" y="5791138"/>
            <a:ext cx="815496" cy="0"/>
          </a:xfrm>
          <a:prstGeom prst="line">
            <a:avLst/>
          </a:prstGeom>
          <a:noFill/>
          <a:ln w="28575" cap="flat" cmpd="sng" algn="ctr">
            <a:solidFill>
              <a:srgbClr val="00B050"/>
            </a:solidFill>
            <a:prstDash val="solid"/>
            <a:round/>
            <a:headEnd type="none" w="med" len="med"/>
            <a:tailEnd type="none" w="med" len="med"/>
          </a:ln>
          <a:effectLst/>
        </p:spPr>
      </p:cxnSp>
      <p:sp>
        <p:nvSpPr>
          <p:cNvPr id="14" name="Freeform 13"/>
          <p:cNvSpPr/>
          <p:nvPr/>
        </p:nvSpPr>
        <p:spPr>
          <a:xfrm>
            <a:off x="2743198" y="4093368"/>
            <a:ext cx="1828802" cy="866627"/>
          </a:xfrm>
          <a:custGeom>
            <a:avLst/>
            <a:gdLst>
              <a:gd name="connsiteX0" fmla="*/ 0 w 2349795"/>
              <a:gd name="connsiteY0" fmla="*/ 914581 h 968131"/>
              <a:gd name="connsiteX1" fmla="*/ 372139 w 2349795"/>
              <a:gd name="connsiteY1" fmla="*/ 149036 h 968131"/>
              <a:gd name="connsiteX2" fmla="*/ 776176 w 2349795"/>
              <a:gd name="connsiteY2" fmla="*/ 957111 h 968131"/>
              <a:gd name="connsiteX3" fmla="*/ 1286539 w 2349795"/>
              <a:gd name="connsiteY3" fmla="*/ 127771 h 968131"/>
              <a:gd name="connsiteX4" fmla="*/ 1616148 w 2349795"/>
              <a:gd name="connsiteY4" fmla="*/ 967743 h 968131"/>
              <a:gd name="connsiteX5" fmla="*/ 1988288 w 2349795"/>
              <a:gd name="connsiteY5" fmla="*/ 181 h 968131"/>
              <a:gd name="connsiteX6" fmla="*/ 2349795 w 2349795"/>
              <a:gd name="connsiteY6" fmla="*/ 903948 h 968131"/>
              <a:gd name="connsiteX0" fmla="*/ 0 w 2349795"/>
              <a:gd name="connsiteY0" fmla="*/ 914581 h 968131"/>
              <a:gd name="connsiteX1" fmla="*/ 372139 w 2349795"/>
              <a:gd name="connsiteY1" fmla="*/ 149036 h 968131"/>
              <a:gd name="connsiteX2" fmla="*/ 776176 w 2349795"/>
              <a:gd name="connsiteY2" fmla="*/ 957111 h 968131"/>
              <a:gd name="connsiteX3" fmla="*/ 1286539 w 2349795"/>
              <a:gd name="connsiteY3" fmla="*/ 127771 h 968131"/>
              <a:gd name="connsiteX4" fmla="*/ 1616148 w 2349795"/>
              <a:gd name="connsiteY4" fmla="*/ 967743 h 968131"/>
              <a:gd name="connsiteX5" fmla="*/ 1988288 w 2349795"/>
              <a:gd name="connsiteY5" fmla="*/ 181 h 968131"/>
              <a:gd name="connsiteX6" fmla="*/ 2349795 w 2349795"/>
              <a:gd name="connsiteY6" fmla="*/ 903948 h 968131"/>
              <a:gd name="connsiteX0" fmla="*/ 0 w 2349795"/>
              <a:gd name="connsiteY0" fmla="*/ 914581 h 968131"/>
              <a:gd name="connsiteX1" fmla="*/ 372139 w 2349795"/>
              <a:gd name="connsiteY1" fmla="*/ 149036 h 968131"/>
              <a:gd name="connsiteX2" fmla="*/ 776176 w 2349795"/>
              <a:gd name="connsiteY2" fmla="*/ 957111 h 968131"/>
              <a:gd name="connsiteX3" fmla="*/ 1286539 w 2349795"/>
              <a:gd name="connsiteY3" fmla="*/ 127771 h 968131"/>
              <a:gd name="connsiteX4" fmla="*/ 1616148 w 2349795"/>
              <a:gd name="connsiteY4" fmla="*/ 967743 h 968131"/>
              <a:gd name="connsiteX5" fmla="*/ 1988288 w 2349795"/>
              <a:gd name="connsiteY5" fmla="*/ 181 h 968131"/>
              <a:gd name="connsiteX6" fmla="*/ 2349795 w 2349795"/>
              <a:gd name="connsiteY6" fmla="*/ 903948 h 968131"/>
              <a:gd name="connsiteX0" fmla="*/ 0 w 2349795"/>
              <a:gd name="connsiteY0" fmla="*/ 914581 h 968131"/>
              <a:gd name="connsiteX1" fmla="*/ 372139 w 2349795"/>
              <a:gd name="connsiteY1" fmla="*/ 149036 h 968131"/>
              <a:gd name="connsiteX2" fmla="*/ 786809 w 2349795"/>
              <a:gd name="connsiteY2" fmla="*/ 957111 h 968131"/>
              <a:gd name="connsiteX3" fmla="*/ 1286539 w 2349795"/>
              <a:gd name="connsiteY3" fmla="*/ 127771 h 968131"/>
              <a:gd name="connsiteX4" fmla="*/ 1616148 w 2349795"/>
              <a:gd name="connsiteY4" fmla="*/ 967743 h 968131"/>
              <a:gd name="connsiteX5" fmla="*/ 1988288 w 2349795"/>
              <a:gd name="connsiteY5" fmla="*/ 181 h 968131"/>
              <a:gd name="connsiteX6" fmla="*/ 2349795 w 2349795"/>
              <a:gd name="connsiteY6" fmla="*/ 903948 h 968131"/>
              <a:gd name="connsiteX0" fmla="*/ 0 w 2371060"/>
              <a:gd name="connsiteY0" fmla="*/ 935846 h 968131"/>
              <a:gd name="connsiteX1" fmla="*/ 393404 w 2371060"/>
              <a:gd name="connsiteY1" fmla="*/ 149036 h 968131"/>
              <a:gd name="connsiteX2" fmla="*/ 808074 w 2371060"/>
              <a:gd name="connsiteY2" fmla="*/ 957111 h 968131"/>
              <a:gd name="connsiteX3" fmla="*/ 1307804 w 2371060"/>
              <a:gd name="connsiteY3" fmla="*/ 127771 h 968131"/>
              <a:gd name="connsiteX4" fmla="*/ 1637413 w 2371060"/>
              <a:gd name="connsiteY4" fmla="*/ 967743 h 968131"/>
              <a:gd name="connsiteX5" fmla="*/ 2009553 w 2371060"/>
              <a:gd name="connsiteY5" fmla="*/ 181 h 968131"/>
              <a:gd name="connsiteX6" fmla="*/ 2371060 w 2371060"/>
              <a:gd name="connsiteY6" fmla="*/ 903948 h 968131"/>
              <a:gd name="connsiteX0" fmla="*/ 0 w 2371060"/>
              <a:gd name="connsiteY0" fmla="*/ 935846 h 968131"/>
              <a:gd name="connsiteX1" fmla="*/ 393404 w 2371060"/>
              <a:gd name="connsiteY1" fmla="*/ 149036 h 968131"/>
              <a:gd name="connsiteX2" fmla="*/ 808074 w 2371060"/>
              <a:gd name="connsiteY2" fmla="*/ 957111 h 968131"/>
              <a:gd name="connsiteX3" fmla="*/ 1307804 w 2371060"/>
              <a:gd name="connsiteY3" fmla="*/ 127771 h 968131"/>
              <a:gd name="connsiteX4" fmla="*/ 1637413 w 2371060"/>
              <a:gd name="connsiteY4" fmla="*/ 967743 h 968131"/>
              <a:gd name="connsiteX5" fmla="*/ 2009553 w 2371060"/>
              <a:gd name="connsiteY5" fmla="*/ 181 h 968131"/>
              <a:gd name="connsiteX6" fmla="*/ 2371060 w 2371060"/>
              <a:gd name="connsiteY6" fmla="*/ 903948 h 968131"/>
              <a:gd name="connsiteX0" fmla="*/ 0 w 2371060"/>
              <a:gd name="connsiteY0" fmla="*/ 935846 h 968131"/>
              <a:gd name="connsiteX1" fmla="*/ 393404 w 2371060"/>
              <a:gd name="connsiteY1" fmla="*/ 149036 h 968131"/>
              <a:gd name="connsiteX2" fmla="*/ 808074 w 2371060"/>
              <a:gd name="connsiteY2" fmla="*/ 957111 h 968131"/>
              <a:gd name="connsiteX3" fmla="*/ 1307804 w 2371060"/>
              <a:gd name="connsiteY3" fmla="*/ 127771 h 968131"/>
              <a:gd name="connsiteX4" fmla="*/ 1637413 w 2371060"/>
              <a:gd name="connsiteY4" fmla="*/ 967743 h 968131"/>
              <a:gd name="connsiteX5" fmla="*/ 2009553 w 2371060"/>
              <a:gd name="connsiteY5" fmla="*/ 181 h 968131"/>
              <a:gd name="connsiteX6" fmla="*/ 2371060 w 2371060"/>
              <a:gd name="connsiteY6" fmla="*/ 903948 h 968131"/>
              <a:gd name="connsiteX0" fmla="*/ 0 w 2222204"/>
              <a:gd name="connsiteY0" fmla="*/ 595604 h 968131"/>
              <a:gd name="connsiteX1" fmla="*/ 244548 w 2222204"/>
              <a:gd name="connsiteY1" fmla="*/ 149036 h 968131"/>
              <a:gd name="connsiteX2" fmla="*/ 659218 w 2222204"/>
              <a:gd name="connsiteY2" fmla="*/ 957111 h 968131"/>
              <a:gd name="connsiteX3" fmla="*/ 1158948 w 2222204"/>
              <a:gd name="connsiteY3" fmla="*/ 127771 h 968131"/>
              <a:gd name="connsiteX4" fmla="*/ 1488557 w 2222204"/>
              <a:gd name="connsiteY4" fmla="*/ 967743 h 968131"/>
              <a:gd name="connsiteX5" fmla="*/ 1860697 w 2222204"/>
              <a:gd name="connsiteY5" fmla="*/ 181 h 968131"/>
              <a:gd name="connsiteX6" fmla="*/ 2222204 w 2222204"/>
              <a:gd name="connsiteY6" fmla="*/ 903948 h 968131"/>
              <a:gd name="connsiteX0" fmla="*/ 0 w 2222204"/>
              <a:gd name="connsiteY0" fmla="*/ 595604 h 968131"/>
              <a:gd name="connsiteX1" fmla="*/ 244548 w 2222204"/>
              <a:gd name="connsiteY1" fmla="*/ 149036 h 968131"/>
              <a:gd name="connsiteX2" fmla="*/ 659218 w 2222204"/>
              <a:gd name="connsiteY2" fmla="*/ 957111 h 968131"/>
              <a:gd name="connsiteX3" fmla="*/ 1158948 w 2222204"/>
              <a:gd name="connsiteY3" fmla="*/ 127771 h 968131"/>
              <a:gd name="connsiteX4" fmla="*/ 1488557 w 2222204"/>
              <a:gd name="connsiteY4" fmla="*/ 967743 h 968131"/>
              <a:gd name="connsiteX5" fmla="*/ 1860697 w 2222204"/>
              <a:gd name="connsiteY5" fmla="*/ 181 h 968131"/>
              <a:gd name="connsiteX6" fmla="*/ 2222204 w 2222204"/>
              <a:gd name="connsiteY6" fmla="*/ 903948 h 968131"/>
              <a:gd name="connsiteX0" fmla="*/ 0 w 2222204"/>
              <a:gd name="connsiteY0" fmla="*/ 595604 h 968130"/>
              <a:gd name="connsiteX1" fmla="*/ 244548 w 2222204"/>
              <a:gd name="connsiteY1" fmla="*/ 149036 h 968130"/>
              <a:gd name="connsiteX2" fmla="*/ 659218 w 2222204"/>
              <a:gd name="connsiteY2" fmla="*/ 967744 h 968130"/>
              <a:gd name="connsiteX3" fmla="*/ 1158948 w 2222204"/>
              <a:gd name="connsiteY3" fmla="*/ 127771 h 968130"/>
              <a:gd name="connsiteX4" fmla="*/ 1488557 w 2222204"/>
              <a:gd name="connsiteY4" fmla="*/ 967743 h 968130"/>
              <a:gd name="connsiteX5" fmla="*/ 1860697 w 2222204"/>
              <a:gd name="connsiteY5" fmla="*/ 181 h 968130"/>
              <a:gd name="connsiteX6" fmla="*/ 2222204 w 2222204"/>
              <a:gd name="connsiteY6" fmla="*/ 903948 h 968130"/>
              <a:gd name="connsiteX0" fmla="*/ 0 w 2222204"/>
              <a:gd name="connsiteY0" fmla="*/ 595604 h 968065"/>
              <a:gd name="connsiteX1" fmla="*/ 244548 w 2222204"/>
              <a:gd name="connsiteY1" fmla="*/ 149036 h 968065"/>
              <a:gd name="connsiteX2" fmla="*/ 659218 w 2222204"/>
              <a:gd name="connsiteY2" fmla="*/ 967744 h 968065"/>
              <a:gd name="connsiteX3" fmla="*/ 988827 w 2222204"/>
              <a:gd name="connsiteY3" fmla="*/ 117139 h 968065"/>
              <a:gd name="connsiteX4" fmla="*/ 1488557 w 2222204"/>
              <a:gd name="connsiteY4" fmla="*/ 967743 h 968065"/>
              <a:gd name="connsiteX5" fmla="*/ 1860697 w 2222204"/>
              <a:gd name="connsiteY5" fmla="*/ 181 h 968065"/>
              <a:gd name="connsiteX6" fmla="*/ 2222204 w 2222204"/>
              <a:gd name="connsiteY6" fmla="*/ 903948 h 968065"/>
              <a:gd name="connsiteX0" fmla="*/ 0 w 2222204"/>
              <a:gd name="connsiteY0" fmla="*/ 595444 h 967611"/>
              <a:gd name="connsiteX1" fmla="*/ 244548 w 2222204"/>
              <a:gd name="connsiteY1" fmla="*/ 148876 h 967611"/>
              <a:gd name="connsiteX2" fmla="*/ 659218 w 2222204"/>
              <a:gd name="connsiteY2" fmla="*/ 967584 h 967611"/>
              <a:gd name="connsiteX3" fmla="*/ 988827 w 2222204"/>
              <a:gd name="connsiteY3" fmla="*/ 116979 h 967611"/>
              <a:gd name="connsiteX4" fmla="*/ 1382232 w 2222204"/>
              <a:gd name="connsiteY4" fmla="*/ 925053 h 967611"/>
              <a:gd name="connsiteX5" fmla="*/ 1860697 w 2222204"/>
              <a:gd name="connsiteY5" fmla="*/ 21 h 967611"/>
              <a:gd name="connsiteX6" fmla="*/ 2222204 w 2222204"/>
              <a:gd name="connsiteY6" fmla="*/ 903788 h 967611"/>
              <a:gd name="connsiteX0" fmla="*/ 0 w 2222204"/>
              <a:gd name="connsiteY0" fmla="*/ 489126 h 861293"/>
              <a:gd name="connsiteX1" fmla="*/ 244548 w 2222204"/>
              <a:gd name="connsiteY1" fmla="*/ 42558 h 861293"/>
              <a:gd name="connsiteX2" fmla="*/ 659218 w 2222204"/>
              <a:gd name="connsiteY2" fmla="*/ 861266 h 861293"/>
              <a:gd name="connsiteX3" fmla="*/ 988827 w 2222204"/>
              <a:gd name="connsiteY3" fmla="*/ 10661 h 861293"/>
              <a:gd name="connsiteX4" fmla="*/ 1382232 w 2222204"/>
              <a:gd name="connsiteY4" fmla="*/ 818735 h 861293"/>
              <a:gd name="connsiteX5" fmla="*/ 1722473 w 2222204"/>
              <a:gd name="connsiteY5" fmla="*/ 28 h 861293"/>
              <a:gd name="connsiteX6" fmla="*/ 2222204 w 2222204"/>
              <a:gd name="connsiteY6" fmla="*/ 797470 h 861293"/>
              <a:gd name="connsiteX0" fmla="*/ 0 w 2094614"/>
              <a:gd name="connsiteY0" fmla="*/ 489101 h 861268"/>
              <a:gd name="connsiteX1" fmla="*/ 244548 w 2094614"/>
              <a:gd name="connsiteY1" fmla="*/ 42533 h 861268"/>
              <a:gd name="connsiteX2" fmla="*/ 659218 w 2094614"/>
              <a:gd name="connsiteY2" fmla="*/ 861241 h 861268"/>
              <a:gd name="connsiteX3" fmla="*/ 988827 w 2094614"/>
              <a:gd name="connsiteY3" fmla="*/ 10636 h 861268"/>
              <a:gd name="connsiteX4" fmla="*/ 1382232 w 2094614"/>
              <a:gd name="connsiteY4" fmla="*/ 818710 h 861268"/>
              <a:gd name="connsiteX5" fmla="*/ 1722473 w 2094614"/>
              <a:gd name="connsiteY5" fmla="*/ 3 h 861268"/>
              <a:gd name="connsiteX6" fmla="*/ 2094614 w 2094614"/>
              <a:gd name="connsiteY6" fmla="*/ 829343 h 861268"/>
              <a:gd name="connsiteX0" fmla="*/ 0 w 2094614"/>
              <a:gd name="connsiteY0" fmla="*/ 489101 h 861268"/>
              <a:gd name="connsiteX1" fmla="*/ 244548 w 2094614"/>
              <a:gd name="connsiteY1" fmla="*/ 42533 h 861268"/>
              <a:gd name="connsiteX2" fmla="*/ 659218 w 2094614"/>
              <a:gd name="connsiteY2" fmla="*/ 861241 h 861268"/>
              <a:gd name="connsiteX3" fmla="*/ 988827 w 2094614"/>
              <a:gd name="connsiteY3" fmla="*/ 10636 h 861268"/>
              <a:gd name="connsiteX4" fmla="*/ 1382232 w 2094614"/>
              <a:gd name="connsiteY4" fmla="*/ 818710 h 861268"/>
              <a:gd name="connsiteX5" fmla="*/ 1722473 w 2094614"/>
              <a:gd name="connsiteY5" fmla="*/ 3 h 861268"/>
              <a:gd name="connsiteX6" fmla="*/ 2094614 w 2094614"/>
              <a:gd name="connsiteY6" fmla="*/ 829343 h 861268"/>
              <a:gd name="connsiteX0" fmla="*/ 0 w 2009553"/>
              <a:gd name="connsiteY0" fmla="*/ 511281 h 883448"/>
              <a:gd name="connsiteX1" fmla="*/ 244548 w 2009553"/>
              <a:gd name="connsiteY1" fmla="*/ 64713 h 883448"/>
              <a:gd name="connsiteX2" fmla="*/ 659218 w 2009553"/>
              <a:gd name="connsiteY2" fmla="*/ 883421 h 883448"/>
              <a:gd name="connsiteX3" fmla="*/ 988827 w 2009553"/>
              <a:gd name="connsiteY3" fmla="*/ 32816 h 883448"/>
              <a:gd name="connsiteX4" fmla="*/ 1382232 w 2009553"/>
              <a:gd name="connsiteY4" fmla="*/ 840890 h 883448"/>
              <a:gd name="connsiteX5" fmla="*/ 1722473 w 2009553"/>
              <a:gd name="connsiteY5" fmla="*/ 22183 h 883448"/>
              <a:gd name="connsiteX6" fmla="*/ 2009553 w 2009553"/>
              <a:gd name="connsiteY6" fmla="*/ 458119 h 883448"/>
              <a:gd name="connsiteX0" fmla="*/ 0 w 2009553"/>
              <a:gd name="connsiteY0" fmla="*/ 501345 h 873512"/>
              <a:gd name="connsiteX1" fmla="*/ 244548 w 2009553"/>
              <a:gd name="connsiteY1" fmla="*/ 54777 h 873512"/>
              <a:gd name="connsiteX2" fmla="*/ 659218 w 2009553"/>
              <a:gd name="connsiteY2" fmla="*/ 873485 h 873512"/>
              <a:gd name="connsiteX3" fmla="*/ 988827 w 2009553"/>
              <a:gd name="connsiteY3" fmla="*/ 22880 h 873512"/>
              <a:gd name="connsiteX4" fmla="*/ 1382232 w 2009553"/>
              <a:gd name="connsiteY4" fmla="*/ 830954 h 873512"/>
              <a:gd name="connsiteX5" fmla="*/ 1722473 w 2009553"/>
              <a:gd name="connsiteY5" fmla="*/ 12247 h 873512"/>
              <a:gd name="connsiteX6" fmla="*/ 2009553 w 2009553"/>
              <a:gd name="connsiteY6" fmla="*/ 448183 h 873512"/>
              <a:gd name="connsiteX0" fmla="*/ 0 w 2009553"/>
              <a:gd name="connsiteY0" fmla="*/ 501345 h 873521"/>
              <a:gd name="connsiteX1" fmla="*/ 244548 w 2009553"/>
              <a:gd name="connsiteY1" fmla="*/ 59539 h 873521"/>
              <a:gd name="connsiteX2" fmla="*/ 659218 w 2009553"/>
              <a:gd name="connsiteY2" fmla="*/ 873485 h 873521"/>
              <a:gd name="connsiteX3" fmla="*/ 988827 w 2009553"/>
              <a:gd name="connsiteY3" fmla="*/ 22880 h 873521"/>
              <a:gd name="connsiteX4" fmla="*/ 1382232 w 2009553"/>
              <a:gd name="connsiteY4" fmla="*/ 830954 h 873521"/>
              <a:gd name="connsiteX5" fmla="*/ 1722473 w 2009553"/>
              <a:gd name="connsiteY5" fmla="*/ 12247 h 873521"/>
              <a:gd name="connsiteX6" fmla="*/ 2009553 w 2009553"/>
              <a:gd name="connsiteY6" fmla="*/ 448183 h 873521"/>
              <a:gd name="connsiteX0" fmla="*/ 0 w 2009553"/>
              <a:gd name="connsiteY0" fmla="*/ 501345 h 873519"/>
              <a:gd name="connsiteX1" fmla="*/ 244548 w 2009553"/>
              <a:gd name="connsiteY1" fmla="*/ 59539 h 873519"/>
              <a:gd name="connsiteX2" fmla="*/ 659218 w 2009553"/>
              <a:gd name="connsiteY2" fmla="*/ 873485 h 873519"/>
              <a:gd name="connsiteX3" fmla="*/ 988827 w 2009553"/>
              <a:gd name="connsiteY3" fmla="*/ 22880 h 873519"/>
              <a:gd name="connsiteX4" fmla="*/ 1382232 w 2009553"/>
              <a:gd name="connsiteY4" fmla="*/ 830954 h 873519"/>
              <a:gd name="connsiteX5" fmla="*/ 1722473 w 2009553"/>
              <a:gd name="connsiteY5" fmla="*/ 12247 h 873519"/>
              <a:gd name="connsiteX6" fmla="*/ 2009553 w 2009553"/>
              <a:gd name="connsiteY6" fmla="*/ 448183 h 873519"/>
              <a:gd name="connsiteX0" fmla="*/ 0 w 2009553"/>
              <a:gd name="connsiteY0" fmla="*/ 501345 h 873519"/>
              <a:gd name="connsiteX1" fmla="*/ 244548 w 2009553"/>
              <a:gd name="connsiteY1" fmla="*/ 59539 h 873519"/>
              <a:gd name="connsiteX2" fmla="*/ 659218 w 2009553"/>
              <a:gd name="connsiteY2" fmla="*/ 873485 h 873519"/>
              <a:gd name="connsiteX3" fmla="*/ 988827 w 2009553"/>
              <a:gd name="connsiteY3" fmla="*/ 22880 h 873519"/>
              <a:gd name="connsiteX4" fmla="*/ 1382232 w 2009553"/>
              <a:gd name="connsiteY4" fmla="*/ 830954 h 873519"/>
              <a:gd name="connsiteX5" fmla="*/ 1722473 w 2009553"/>
              <a:gd name="connsiteY5" fmla="*/ 12247 h 873519"/>
              <a:gd name="connsiteX6" fmla="*/ 2009553 w 2009553"/>
              <a:gd name="connsiteY6" fmla="*/ 448183 h 873519"/>
              <a:gd name="connsiteX0" fmla="*/ 0 w 2009553"/>
              <a:gd name="connsiteY0" fmla="*/ 501345 h 873528"/>
              <a:gd name="connsiteX1" fmla="*/ 254073 w 2009553"/>
              <a:gd name="connsiteY1" fmla="*/ 64301 h 873528"/>
              <a:gd name="connsiteX2" fmla="*/ 659218 w 2009553"/>
              <a:gd name="connsiteY2" fmla="*/ 873485 h 873528"/>
              <a:gd name="connsiteX3" fmla="*/ 988827 w 2009553"/>
              <a:gd name="connsiteY3" fmla="*/ 22880 h 873528"/>
              <a:gd name="connsiteX4" fmla="*/ 1382232 w 2009553"/>
              <a:gd name="connsiteY4" fmla="*/ 830954 h 873528"/>
              <a:gd name="connsiteX5" fmla="*/ 1722473 w 2009553"/>
              <a:gd name="connsiteY5" fmla="*/ 12247 h 873528"/>
              <a:gd name="connsiteX6" fmla="*/ 2009553 w 2009553"/>
              <a:gd name="connsiteY6" fmla="*/ 448183 h 873528"/>
              <a:gd name="connsiteX0" fmla="*/ 0 w 2009553"/>
              <a:gd name="connsiteY0" fmla="*/ 501345 h 873489"/>
              <a:gd name="connsiteX1" fmla="*/ 254073 w 2009553"/>
              <a:gd name="connsiteY1" fmla="*/ 64301 h 873489"/>
              <a:gd name="connsiteX2" fmla="*/ 659218 w 2009553"/>
              <a:gd name="connsiteY2" fmla="*/ 873485 h 873489"/>
              <a:gd name="connsiteX3" fmla="*/ 988827 w 2009553"/>
              <a:gd name="connsiteY3" fmla="*/ 22880 h 873489"/>
              <a:gd name="connsiteX4" fmla="*/ 1382232 w 2009553"/>
              <a:gd name="connsiteY4" fmla="*/ 830954 h 873489"/>
              <a:gd name="connsiteX5" fmla="*/ 1722473 w 2009553"/>
              <a:gd name="connsiteY5" fmla="*/ 12247 h 873489"/>
              <a:gd name="connsiteX6" fmla="*/ 2009553 w 2009553"/>
              <a:gd name="connsiteY6" fmla="*/ 448183 h 873489"/>
              <a:gd name="connsiteX0" fmla="*/ 0 w 2009553"/>
              <a:gd name="connsiteY0" fmla="*/ 501345 h 873489"/>
              <a:gd name="connsiteX1" fmla="*/ 254073 w 2009553"/>
              <a:gd name="connsiteY1" fmla="*/ 64301 h 873489"/>
              <a:gd name="connsiteX2" fmla="*/ 659218 w 2009553"/>
              <a:gd name="connsiteY2" fmla="*/ 873485 h 873489"/>
              <a:gd name="connsiteX3" fmla="*/ 988827 w 2009553"/>
              <a:gd name="connsiteY3" fmla="*/ 22880 h 873489"/>
              <a:gd name="connsiteX4" fmla="*/ 1382232 w 2009553"/>
              <a:gd name="connsiteY4" fmla="*/ 830954 h 873489"/>
              <a:gd name="connsiteX5" fmla="*/ 1722473 w 2009553"/>
              <a:gd name="connsiteY5" fmla="*/ 12247 h 873489"/>
              <a:gd name="connsiteX6" fmla="*/ 2009553 w 2009553"/>
              <a:gd name="connsiteY6" fmla="*/ 448183 h 873489"/>
              <a:gd name="connsiteX0" fmla="*/ 0 w 2009553"/>
              <a:gd name="connsiteY0" fmla="*/ 489119 h 861263"/>
              <a:gd name="connsiteX1" fmla="*/ 254073 w 2009553"/>
              <a:gd name="connsiteY1" fmla="*/ 52075 h 861263"/>
              <a:gd name="connsiteX2" fmla="*/ 659218 w 2009553"/>
              <a:gd name="connsiteY2" fmla="*/ 861259 h 861263"/>
              <a:gd name="connsiteX3" fmla="*/ 988827 w 2009553"/>
              <a:gd name="connsiteY3" fmla="*/ 10654 h 861263"/>
              <a:gd name="connsiteX4" fmla="*/ 1382232 w 2009553"/>
              <a:gd name="connsiteY4" fmla="*/ 818728 h 861263"/>
              <a:gd name="connsiteX5" fmla="*/ 1722473 w 2009553"/>
              <a:gd name="connsiteY5" fmla="*/ 21 h 861263"/>
              <a:gd name="connsiteX6" fmla="*/ 2009553 w 2009553"/>
              <a:gd name="connsiteY6" fmla="*/ 435957 h 861263"/>
              <a:gd name="connsiteX0" fmla="*/ 0 w 2009553"/>
              <a:gd name="connsiteY0" fmla="*/ 489111 h 861255"/>
              <a:gd name="connsiteX1" fmla="*/ 254073 w 2009553"/>
              <a:gd name="connsiteY1" fmla="*/ 52067 h 861255"/>
              <a:gd name="connsiteX2" fmla="*/ 659218 w 2009553"/>
              <a:gd name="connsiteY2" fmla="*/ 861251 h 861255"/>
              <a:gd name="connsiteX3" fmla="*/ 988827 w 2009553"/>
              <a:gd name="connsiteY3" fmla="*/ 10646 h 861255"/>
              <a:gd name="connsiteX4" fmla="*/ 1382232 w 2009553"/>
              <a:gd name="connsiteY4" fmla="*/ 818720 h 861255"/>
              <a:gd name="connsiteX5" fmla="*/ 1722473 w 2009553"/>
              <a:gd name="connsiteY5" fmla="*/ 13 h 861255"/>
              <a:gd name="connsiteX6" fmla="*/ 2009553 w 2009553"/>
              <a:gd name="connsiteY6" fmla="*/ 435949 h 861255"/>
              <a:gd name="connsiteX0" fmla="*/ 0 w 1938116"/>
              <a:gd name="connsiteY0" fmla="*/ 502777 h 874921"/>
              <a:gd name="connsiteX1" fmla="*/ 254073 w 1938116"/>
              <a:gd name="connsiteY1" fmla="*/ 65733 h 874921"/>
              <a:gd name="connsiteX2" fmla="*/ 659218 w 1938116"/>
              <a:gd name="connsiteY2" fmla="*/ 874917 h 874921"/>
              <a:gd name="connsiteX3" fmla="*/ 988827 w 1938116"/>
              <a:gd name="connsiteY3" fmla="*/ 24312 h 874921"/>
              <a:gd name="connsiteX4" fmla="*/ 1382232 w 1938116"/>
              <a:gd name="connsiteY4" fmla="*/ 832386 h 874921"/>
              <a:gd name="connsiteX5" fmla="*/ 1722473 w 1938116"/>
              <a:gd name="connsiteY5" fmla="*/ 13679 h 874921"/>
              <a:gd name="connsiteX6" fmla="*/ 1938116 w 1938116"/>
              <a:gd name="connsiteY6" fmla="*/ 397228 h 874921"/>
              <a:gd name="connsiteX0" fmla="*/ 0 w 1938116"/>
              <a:gd name="connsiteY0" fmla="*/ 503649 h 875793"/>
              <a:gd name="connsiteX1" fmla="*/ 254073 w 1938116"/>
              <a:gd name="connsiteY1" fmla="*/ 66605 h 875793"/>
              <a:gd name="connsiteX2" fmla="*/ 659218 w 1938116"/>
              <a:gd name="connsiteY2" fmla="*/ 875789 h 875793"/>
              <a:gd name="connsiteX3" fmla="*/ 988827 w 1938116"/>
              <a:gd name="connsiteY3" fmla="*/ 25184 h 875793"/>
              <a:gd name="connsiteX4" fmla="*/ 1382232 w 1938116"/>
              <a:gd name="connsiteY4" fmla="*/ 833258 h 875793"/>
              <a:gd name="connsiteX5" fmla="*/ 1722473 w 1938116"/>
              <a:gd name="connsiteY5" fmla="*/ 14551 h 875793"/>
              <a:gd name="connsiteX6" fmla="*/ 1938116 w 1938116"/>
              <a:gd name="connsiteY6" fmla="*/ 398100 h 875793"/>
              <a:gd name="connsiteX0" fmla="*/ 0 w 1938116"/>
              <a:gd name="connsiteY0" fmla="*/ 503649 h 875789"/>
              <a:gd name="connsiteX1" fmla="*/ 239785 w 1938116"/>
              <a:gd name="connsiteY1" fmla="*/ 28505 h 875789"/>
              <a:gd name="connsiteX2" fmla="*/ 659218 w 1938116"/>
              <a:gd name="connsiteY2" fmla="*/ 875789 h 875789"/>
              <a:gd name="connsiteX3" fmla="*/ 988827 w 1938116"/>
              <a:gd name="connsiteY3" fmla="*/ 25184 h 875789"/>
              <a:gd name="connsiteX4" fmla="*/ 1382232 w 1938116"/>
              <a:gd name="connsiteY4" fmla="*/ 833258 h 875789"/>
              <a:gd name="connsiteX5" fmla="*/ 1722473 w 1938116"/>
              <a:gd name="connsiteY5" fmla="*/ 14551 h 875789"/>
              <a:gd name="connsiteX6" fmla="*/ 1938116 w 1938116"/>
              <a:gd name="connsiteY6" fmla="*/ 398100 h 875789"/>
              <a:gd name="connsiteX0" fmla="*/ 0 w 1938116"/>
              <a:gd name="connsiteY0" fmla="*/ 503649 h 875789"/>
              <a:gd name="connsiteX1" fmla="*/ 239785 w 1938116"/>
              <a:gd name="connsiteY1" fmla="*/ 28505 h 875789"/>
              <a:gd name="connsiteX2" fmla="*/ 659218 w 1938116"/>
              <a:gd name="connsiteY2" fmla="*/ 875789 h 875789"/>
              <a:gd name="connsiteX3" fmla="*/ 1012640 w 1938116"/>
              <a:gd name="connsiteY3" fmla="*/ 25184 h 875789"/>
              <a:gd name="connsiteX4" fmla="*/ 1382232 w 1938116"/>
              <a:gd name="connsiteY4" fmla="*/ 833258 h 875789"/>
              <a:gd name="connsiteX5" fmla="*/ 1722473 w 1938116"/>
              <a:gd name="connsiteY5" fmla="*/ 14551 h 875789"/>
              <a:gd name="connsiteX6" fmla="*/ 1938116 w 1938116"/>
              <a:gd name="connsiteY6" fmla="*/ 398100 h 875789"/>
              <a:gd name="connsiteX0" fmla="*/ 0 w 1938116"/>
              <a:gd name="connsiteY0" fmla="*/ 490126 h 862266"/>
              <a:gd name="connsiteX1" fmla="*/ 239785 w 1938116"/>
              <a:gd name="connsiteY1" fmla="*/ 14982 h 862266"/>
              <a:gd name="connsiteX2" fmla="*/ 659218 w 1938116"/>
              <a:gd name="connsiteY2" fmla="*/ 862266 h 862266"/>
              <a:gd name="connsiteX3" fmla="*/ 1012640 w 1938116"/>
              <a:gd name="connsiteY3" fmla="*/ 11661 h 862266"/>
              <a:gd name="connsiteX4" fmla="*/ 1382232 w 1938116"/>
              <a:gd name="connsiteY4" fmla="*/ 819735 h 862266"/>
              <a:gd name="connsiteX5" fmla="*/ 1731998 w 1938116"/>
              <a:gd name="connsiteY5" fmla="*/ 15315 h 862266"/>
              <a:gd name="connsiteX6" fmla="*/ 1938116 w 1938116"/>
              <a:gd name="connsiteY6" fmla="*/ 384577 h 862266"/>
              <a:gd name="connsiteX0" fmla="*/ 0 w 1938116"/>
              <a:gd name="connsiteY0" fmla="*/ 478471 h 850611"/>
              <a:gd name="connsiteX1" fmla="*/ 239785 w 1938116"/>
              <a:gd name="connsiteY1" fmla="*/ 3327 h 850611"/>
              <a:gd name="connsiteX2" fmla="*/ 659218 w 1938116"/>
              <a:gd name="connsiteY2" fmla="*/ 850611 h 850611"/>
              <a:gd name="connsiteX3" fmla="*/ 1012640 w 1938116"/>
              <a:gd name="connsiteY3" fmla="*/ 6 h 850611"/>
              <a:gd name="connsiteX4" fmla="*/ 1382232 w 1938116"/>
              <a:gd name="connsiteY4" fmla="*/ 808080 h 850611"/>
              <a:gd name="connsiteX5" fmla="*/ 1731998 w 1938116"/>
              <a:gd name="connsiteY5" fmla="*/ 3660 h 850611"/>
              <a:gd name="connsiteX6" fmla="*/ 1938116 w 1938116"/>
              <a:gd name="connsiteY6" fmla="*/ 372922 h 850611"/>
              <a:gd name="connsiteX0" fmla="*/ 0 w 1938116"/>
              <a:gd name="connsiteY0" fmla="*/ 478471 h 850611"/>
              <a:gd name="connsiteX1" fmla="*/ 239785 w 1938116"/>
              <a:gd name="connsiteY1" fmla="*/ 3327 h 850611"/>
              <a:gd name="connsiteX2" fmla="*/ 659218 w 1938116"/>
              <a:gd name="connsiteY2" fmla="*/ 850611 h 850611"/>
              <a:gd name="connsiteX3" fmla="*/ 1012640 w 1938116"/>
              <a:gd name="connsiteY3" fmla="*/ 6 h 850611"/>
              <a:gd name="connsiteX4" fmla="*/ 1382232 w 1938116"/>
              <a:gd name="connsiteY4" fmla="*/ 808080 h 850611"/>
              <a:gd name="connsiteX5" fmla="*/ 1731998 w 1938116"/>
              <a:gd name="connsiteY5" fmla="*/ 3660 h 850611"/>
              <a:gd name="connsiteX6" fmla="*/ 1938116 w 1938116"/>
              <a:gd name="connsiteY6" fmla="*/ 372922 h 850611"/>
              <a:gd name="connsiteX0" fmla="*/ 0 w 1938116"/>
              <a:gd name="connsiteY0" fmla="*/ 478471 h 850611"/>
              <a:gd name="connsiteX1" fmla="*/ 239785 w 1938116"/>
              <a:gd name="connsiteY1" fmla="*/ 3327 h 850611"/>
              <a:gd name="connsiteX2" fmla="*/ 659218 w 1938116"/>
              <a:gd name="connsiteY2" fmla="*/ 850611 h 850611"/>
              <a:gd name="connsiteX3" fmla="*/ 1012640 w 1938116"/>
              <a:gd name="connsiteY3" fmla="*/ 6 h 850611"/>
              <a:gd name="connsiteX4" fmla="*/ 1382232 w 1938116"/>
              <a:gd name="connsiteY4" fmla="*/ 808080 h 850611"/>
              <a:gd name="connsiteX5" fmla="*/ 1636748 w 1938116"/>
              <a:gd name="connsiteY5" fmla="*/ 3660 h 850611"/>
              <a:gd name="connsiteX6" fmla="*/ 1938116 w 1938116"/>
              <a:gd name="connsiteY6" fmla="*/ 372922 h 850611"/>
              <a:gd name="connsiteX0" fmla="*/ 0 w 1938116"/>
              <a:gd name="connsiteY0" fmla="*/ 478471 h 850611"/>
              <a:gd name="connsiteX1" fmla="*/ 239785 w 1938116"/>
              <a:gd name="connsiteY1" fmla="*/ 3327 h 850611"/>
              <a:gd name="connsiteX2" fmla="*/ 659218 w 1938116"/>
              <a:gd name="connsiteY2" fmla="*/ 850611 h 850611"/>
              <a:gd name="connsiteX3" fmla="*/ 1012640 w 1938116"/>
              <a:gd name="connsiteY3" fmla="*/ 6 h 850611"/>
              <a:gd name="connsiteX4" fmla="*/ 1382232 w 1938116"/>
              <a:gd name="connsiteY4" fmla="*/ 808080 h 850611"/>
              <a:gd name="connsiteX5" fmla="*/ 1689136 w 1938116"/>
              <a:gd name="connsiteY5" fmla="*/ 3660 h 850611"/>
              <a:gd name="connsiteX6" fmla="*/ 1938116 w 1938116"/>
              <a:gd name="connsiteY6" fmla="*/ 372922 h 850611"/>
              <a:gd name="connsiteX0" fmla="*/ 0 w 1938116"/>
              <a:gd name="connsiteY0" fmla="*/ 478471 h 850611"/>
              <a:gd name="connsiteX1" fmla="*/ 239785 w 1938116"/>
              <a:gd name="connsiteY1" fmla="*/ 3327 h 850611"/>
              <a:gd name="connsiteX2" fmla="*/ 659218 w 1938116"/>
              <a:gd name="connsiteY2" fmla="*/ 850611 h 850611"/>
              <a:gd name="connsiteX3" fmla="*/ 1012640 w 1938116"/>
              <a:gd name="connsiteY3" fmla="*/ 6 h 850611"/>
              <a:gd name="connsiteX4" fmla="*/ 1382232 w 1938116"/>
              <a:gd name="connsiteY4" fmla="*/ 808080 h 850611"/>
              <a:gd name="connsiteX5" fmla="*/ 1689136 w 1938116"/>
              <a:gd name="connsiteY5" fmla="*/ 3660 h 850611"/>
              <a:gd name="connsiteX6" fmla="*/ 1938116 w 1938116"/>
              <a:gd name="connsiteY6" fmla="*/ 372922 h 850611"/>
              <a:gd name="connsiteX0" fmla="*/ 0 w 1938116"/>
              <a:gd name="connsiteY0" fmla="*/ 478471 h 850611"/>
              <a:gd name="connsiteX1" fmla="*/ 239785 w 1938116"/>
              <a:gd name="connsiteY1" fmla="*/ 3327 h 850611"/>
              <a:gd name="connsiteX2" fmla="*/ 659218 w 1938116"/>
              <a:gd name="connsiteY2" fmla="*/ 850611 h 850611"/>
              <a:gd name="connsiteX3" fmla="*/ 1012640 w 1938116"/>
              <a:gd name="connsiteY3" fmla="*/ 6 h 850611"/>
              <a:gd name="connsiteX4" fmla="*/ 1382232 w 1938116"/>
              <a:gd name="connsiteY4" fmla="*/ 808080 h 850611"/>
              <a:gd name="connsiteX5" fmla="*/ 1689136 w 1938116"/>
              <a:gd name="connsiteY5" fmla="*/ 3660 h 850611"/>
              <a:gd name="connsiteX6" fmla="*/ 1938116 w 1938116"/>
              <a:gd name="connsiteY6" fmla="*/ 372922 h 850611"/>
              <a:gd name="connsiteX0" fmla="*/ 0 w 1938116"/>
              <a:gd name="connsiteY0" fmla="*/ 478471 h 850611"/>
              <a:gd name="connsiteX1" fmla="*/ 239785 w 1938116"/>
              <a:gd name="connsiteY1" fmla="*/ 3327 h 850611"/>
              <a:gd name="connsiteX2" fmla="*/ 659218 w 1938116"/>
              <a:gd name="connsiteY2" fmla="*/ 850611 h 850611"/>
              <a:gd name="connsiteX3" fmla="*/ 1012640 w 1938116"/>
              <a:gd name="connsiteY3" fmla="*/ 6 h 850611"/>
              <a:gd name="connsiteX4" fmla="*/ 1382232 w 1938116"/>
              <a:gd name="connsiteY4" fmla="*/ 808080 h 850611"/>
              <a:gd name="connsiteX5" fmla="*/ 1689136 w 1938116"/>
              <a:gd name="connsiteY5" fmla="*/ 3660 h 850611"/>
              <a:gd name="connsiteX6" fmla="*/ 1938116 w 1938116"/>
              <a:gd name="connsiteY6" fmla="*/ 372922 h 850611"/>
              <a:gd name="connsiteX0" fmla="*/ 0 w 1938116"/>
              <a:gd name="connsiteY0" fmla="*/ 478471 h 850626"/>
              <a:gd name="connsiteX1" fmla="*/ 239785 w 1938116"/>
              <a:gd name="connsiteY1" fmla="*/ 3327 h 850626"/>
              <a:gd name="connsiteX2" fmla="*/ 659218 w 1938116"/>
              <a:gd name="connsiteY2" fmla="*/ 850611 h 850626"/>
              <a:gd name="connsiteX3" fmla="*/ 1012640 w 1938116"/>
              <a:gd name="connsiteY3" fmla="*/ 6 h 850626"/>
              <a:gd name="connsiteX4" fmla="*/ 1382232 w 1938116"/>
              <a:gd name="connsiteY4" fmla="*/ 808080 h 850626"/>
              <a:gd name="connsiteX5" fmla="*/ 1689136 w 1938116"/>
              <a:gd name="connsiteY5" fmla="*/ 3660 h 850626"/>
              <a:gd name="connsiteX6" fmla="*/ 1938116 w 1938116"/>
              <a:gd name="connsiteY6" fmla="*/ 372922 h 850626"/>
              <a:gd name="connsiteX0" fmla="*/ 0 w 1938116"/>
              <a:gd name="connsiteY0" fmla="*/ 478471 h 850626"/>
              <a:gd name="connsiteX1" fmla="*/ 239785 w 1938116"/>
              <a:gd name="connsiteY1" fmla="*/ 3327 h 850626"/>
              <a:gd name="connsiteX2" fmla="*/ 659218 w 1938116"/>
              <a:gd name="connsiteY2" fmla="*/ 850611 h 850626"/>
              <a:gd name="connsiteX3" fmla="*/ 1012640 w 1938116"/>
              <a:gd name="connsiteY3" fmla="*/ 6 h 850626"/>
              <a:gd name="connsiteX4" fmla="*/ 1382232 w 1938116"/>
              <a:gd name="connsiteY4" fmla="*/ 808080 h 850626"/>
              <a:gd name="connsiteX5" fmla="*/ 1689136 w 1938116"/>
              <a:gd name="connsiteY5" fmla="*/ 3660 h 850626"/>
              <a:gd name="connsiteX6" fmla="*/ 1938116 w 1938116"/>
              <a:gd name="connsiteY6" fmla="*/ 372922 h 850626"/>
              <a:gd name="connsiteX0" fmla="*/ 0 w 1938116"/>
              <a:gd name="connsiteY0" fmla="*/ 478470 h 850625"/>
              <a:gd name="connsiteX1" fmla="*/ 239785 w 1938116"/>
              <a:gd name="connsiteY1" fmla="*/ 3326 h 850625"/>
              <a:gd name="connsiteX2" fmla="*/ 659218 w 1938116"/>
              <a:gd name="connsiteY2" fmla="*/ 850610 h 850625"/>
              <a:gd name="connsiteX3" fmla="*/ 1012640 w 1938116"/>
              <a:gd name="connsiteY3" fmla="*/ 5 h 850625"/>
              <a:gd name="connsiteX4" fmla="*/ 1382232 w 1938116"/>
              <a:gd name="connsiteY4" fmla="*/ 808079 h 850625"/>
              <a:gd name="connsiteX5" fmla="*/ 1689136 w 1938116"/>
              <a:gd name="connsiteY5" fmla="*/ 3659 h 850625"/>
              <a:gd name="connsiteX6" fmla="*/ 1938116 w 1938116"/>
              <a:gd name="connsiteY6" fmla="*/ 372921 h 850625"/>
              <a:gd name="connsiteX0" fmla="*/ 0 w 1938116"/>
              <a:gd name="connsiteY0" fmla="*/ 478470 h 850625"/>
              <a:gd name="connsiteX1" fmla="*/ 239785 w 1938116"/>
              <a:gd name="connsiteY1" fmla="*/ 3326 h 850625"/>
              <a:gd name="connsiteX2" fmla="*/ 659218 w 1938116"/>
              <a:gd name="connsiteY2" fmla="*/ 850610 h 850625"/>
              <a:gd name="connsiteX3" fmla="*/ 1012640 w 1938116"/>
              <a:gd name="connsiteY3" fmla="*/ 5 h 850625"/>
              <a:gd name="connsiteX4" fmla="*/ 1382232 w 1938116"/>
              <a:gd name="connsiteY4" fmla="*/ 808079 h 850625"/>
              <a:gd name="connsiteX5" fmla="*/ 1689136 w 1938116"/>
              <a:gd name="connsiteY5" fmla="*/ 3659 h 850625"/>
              <a:gd name="connsiteX6" fmla="*/ 1938116 w 1938116"/>
              <a:gd name="connsiteY6" fmla="*/ 372921 h 850625"/>
              <a:gd name="connsiteX0" fmla="*/ 0 w 1938116"/>
              <a:gd name="connsiteY0" fmla="*/ 478470 h 850625"/>
              <a:gd name="connsiteX1" fmla="*/ 239785 w 1938116"/>
              <a:gd name="connsiteY1" fmla="*/ 3326 h 850625"/>
              <a:gd name="connsiteX2" fmla="*/ 659218 w 1938116"/>
              <a:gd name="connsiteY2" fmla="*/ 850610 h 850625"/>
              <a:gd name="connsiteX3" fmla="*/ 1012640 w 1938116"/>
              <a:gd name="connsiteY3" fmla="*/ 5 h 850625"/>
              <a:gd name="connsiteX4" fmla="*/ 1382232 w 1938116"/>
              <a:gd name="connsiteY4" fmla="*/ 808079 h 850625"/>
              <a:gd name="connsiteX5" fmla="*/ 1689136 w 1938116"/>
              <a:gd name="connsiteY5" fmla="*/ 3659 h 850625"/>
              <a:gd name="connsiteX6" fmla="*/ 1938116 w 1938116"/>
              <a:gd name="connsiteY6" fmla="*/ 372921 h 850625"/>
              <a:gd name="connsiteX0" fmla="*/ 0 w 1938116"/>
              <a:gd name="connsiteY0" fmla="*/ 478470 h 850625"/>
              <a:gd name="connsiteX1" fmla="*/ 239785 w 1938116"/>
              <a:gd name="connsiteY1" fmla="*/ 3326 h 850625"/>
              <a:gd name="connsiteX2" fmla="*/ 659218 w 1938116"/>
              <a:gd name="connsiteY2" fmla="*/ 850610 h 850625"/>
              <a:gd name="connsiteX3" fmla="*/ 1012640 w 1938116"/>
              <a:gd name="connsiteY3" fmla="*/ 5 h 850625"/>
              <a:gd name="connsiteX4" fmla="*/ 1382232 w 1938116"/>
              <a:gd name="connsiteY4" fmla="*/ 808079 h 850625"/>
              <a:gd name="connsiteX5" fmla="*/ 1689136 w 1938116"/>
              <a:gd name="connsiteY5" fmla="*/ 3659 h 850625"/>
              <a:gd name="connsiteX6" fmla="*/ 1938116 w 1938116"/>
              <a:gd name="connsiteY6" fmla="*/ 372921 h 850625"/>
              <a:gd name="connsiteX0" fmla="*/ 0 w 1852391"/>
              <a:gd name="connsiteY0" fmla="*/ 484280 h 856435"/>
              <a:gd name="connsiteX1" fmla="*/ 239785 w 1852391"/>
              <a:gd name="connsiteY1" fmla="*/ 9136 h 856435"/>
              <a:gd name="connsiteX2" fmla="*/ 659218 w 1852391"/>
              <a:gd name="connsiteY2" fmla="*/ 856420 h 856435"/>
              <a:gd name="connsiteX3" fmla="*/ 1012640 w 1852391"/>
              <a:gd name="connsiteY3" fmla="*/ 5815 h 856435"/>
              <a:gd name="connsiteX4" fmla="*/ 1382232 w 1852391"/>
              <a:gd name="connsiteY4" fmla="*/ 813889 h 856435"/>
              <a:gd name="connsiteX5" fmla="*/ 1689136 w 1852391"/>
              <a:gd name="connsiteY5" fmla="*/ 9469 h 856435"/>
              <a:gd name="connsiteX6" fmla="*/ 1852391 w 1852391"/>
              <a:gd name="connsiteY6" fmla="*/ 383493 h 856435"/>
              <a:gd name="connsiteX0" fmla="*/ 0 w 1852391"/>
              <a:gd name="connsiteY0" fmla="*/ 485208 h 857363"/>
              <a:gd name="connsiteX1" fmla="*/ 239785 w 1852391"/>
              <a:gd name="connsiteY1" fmla="*/ 10064 h 857363"/>
              <a:gd name="connsiteX2" fmla="*/ 659218 w 1852391"/>
              <a:gd name="connsiteY2" fmla="*/ 857348 h 857363"/>
              <a:gd name="connsiteX3" fmla="*/ 1012640 w 1852391"/>
              <a:gd name="connsiteY3" fmla="*/ 6743 h 857363"/>
              <a:gd name="connsiteX4" fmla="*/ 1382232 w 1852391"/>
              <a:gd name="connsiteY4" fmla="*/ 814817 h 857363"/>
              <a:gd name="connsiteX5" fmla="*/ 1689136 w 1852391"/>
              <a:gd name="connsiteY5" fmla="*/ 10397 h 857363"/>
              <a:gd name="connsiteX6" fmla="*/ 1852391 w 1852391"/>
              <a:gd name="connsiteY6" fmla="*/ 384421 h 857363"/>
              <a:gd name="connsiteX0" fmla="*/ 0 w 1904779"/>
              <a:gd name="connsiteY0" fmla="*/ 485872 h 858027"/>
              <a:gd name="connsiteX1" fmla="*/ 239785 w 1904779"/>
              <a:gd name="connsiteY1" fmla="*/ 10728 h 858027"/>
              <a:gd name="connsiteX2" fmla="*/ 659218 w 1904779"/>
              <a:gd name="connsiteY2" fmla="*/ 858012 h 858027"/>
              <a:gd name="connsiteX3" fmla="*/ 1012640 w 1904779"/>
              <a:gd name="connsiteY3" fmla="*/ 7407 h 858027"/>
              <a:gd name="connsiteX4" fmla="*/ 1382232 w 1904779"/>
              <a:gd name="connsiteY4" fmla="*/ 815481 h 858027"/>
              <a:gd name="connsiteX5" fmla="*/ 1689136 w 1904779"/>
              <a:gd name="connsiteY5" fmla="*/ 11061 h 858027"/>
              <a:gd name="connsiteX6" fmla="*/ 1904779 w 1904779"/>
              <a:gd name="connsiteY6" fmla="*/ 375560 h 858027"/>
              <a:gd name="connsiteX0" fmla="*/ 0 w 1904779"/>
              <a:gd name="connsiteY0" fmla="*/ 485476 h 857631"/>
              <a:gd name="connsiteX1" fmla="*/ 239785 w 1904779"/>
              <a:gd name="connsiteY1" fmla="*/ 10332 h 857631"/>
              <a:gd name="connsiteX2" fmla="*/ 659218 w 1904779"/>
              <a:gd name="connsiteY2" fmla="*/ 857616 h 857631"/>
              <a:gd name="connsiteX3" fmla="*/ 1012640 w 1904779"/>
              <a:gd name="connsiteY3" fmla="*/ 7011 h 857631"/>
              <a:gd name="connsiteX4" fmla="*/ 1382232 w 1904779"/>
              <a:gd name="connsiteY4" fmla="*/ 815085 h 857631"/>
              <a:gd name="connsiteX5" fmla="*/ 1689136 w 1904779"/>
              <a:gd name="connsiteY5" fmla="*/ 10665 h 857631"/>
              <a:gd name="connsiteX6" fmla="*/ 1904779 w 1904779"/>
              <a:gd name="connsiteY6" fmla="*/ 375164 h 85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779" h="857631">
                <a:moveTo>
                  <a:pt x="0" y="485476"/>
                </a:moveTo>
                <a:cubicBezTo>
                  <a:pt x="100123" y="223427"/>
                  <a:pt x="110865" y="19747"/>
                  <a:pt x="239785" y="10332"/>
                </a:cubicBezTo>
                <a:cubicBezTo>
                  <a:pt x="368705" y="917"/>
                  <a:pt x="520884" y="853407"/>
                  <a:pt x="659218" y="857616"/>
                </a:cubicBezTo>
                <a:cubicBezTo>
                  <a:pt x="797552" y="861825"/>
                  <a:pt x="911187" y="9336"/>
                  <a:pt x="1012640" y="7011"/>
                </a:cubicBezTo>
                <a:cubicBezTo>
                  <a:pt x="1114093" y="4686"/>
                  <a:pt x="1269483" y="819239"/>
                  <a:pt x="1382232" y="815085"/>
                </a:cubicBezTo>
                <a:cubicBezTo>
                  <a:pt x="1494981" y="810931"/>
                  <a:pt x="1602045" y="83985"/>
                  <a:pt x="1689136" y="10665"/>
                </a:cubicBezTo>
                <a:cubicBezTo>
                  <a:pt x="1776227" y="-62655"/>
                  <a:pt x="1858815" y="262082"/>
                  <a:pt x="1904779" y="375164"/>
                </a:cubicBezTo>
              </a:path>
            </a:pathLst>
          </a:custGeom>
          <a:ln w="28575">
            <a:solidFill>
              <a:srgbClr val="00B050"/>
            </a:solidFill>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Tree>
    <p:extLst>
      <p:ext uri="{BB962C8B-B14F-4D97-AF65-F5344CB8AC3E}">
        <p14:creationId xmlns:p14="http://schemas.microsoft.com/office/powerpoint/2010/main" val="17969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Extension</a:t>
            </a:r>
            <a:endParaRPr lang="en-US" dirty="0">
              <a:latin typeface="Calibri" pitchFamily="34" charset="0"/>
              <a:cs typeface="Calibri" pitchFamily="34" charset="0"/>
            </a:endParaRPr>
          </a:p>
        </p:txBody>
      </p:sp>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pPr>
              <a:spcBef>
                <a:spcPts val="300"/>
              </a:spcBef>
              <a:spcAft>
                <a:spcPts val="0"/>
              </a:spcAft>
            </a:pPr>
            <a:r>
              <a:rPr lang="en-US" sz="3200" i="0" dirty="0">
                <a:solidFill>
                  <a:srgbClr val="DDDDDD"/>
                </a:solidFill>
                <a:latin typeface="Calibri" pitchFamily="34" charset="0"/>
                <a:cs typeface="Calibri" pitchFamily="34" charset="0"/>
              </a:rPr>
              <a:t>Generalize the equation using a different transformation kernel.</a:t>
            </a:r>
            <a:endParaRPr lang="en-US" sz="3200" i="0" dirty="0">
              <a:solidFill>
                <a:srgbClr val="92D050"/>
              </a:solidFill>
              <a:latin typeface="Calibri" pitchFamily="34" charset="0"/>
              <a:cs typeface="Calibri" pitchFamily="34" charset="0"/>
            </a:endParaRPr>
          </a:p>
        </p:txBody>
      </p:sp>
      <p:pic>
        <p:nvPicPr>
          <p:cNvPr id="32" name="Picture 4" descr="http://latex.codecogs.com/gif.latex?\LARGE%20\dpi%7b200%7d%20\bg_black%20P(\mathbf%7bf%7d)=\frac%7b1%7d%7bN%7d\left(%20\sum_%7bk=0%7d%5e%7bN-1%7d%20\cos(2%20\pi%20\mathbf%7bf%7d\cdot\mathbf%7bs_k%7d)%20\right)%5e2%20+%20\frac%7b1%7d%7bN%7d\left(%20\sum_%7bk=0%7d%5e%7bN-1%7d%20\sin(2%20\pi%20\mathbf%7bf%7d\cdot\mathbf%7bs_k%7d)%20\right)%5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19400"/>
            <a:ext cx="651752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atex.codecogs.com/gif.latex?\LARGE%20\dpi%7b200%7d%20\bg_black%20=\frac%7b1%7d%7bN%7d\sum_%7bk=0%7d%5e%7bN-1%7d%20\sum_%7bj=0%7d%5e%7bN-1%7d%20\cos%20(%202%20\pi%20\mathbf%7bf%7d%20\cdot%20(\mathbf%7bs_k%7d-\mathbf%7bs_j%7d)%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093368"/>
            <a:ext cx="3908407" cy="9144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267728" y="2743200"/>
            <a:ext cx="7835009" cy="2438401"/>
          </a:xfrm>
          <a:prstGeom prst="rect">
            <a:avLst/>
          </a:prstGeom>
          <a:solidFill>
            <a:schemeClr val="bg1">
              <a:alpha val="92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pic>
        <p:nvPicPr>
          <p:cNvPr id="5122"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6934199" y="3962400"/>
            <a:ext cx="1828738" cy="1828738"/>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59487" y="5849778"/>
            <a:ext cx="2332113" cy="492443"/>
          </a:xfrm>
          <a:prstGeom prst="rect">
            <a:avLst/>
          </a:prstGeom>
          <a:noFill/>
        </p:spPr>
        <p:txBody>
          <a:bodyPr wrap="none" rtlCol="0">
            <a:spAutoFit/>
          </a:bodyPr>
          <a:lstStyle/>
          <a:p>
            <a:r>
              <a:rPr lang="en-US" sz="2600" dirty="0" smtClean="0">
                <a:solidFill>
                  <a:srgbClr val="FFFF00"/>
                </a:solidFill>
                <a:latin typeface="Calibri" pitchFamily="34" charset="0"/>
                <a:cs typeface="Calibri" pitchFamily="34" charset="0"/>
              </a:rPr>
              <a:t>diff. distribution</a:t>
            </a:r>
            <a:endParaRPr lang="en-US" sz="2600" dirty="0">
              <a:solidFill>
                <a:srgbClr val="FFFF00"/>
              </a:solidFill>
              <a:latin typeface="Calibri" pitchFamily="34" charset="0"/>
              <a:cs typeface="Calibri" pitchFamily="34" charset="0"/>
            </a:endParaRPr>
          </a:p>
        </p:txBody>
      </p:sp>
      <p:sp>
        <p:nvSpPr>
          <p:cNvPr id="24" name="Freeform 16"/>
          <p:cNvSpPr>
            <a:spLocks/>
          </p:cNvSpPr>
          <p:nvPr/>
        </p:nvSpPr>
        <p:spPr bwMode="auto">
          <a:xfrm>
            <a:off x="3048000" y="4191000"/>
            <a:ext cx="685800" cy="754045"/>
          </a:xfrm>
          <a:custGeom>
            <a:avLst/>
            <a:gdLst>
              <a:gd name="T0" fmla="*/ 0 w 2472"/>
              <a:gd name="T1" fmla="*/ 2147483647 h 731"/>
              <a:gd name="T2" fmla="*/ 2147483647 w 2472"/>
              <a:gd name="T3" fmla="*/ 0 h 731"/>
              <a:gd name="T4" fmla="*/ 2147483647 w 2472"/>
              <a:gd name="T5" fmla="*/ 2147483647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noFill/>
          <a:ln w="28575">
            <a:solidFill>
              <a:srgbClr val="00B050"/>
            </a:solidFill>
            <a:miter lim="800000"/>
            <a:headEnd/>
            <a:tailEnd/>
          </a:ln>
        </p:spPr>
        <p:txBody>
          <a:bodyPr/>
          <a:lstStyle/>
          <a:p>
            <a:endParaRPr lang="en-US"/>
          </a:p>
        </p:txBody>
      </p:sp>
      <p:pic>
        <p:nvPicPr>
          <p:cNvPr id="14" name="Picture 2" descr="http://latex.codecogs.com/gif.latex?\LARGE%20\dpi%7b200%7d%20\bg_black%20P(\mathbf%7bq%7d)=N%20\int_%7b%7b\Omega%7d_d%7d%20\kappa(\mathbf%7bq%7d,\mathbf%7bd%7d)%20\,%20p(\mathbf%7bd%7d)%20\,%20\delta%20\mathbf%7bd%7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9060" y="5288280"/>
            <a:ext cx="359534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bwMode="auto">
          <a:xfrm>
            <a:off x="914400" y="5084016"/>
            <a:ext cx="4419599" cy="1079088"/>
          </a:xfrm>
          <a:prstGeom prst="roundRect">
            <a:avLst>
              <a:gd name="adj" fmla="val 11759"/>
            </a:avLst>
          </a:prstGeom>
          <a:solidFill>
            <a:schemeClr val="bg1">
              <a:lumMod val="50000"/>
              <a:lumOff val="50000"/>
              <a:alpha val="15000"/>
            </a:schemeClr>
          </a:solid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18" name="Straight Connector 17"/>
          <p:cNvCxnSpPr/>
          <p:nvPr/>
        </p:nvCxnSpPr>
        <p:spPr bwMode="auto">
          <a:xfrm>
            <a:off x="2918304" y="5791138"/>
            <a:ext cx="815496" cy="0"/>
          </a:xfrm>
          <a:prstGeom prst="line">
            <a:avLst/>
          </a:prstGeom>
          <a:noFill/>
          <a:ln w="28575" cap="flat" cmpd="sng" algn="ctr">
            <a:solidFill>
              <a:srgbClr val="00B050"/>
            </a:solidFill>
            <a:prstDash val="solid"/>
            <a:round/>
            <a:headEnd type="none" w="med" len="med"/>
            <a:tailEnd type="none" w="med" len="med"/>
          </a:ln>
          <a:effectLst/>
        </p:spPr>
      </p:cxnSp>
      <p:sp>
        <p:nvSpPr>
          <p:cNvPr id="26" name="TextBox 25"/>
          <p:cNvSpPr txBox="1"/>
          <p:nvPr/>
        </p:nvSpPr>
        <p:spPr>
          <a:xfrm>
            <a:off x="187063" y="4267200"/>
            <a:ext cx="2784737" cy="523220"/>
          </a:xfrm>
          <a:prstGeom prst="rect">
            <a:avLst/>
          </a:prstGeom>
          <a:noFill/>
        </p:spPr>
        <p:txBody>
          <a:bodyPr wrap="none" rtlCol="0">
            <a:spAutoFit/>
          </a:bodyPr>
          <a:lstStyle/>
          <a:p>
            <a:r>
              <a:rPr lang="en-US" sz="2800" dirty="0" smtClean="0">
                <a:solidFill>
                  <a:srgbClr val="00B050"/>
                </a:solidFill>
              </a:rPr>
              <a:t>Gaussian kernel</a:t>
            </a:r>
          </a:p>
        </p:txBody>
      </p:sp>
      <p:sp>
        <p:nvSpPr>
          <p:cNvPr id="19" name="TextBox 18"/>
          <p:cNvSpPr txBox="1"/>
          <p:nvPr/>
        </p:nvSpPr>
        <p:spPr>
          <a:xfrm>
            <a:off x="3886200" y="4075093"/>
            <a:ext cx="2525050" cy="954107"/>
          </a:xfrm>
          <a:prstGeom prst="rect">
            <a:avLst/>
          </a:prstGeom>
          <a:noFill/>
        </p:spPr>
        <p:txBody>
          <a:bodyPr wrap="none" rtlCol="0">
            <a:spAutoFit/>
          </a:bodyPr>
          <a:lstStyle/>
          <a:p>
            <a:pPr algn="ctr"/>
            <a:r>
              <a:rPr lang="en-US" sz="2800" dirty="0" smtClean="0">
                <a:solidFill>
                  <a:srgbClr val="00B050"/>
                </a:solidFill>
              </a:rPr>
              <a:t>(kernel density</a:t>
            </a:r>
            <a:br>
              <a:rPr lang="en-US" sz="2800" dirty="0" smtClean="0">
                <a:solidFill>
                  <a:srgbClr val="00B050"/>
                </a:solidFill>
              </a:rPr>
            </a:br>
            <a:r>
              <a:rPr lang="en-US" sz="2800" dirty="0" smtClean="0">
                <a:solidFill>
                  <a:srgbClr val="00B050"/>
                </a:solidFill>
              </a:rPr>
              <a:t>estimation)</a:t>
            </a:r>
          </a:p>
        </p:txBody>
      </p:sp>
    </p:spTree>
    <p:extLst>
      <p:ext uri="{BB962C8B-B14F-4D97-AF65-F5344CB8AC3E}">
        <p14:creationId xmlns:p14="http://schemas.microsoft.com/office/powerpoint/2010/main" val="134834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Example:</a:t>
            </a:r>
            <a:r>
              <a:rPr lang="en-US" dirty="0" smtClean="0">
                <a:solidFill>
                  <a:srgbClr val="FFCC99"/>
                </a:solidFill>
                <a:latin typeface="Calibri" pitchFamily="34" charset="0"/>
                <a:cs typeface="Calibri" pitchFamily="34" charset="0"/>
              </a:rPr>
              <a:t> White Noise</a:t>
            </a:r>
            <a:endParaRPr lang="en-US" dirty="0">
              <a:solidFill>
                <a:srgbClr val="FFCC99"/>
              </a:solidFill>
              <a:latin typeface="Calibri" pitchFamily="34" charset="0"/>
              <a:cs typeface="Calibri" pitchFamily="34"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640" y="3962400"/>
            <a:ext cx="2545779" cy="254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74320" y="1193450"/>
            <a:ext cx="2566099" cy="2566099"/>
            <a:chOff x="274320" y="1193450"/>
            <a:chExt cx="2566099" cy="2566099"/>
          </a:xfrm>
        </p:grpSpPr>
        <p:pic>
          <p:nvPicPr>
            <p:cNvPr id="10" name="Picture 9" descr="C:\home\lywei\trees\rui-umass\bluemath\doc\figs\raster\uniform_0p03_white_diffxform_gaussian_10r_infdd_unit_unit_average10.png"/>
            <p:cNvPicPr>
              <a:picLocks noChangeAspect="1" noChangeArrowheads="1"/>
            </p:cNvPicPr>
            <p:nvPr/>
          </p:nvPicPr>
          <p:blipFill>
            <a:blip r:embed="rId4" cstate="print"/>
            <a:srcRect/>
            <a:stretch>
              <a:fillRect/>
            </a:stretch>
          </p:blipFill>
          <p:spPr bwMode="auto">
            <a:xfrm>
              <a:off x="274320" y="1193450"/>
              <a:ext cx="2566099" cy="2566099"/>
            </a:xfrm>
            <a:prstGeom prst="rect">
              <a:avLst/>
            </a:prstGeom>
            <a:noFill/>
            <a:ln w="28575">
              <a:solidFill>
                <a:srgbClr val="FFFF00"/>
              </a:solidFill>
              <a:miter lim="800000"/>
              <a:headEnd/>
              <a:tailEnd/>
            </a:ln>
          </p:spPr>
        </p:pic>
        <p:sp>
          <p:nvSpPr>
            <p:cNvPr id="17" name="TextBox 16"/>
            <p:cNvSpPr txBox="1"/>
            <p:nvPr/>
          </p:nvSpPr>
          <p:spPr>
            <a:xfrm>
              <a:off x="366825" y="1219200"/>
              <a:ext cx="780983" cy="523220"/>
            </a:xfrm>
            <a:prstGeom prst="rect">
              <a:avLst/>
            </a:prstGeom>
            <a:noFill/>
          </p:spPr>
          <p:txBody>
            <a:bodyPr wrap="none" rtlCol="0">
              <a:spAutoFit/>
            </a:bodyPr>
            <a:lstStyle/>
            <a:p>
              <a:r>
                <a:rPr lang="en-US" sz="2800" dirty="0" smtClean="0">
                  <a:solidFill>
                    <a:srgbClr val="FFFF00"/>
                  </a:solidFill>
                  <a:latin typeface="Calibri" pitchFamily="34" charset="0"/>
                  <a:cs typeface="Calibri" pitchFamily="34" charset="0"/>
                </a:rPr>
                <a:t>P(</a:t>
              </a:r>
              <a:r>
                <a:rPr lang="en-US" sz="2800" b="1" i="0" dirty="0" smtClean="0">
                  <a:solidFill>
                    <a:srgbClr val="FFFF00"/>
                  </a:solidFill>
                  <a:latin typeface="Calibri" pitchFamily="34" charset="0"/>
                  <a:cs typeface="Calibri" pitchFamily="34" charset="0"/>
                </a:rPr>
                <a:t>d</a:t>
              </a:r>
              <a:r>
                <a:rPr lang="en-US" sz="2800" dirty="0" smtClean="0">
                  <a:solidFill>
                    <a:srgbClr val="FFFF00"/>
                  </a:solidFill>
                  <a:latin typeface="Calibri" pitchFamily="34" charset="0"/>
                  <a:cs typeface="Calibri" pitchFamily="34" charset="0"/>
                </a:rPr>
                <a:t>)</a:t>
              </a:r>
              <a:endParaRPr lang="en-US" sz="2800" dirty="0">
                <a:solidFill>
                  <a:srgbClr val="FFFF00"/>
                </a:solidFill>
                <a:latin typeface="Calibri" pitchFamily="34" charset="0"/>
                <a:cs typeface="Calibri" pitchFamily="34" charset="0"/>
              </a:endParaRPr>
            </a:p>
          </p:txBody>
        </p:sp>
        <p:sp>
          <p:nvSpPr>
            <p:cNvPr id="18" name="TextBox 17"/>
            <p:cNvSpPr txBox="1"/>
            <p:nvPr/>
          </p:nvSpPr>
          <p:spPr>
            <a:xfrm>
              <a:off x="2144453" y="3260430"/>
              <a:ext cx="675891" cy="430887"/>
            </a:xfrm>
            <a:prstGeom prst="rect">
              <a:avLst/>
            </a:prstGeom>
            <a:noFill/>
          </p:spPr>
          <p:txBody>
            <a:bodyPr wrap="none" rtlCol="0">
              <a:spAutoFit/>
            </a:bodyPr>
            <a:lstStyle/>
            <a:p>
              <a:r>
                <a:rPr lang="en-US" sz="2200" b="1" dirty="0" smtClean="0">
                  <a:solidFill>
                    <a:srgbClr val="DDDDDD"/>
                  </a:solidFill>
                  <a:latin typeface="Calibri" pitchFamily="34" charset="0"/>
                  <a:cs typeface="Calibri" pitchFamily="34" charset="0"/>
                </a:rPr>
                <a:t>Diff.</a:t>
              </a:r>
              <a:endParaRPr lang="en-US" sz="2200" b="1" dirty="0">
                <a:solidFill>
                  <a:srgbClr val="DDDDDD"/>
                </a:solidFill>
                <a:latin typeface="Calibri" pitchFamily="34" charset="0"/>
                <a:cs typeface="Calibri" pitchFamily="34" charset="0"/>
              </a:endParaRPr>
            </a:p>
          </p:txBody>
        </p:sp>
      </p:grpSp>
      <p:sp>
        <p:nvSpPr>
          <p:cNvPr id="19" name="TextBox 18"/>
          <p:cNvSpPr txBox="1"/>
          <p:nvPr/>
        </p:nvSpPr>
        <p:spPr>
          <a:xfrm>
            <a:off x="2857316" y="4876800"/>
            <a:ext cx="2141164" cy="507831"/>
          </a:xfrm>
          <a:prstGeom prst="rect">
            <a:avLst/>
          </a:prstGeom>
          <a:noFill/>
        </p:spPr>
        <p:txBody>
          <a:bodyPr wrap="none" rtlCol="0">
            <a:spAutoFit/>
          </a:bodyPr>
          <a:lstStyle/>
          <a:p>
            <a:r>
              <a:rPr lang="en-US" sz="2700" b="1" i="0" dirty="0" smtClean="0">
                <a:solidFill>
                  <a:srgbClr val="DDDDDD"/>
                </a:solidFill>
                <a:latin typeface="Calibri" pitchFamily="34" charset="0"/>
                <a:cs typeface="Calibri" pitchFamily="34" charset="0"/>
                <a:sym typeface="Wingdings" pitchFamily="2" charset="2"/>
              </a:rPr>
              <a:t> </a:t>
            </a:r>
            <a:r>
              <a:rPr lang="en-US" sz="2700" b="1" dirty="0" smtClean="0">
                <a:solidFill>
                  <a:srgbClr val="DDDDDD"/>
                </a:solidFill>
                <a:latin typeface="Calibri" pitchFamily="34" charset="0"/>
                <a:cs typeface="Calibri" pitchFamily="34" charset="0"/>
              </a:rPr>
              <a:t>sample set</a:t>
            </a:r>
            <a:endParaRPr lang="en-US" sz="2700" b="1" dirty="0">
              <a:solidFill>
                <a:srgbClr val="DDDDDD"/>
              </a:solidFill>
              <a:latin typeface="Calibri" pitchFamily="34" charset="0"/>
              <a:cs typeface="Calibri" pitchFamily="34" charset="0"/>
            </a:endParaRPr>
          </a:p>
        </p:txBody>
      </p:sp>
      <p:grpSp>
        <p:nvGrpSpPr>
          <p:cNvPr id="3" name="Group 2"/>
          <p:cNvGrpSpPr/>
          <p:nvPr/>
        </p:nvGrpSpPr>
        <p:grpSpPr>
          <a:xfrm>
            <a:off x="3383280" y="1219200"/>
            <a:ext cx="5437446" cy="2514600"/>
            <a:chOff x="3383280" y="1219200"/>
            <a:chExt cx="5437446" cy="2514600"/>
          </a:xfrm>
        </p:grpSpPr>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3280" y="1219200"/>
              <a:ext cx="253879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928" y="1219200"/>
              <a:ext cx="253879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bwMode="auto">
            <a:xfrm>
              <a:off x="4663017" y="1371600"/>
              <a:ext cx="1092945"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Radial Means</a:t>
              </a:r>
            </a:p>
          </p:txBody>
        </p:sp>
        <p:sp>
          <p:nvSpPr>
            <p:cNvPr id="21" name="Rectangle 20"/>
            <p:cNvSpPr/>
            <p:nvPr/>
          </p:nvSpPr>
          <p:spPr bwMode="auto">
            <a:xfrm>
              <a:off x="7696200" y="1371600"/>
              <a:ext cx="950958"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Anisotropy</a:t>
              </a:r>
            </a:p>
          </p:txBody>
        </p:sp>
      </p:grpSp>
      <p:sp>
        <p:nvSpPr>
          <p:cNvPr id="4" name="Rectangle 3"/>
          <p:cNvSpPr/>
          <p:nvPr/>
        </p:nvSpPr>
        <p:spPr bwMode="auto">
          <a:xfrm>
            <a:off x="2144453" y="457200"/>
            <a:ext cx="2656147" cy="533400"/>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p:nvPr/>
        </p:nvSpPr>
        <p:spPr bwMode="auto">
          <a:xfrm>
            <a:off x="1197377" y="2100878"/>
            <a:ext cx="751599" cy="751599"/>
          </a:xfrm>
          <a:prstGeom prst="ellipse">
            <a:avLst/>
          </a:prstGeom>
          <a:noFill/>
          <a:ln w="25400" cap="flat" cmpd="sng" algn="ctr">
            <a:solidFill>
              <a:srgbClr val="FFC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sp>
        <p:nvSpPr>
          <p:cNvPr id="12" name="Oval 11"/>
          <p:cNvSpPr/>
          <p:nvPr/>
        </p:nvSpPr>
        <p:spPr bwMode="auto">
          <a:xfrm>
            <a:off x="1347873" y="2255802"/>
            <a:ext cx="450419" cy="450419"/>
          </a:xfrm>
          <a:prstGeom prst="ellipse">
            <a:avLst/>
          </a:prstGeom>
          <a:noFill/>
          <a:ln w="25400" cap="flat" cmpd="sng" algn="ctr">
            <a:solidFill>
              <a:srgbClr val="FFC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sp>
        <p:nvSpPr>
          <p:cNvPr id="13" name="Oval 12"/>
          <p:cNvSpPr/>
          <p:nvPr/>
        </p:nvSpPr>
        <p:spPr bwMode="auto">
          <a:xfrm>
            <a:off x="935141" y="1847404"/>
            <a:ext cx="1258546" cy="1258546"/>
          </a:xfrm>
          <a:prstGeom prst="ellipse">
            <a:avLst/>
          </a:prstGeom>
          <a:noFill/>
          <a:ln w="25400" cap="flat" cmpd="sng" algn="ctr">
            <a:solidFill>
              <a:srgbClr val="FFC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sp>
        <p:nvSpPr>
          <p:cNvPr id="14" name="Oval 13"/>
          <p:cNvSpPr/>
          <p:nvPr/>
        </p:nvSpPr>
        <p:spPr bwMode="auto">
          <a:xfrm>
            <a:off x="1480529" y="2392793"/>
            <a:ext cx="167773" cy="167773"/>
          </a:xfrm>
          <a:prstGeom prst="ellipse">
            <a:avLst/>
          </a:prstGeom>
          <a:noFill/>
          <a:ln w="25400" cap="flat" cmpd="sng" algn="ctr">
            <a:solidFill>
              <a:srgbClr val="FFC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sp>
        <p:nvSpPr>
          <p:cNvPr id="15" name="Oval 14"/>
          <p:cNvSpPr/>
          <p:nvPr/>
        </p:nvSpPr>
        <p:spPr bwMode="auto">
          <a:xfrm>
            <a:off x="698035" y="1610298"/>
            <a:ext cx="1732758" cy="1732758"/>
          </a:xfrm>
          <a:prstGeom prst="ellipse">
            <a:avLst/>
          </a:prstGeom>
          <a:noFill/>
          <a:ln w="25400" cap="flat" cmpd="sng" algn="ctr">
            <a:solidFill>
              <a:srgbClr val="FFC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3479446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500"/>
                            </p:stCondLst>
                            <p:childTnLst>
                              <p:par>
                                <p:cTn id="9" presetID="10" presetClass="entr" presetSubtype="0" fill="hold" grpId="0" nodeType="afterEffect">
                                  <p:stCondLst>
                                    <p:cond delay="2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300"/>
                                        <p:tgtEl>
                                          <p:spTgt spid="14"/>
                                        </p:tgtEl>
                                      </p:cBhvr>
                                    </p:animEffect>
                                  </p:childTnLst>
                                </p:cTn>
                              </p:par>
                            </p:childTnLst>
                          </p:cTn>
                        </p:par>
                        <p:par>
                          <p:cTn id="12" fill="hold">
                            <p:stCondLst>
                              <p:cond delay="8300"/>
                            </p:stCondLst>
                            <p:childTnLst>
                              <p:par>
                                <p:cTn id="13" presetID="10" presetClass="exit" presetSubtype="0" fill="hold" grpId="1" nodeType="afterEffect">
                                  <p:stCondLst>
                                    <p:cond delay="100"/>
                                  </p:stCondLst>
                                  <p:childTnLst>
                                    <p:animEffect transition="out" filter="fade">
                                      <p:cBhvr>
                                        <p:cTn id="14" dur="300"/>
                                        <p:tgtEl>
                                          <p:spTgt spid="14"/>
                                        </p:tgtEl>
                                      </p:cBhvr>
                                    </p:animEffect>
                                    <p:set>
                                      <p:cBhvr>
                                        <p:cTn id="15" dur="1" fill="hold">
                                          <p:stCondLst>
                                            <p:cond delay="299"/>
                                          </p:stCondLst>
                                        </p:cTn>
                                        <p:tgtEl>
                                          <p:spTgt spid="14"/>
                                        </p:tgtEl>
                                        <p:attrNameLst>
                                          <p:attrName>style.visibility</p:attrName>
                                        </p:attrNameLst>
                                      </p:cBhvr>
                                      <p:to>
                                        <p:strVal val="hidden"/>
                                      </p:to>
                                    </p:set>
                                  </p:childTnLst>
                                </p:cTn>
                              </p:par>
                            </p:childTnLst>
                          </p:cTn>
                        </p:par>
                        <p:par>
                          <p:cTn id="16" fill="hold">
                            <p:stCondLst>
                              <p:cond delay="87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par>
                          <p:cTn id="20" fill="hold">
                            <p:stCondLst>
                              <p:cond delay="9000"/>
                            </p:stCondLst>
                            <p:childTnLst>
                              <p:par>
                                <p:cTn id="21" presetID="10" presetClass="exit" presetSubtype="0" fill="hold" grpId="1" nodeType="afterEffect">
                                  <p:stCondLst>
                                    <p:cond delay="100"/>
                                  </p:stCondLst>
                                  <p:childTnLst>
                                    <p:animEffect transition="out" filter="fade">
                                      <p:cBhvr>
                                        <p:cTn id="22" dur="300"/>
                                        <p:tgtEl>
                                          <p:spTgt spid="12"/>
                                        </p:tgtEl>
                                      </p:cBhvr>
                                    </p:animEffect>
                                    <p:set>
                                      <p:cBhvr>
                                        <p:cTn id="23" dur="1" fill="hold">
                                          <p:stCondLst>
                                            <p:cond delay="299"/>
                                          </p:stCondLst>
                                        </p:cTn>
                                        <p:tgtEl>
                                          <p:spTgt spid="12"/>
                                        </p:tgtEl>
                                        <p:attrNameLst>
                                          <p:attrName>style.visibility</p:attrName>
                                        </p:attrNameLst>
                                      </p:cBhvr>
                                      <p:to>
                                        <p:strVal val="hidden"/>
                                      </p:to>
                                    </p:set>
                                  </p:childTnLst>
                                </p:cTn>
                              </p:par>
                            </p:childTnLst>
                          </p:cTn>
                        </p:par>
                        <p:par>
                          <p:cTn id="24" fill="hold">
                            <p:stCondLst>
                              <p:cond delay="94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
                                        <p:tgtEl>
                                          <p:spTgt spid="11"/>
                                        </p:tgtEl>
                                      </p:cBhvr>
                                    </p:animEffect>
                                  </p:childTnLst>
                                </p:cTn>
                              </p:par>
                            </p:childTnLst>
                          </p:cTn>
                        </p:par>
                        <p:par>
                          <p:cTn id="28" fill="hold">
                            <p:stCondLst>
                              <p:cond delay="9700"/>
                            </p:stCondLst>
                            <p:childTnLst>
                              <p:par>
                                <p:cTn id="29" presetID="10" presetClass="exit" presetSubtype="0" fill="hold" grpId="1" nodeType="afterEffect">
                                  <p:stCondLst>
                                    <p:cond delay="100"/>
                                  </p:stCondLst>
                                  <p:childTnLst>
                                    <p:animEffect transition="out" filter="fade">
                                      <p:cBhvr>
                                        <p:cTn id="30" dur="300"/>
                                        <p:tgtEl>
                                          <p:spTgt spid="11"/>
                                        </p:tgtEl>
                                      </p:cBhvr>
                                    </p:animEffect>
                                    <p:set>
                                      <p:cBhvr>
                                        <p:cTn id="31" dur="1" fill="hold">
                                          <p:stCondLst>
                                            <p:cond delay="299"/>
                                          </p:stCondLst>
                                        </p:cTn>
                                        <p:tgtEl>
                                          <p:spTgt spid="11"/>
                                        </p:tgtEl>
                                        <p:attrNameLst>
                                          <p:attrName>style.visibility</p:attrName>
                                        </p:attrNameLst>
                                      </p:cBhvr>
                                      <p:to>
                                        <p:strVal val="hidden"/>
                                      </p:to>
                                    </p:set>
                                  </p:childTnLst>
                                </p:cTn>
                              </p:par>
                            </p:childTnLst>
                          </p:cTn>
                        </p:par>
                        <p:par>
                          <p:cTn id="32" fill="hold">
                            <p:stCondLst>
                              <p:cond delay="101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300"/>
                                        <p:tgtEl>
                                          <p:spTgt spid="13"/>
                                        </p:tgtEl>
                                      </p:cBhvr>
                                    </p:animEffect>
                                  </p:childTnLst>
                                </p:cTn>
                              </p:par>
                            </p:childTnLst>
                          </p:cTn>
                        </p:par>
                        <p:par>
                          <p:cTn id="36" fill="hold">
                            <p:stCondLst>
                              <p:cond delay="10400"/>
                            </p:stCondLst>
                            <p:childTnLst>
                              <p:par>
                                <p:cTn id="37" presetID="10" presetClass="exit" presetSubtype="0" fill="hold" grpId="1" nodeType="afterEffect">
                                  <p:stCondLst>
                                    <p:cond delay="100"/>
                                  </p:stCondLst>
                                  <p:childTnLst>
                                    <p:animEffect transition="out" filter="fade">
                                      <p:cBhvr>
                                        <p:cTn id="38" dur="300"/>
                                        <p:tgtEl>
                                          <p:spTgt spid="13"/>
                                        </p:tgtEl>
                                      </p:cBhvr>
                                    </p:animEffect>
                                    <p:set>
                                      <p:cBhvr>
                                        <p:cTn id="39" dur="1" fill="hold">
                                          <p:stCondLst>
                                            <p:cond delay="299"/>
                                          </p:stCondLst>
                                        </p:cTn>
                                        <p:tgtEl>
                                          <p:spTgt spid="13"/>
                                        </p:tgtEl>
                                        <p:attrNameLst>
                                          <p:attrName>style.visibility</p:attrName>
                                        </p:attrNameLst>
                                      </p:cBhvr>
                                      <p:to>
                                        <p:strVal val="hidden"/>
                                      </p:to>
                                    </p:set>
                                  </p:childTnLst>
                                </p:cTn>
                              </p:par>
                            </p:childTnLst>
                          </p:cTn>
                        </p:par>
                        <p:par>
                          <p:cTn id="40" fill="hold">
                            <p:stCondLst>
                              <p:cond delay="108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300"/>
                                        <p:tgtEl>
                                          <p:spTgt spid="15"/>
                                        </p:tgtEl>
                                      </p:cBhvr>
                                    </p:animEffect>
                                  </p:childTnLst>
                                </p:cTn>
                              </p:par>
                            </p:childTnLst>
                          </p:cTn>
                        </p:par>
                        <p:par>
                          <p:cTn id="44" fill="hold">
                            <p:stCondLst>
                              <p:cond delay="11100"/>
                            </p:stCondLst>
                            <p:childTnLst>
                              <p:par>
                                <p:cTn id="45" presetID="22" presetClass="entr" presetSubtype="8" fill="hold" nodeType="afterEffect">
                                  <p:stCondLst>
                                    <p:cond delay="100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1" grpId="1" animBg="1"/>
      <p:bldP spid="12" grpId="0" animBg="1"/>
      <p:bldP spid="12" grpId="1" animBg="1"/>
      <p:bldP spid="13" grpId="0" animBg="1"/>
      <p:bldP spid="13" grpId="1" animBg="1"/>
      <p:bldP spid="14" grpId="0" animBg="1"/>
      <p:bldP spid="14" grpId="1"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287339" y="1194281"/>
            <a:ext cx="2558548" cy="2558548"/>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5"/>
          <p:cNvSpPr>
            <a:spLocks noGrp="1"/>
          </p:cNvSpPr>
          <p:nvPr>
            <p:ph type="title"/>
          </p:nvPr>
        </p:nvSpPr>
        <p:spPr/>
        <p:txBody>
          <a:bodyPr/>
          <a:lstStyle/>
          <a:p>
            <a:r>
              <a:rPr lang="en-US" dirty="0" smtClean="0">
                <a:latin typeface="Calibri" pitchFamily="34" charset="0"/>
                <a:cs typeface="Calibri" pitchFamily="34" charset="0"/>
              </a:rPr>
              <a:t>Example: </a:t>
            </a:r>
            <a:r>
              <a:rPr lang="en-US" dirty="0" smtClean="0">
                <a:solidFill>
                  <a:srgbClr val="FFCC99"/>
                </a:solidFill>
                <a:latin typeface="Calibri" pitchFamily="34" charset="0"/>
                <a:cs typeface="Calibri" pitchFamily="34" charset="0"/>
              </a:rPr>
              <a:t>Poisson Disk Samples</a:t>
            </a:r>
            <a:endParaRPr lang="en-US" dirty="0">
              <a:solidFill>
                <a:srgbClr val="FFCC99"/>
              </a:solidFill>
              <a:latin typeface="Calibri" pitchFamily="34" charset="0"/>
              <a:cs typeface="Calibri" pitchFamily="34" charset="0"/>
            </a:endParaRPr>
          </a:p>
        </p:txBody>
      </p:sp>
      <p:grpSp>
        <p:nvGrpSpPr>
          <p:cNvPr id="5" name="Group 4"/>
          <p:cNvGrpSpPr/>
          <p:nvPr/>
        </p:nvGrpSpPr>
        <p:grpSpPr>
          <a:xfrm>
            <a:off x="3382435" y="1219200"/>
            <a:ext cx="5456765" cy="2536754"/>
            <a:chOff x="3382435" y="1219200"/>
            <a:chExt cx="5456765" cy="2536754"/>
          </a:xfrm>
        </p:grpSpPr>
        <p:pic>
          <p:nvPicPr>
            <p:cNvPr id="12331"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2435" y="1219200"/>
              <a:ext cx="2561165" cy="2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32"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035" y="1219200"/>
              <a:ext cx="2561165" cy="2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4663017" y="1371600"/>
              <a:ext cx="1092945"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Radial Means</a:t>
              </a:r>
            </a:p>
          </p:txBody>
        </p:sp>
        <p:sp>
          <p:nvSpPr>
            <p:cNvPr id="30" name="Rectangle 29"/>
            <p:cNvSpPr/>
            <p:nvPr/>
          </p:nvSpPr>
          <p:spPr bwMode="auto">
            <a:xfrm>
              <a:off x="7696200" y="1371600"/>
              <a:ext cx="950958"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Anisotropy</a:t>
              </a:r>
            </a:p>
          </p:txBody>
        </p:sp>
      </p:grpSp>
      <p:grpSp>
        <p:nvGrpSpPr>
          <p:cNvPr id="6" name="Group 5"/>
          <p:cNvGrpSpPr/>
          <p:nvPr/>
        </p:nvGrpSpPr>
        <p:grpSpPr>
          <a:xfrm>
            <a:off x="3810000" y="1447800"/>
            <a:ext cx="957543" cy="597932"/>
            <a:chOff x="3810000" y="1447800"/>
            <a:chExt cx="957543" cy="597932"/>
          </a:xfrm>
        </p:grpSpPr>
        <p:sp>
          <p:nvSpPr>
            <p:cNvPr id="7" name="Oval 6"/>
            <p:cNvSpPr/>
            <p:nvPr/>
          </p:nvSpPr>
          <p:spPr bwMode="auto">
            <a:xfrm>
              <a:off x="3810000" y="1447800"/>
              <a:ext cx="381000" cy="533400"/>
            </a:xfrm>
            <a:prstGeom prst="ellipse">
              <a:avLst/>
            </a:prstGeom>
            <a:noFill/>
            <a:ln w="19050" cap="flat" cmpd="sng" algn="ctr">
              <a:solidFill>
                <a:srgbClr val="00B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 name="TextBox 7"/>
            <p:cNvSpPr txBox="1"/>
            <p:nvPr/>
          </p:nvSpPr>
          <p:spPr>
            <a:xfrm>
              <a:off x="4114800" y="1676400"/>
              <a:ext cx="652743" cy="369332"/>
            </a:xfrm>
            <a:prstGeom prst="rect">
              <a:avLst/>
            </a:prstGeom>
            <a:noFill/>
          </p:spPr>
          <p:txBody>
            <a:bodyPr wrap="none" rtlCol="0">
              <a:spAutoFit/>
            </a:bodyPr>
            <a:lstStyle/>
            <a:p>
              <a:r>
                <a:rPr lang="en-US" sz="1800" b="1" dirty="0" smtClean="0">
                  <a:solidFill>
                    <a:srgbClr val="00B050"/>
                  </a:solidFill>
                  <a:latin typeface="Calibri" pitchFamily="34" charset="0"/>
                  <a:cs typeface="Calibri" pitchFamily="34" charset="0"/>
                </a:rPr>
                <a:t>peak</a:t>
              </a:r>
              <a:endParaRPr lang="en-US" sz="1800" b="1" dirty="0">
                <a:solidFill>
                  <a:srgbClr val="00B050"/>
                </a:solidFill>
                <a:latin typeface="Calibri" pitchFamily="34" charset="0"/>
                <a:cs typeface="Calibri" pitchFamily="34" charset="0"/>
              </a:endParaRPr>
            </a:p>
          </p:txBody>
        </p:sp>
      </p:grpSp>
      <p:sp>
        <p:nvSpPr>
          <p:cNvPr id="35" name="TextBox 34"/>
          <p:cNvSpPr txBox="1"/>
          <p:nvPr/>
        </p:nvSpPr>
        <p:spPr>
          <a:xfrm>
            <a:off x="366825" y="1219200"/>
            <a:ext cx="780983" cy="523220"/>
          </a:xfrm>
          <a:prstGeom prst="rect">
            <a:avLst/>
          </a:prstGeom>
          <a:noFill/>
        </p:spPr>
        <p:txBody>
          <a:bodyPr wrap="none" rtlCol="0">
            <a:spAutoFit/>
          </a:bodyPr>
          <a:lstStyle/>
          <a:p>
            <a:r>
              <a:rPr lang="en-US" sz="2800" dirty="0" smtClean="0">
                <a:solidFill>
                  <a:srgbClr val="FFFF00"/>
                </a:solidFill>
                <a:latin typeface="Calibri" pitchFamily="34" charset="0"/>
                <a:cs typeface="Calibri" pitchFamily="34" charset="0"/>
              </a:rPr>
              <a:t>P(</a:t>
            </a:r>
            <a:r>
              <a:rPr lang="en-US" sz="2800" b="1" i="0" dirty="0" smtClean="0">
                <a:solidFill>
                  <a:srgbClr val="FFFF00"/>
                </a:solidFill>
                <a:latin typeface="Calibri" pitchFamily="34" charset="0"/>
                <a:cs typeface="Calibri" pitchFamily="34" charset="0"/>
              </a:rPr>
              <a:t>d</a:t>
            </a:r>
            <a:r>
              <a:rPr lang="en-US" sz="2800" dirty="0" smtClean="0">
                <a:solidFill>
                  <a:srgbClr val="FFFF00"/>
                </a:solidFill>
                <a:latin typeface="Calibri" pitchFamily="34" charset="0"/>
                <a:cs typeface="Calibri" pitchFamily="34" charset="0"/>
              </a:rPr>
              <a:t>)</a:t>
            </a:r>
            <a:endParaRPr lang="en-US" sz="2800" dirty="0">
              <a:solidFill>
                <a:srgbClr val="FFFF00"/>
              </a:solidFill>
              <a:latin typeface="Calibri" pitchFamily="34" charset="0"/>
              <a:cs typeface="Calibri" pitchFamily="34" charset="0"/>
            </a:endParaRPr>
          </a:p>
        </p:txBody>
      </p:sp>
      <p:sp>
        <p:nvSpPr>
          <p:cNvPr id="37" name="TextBox 36"/>
          <p:cNvSpPr txBox="1"/>
          <p:nvPr/>
        </p:nvSpPr>
        <p:spPr>
          <a:xfrm>
            <a:off x="2144453" y="3260430"/>
            <a:ext cx="675891" cy="430887"/>
          </a:xfrm>
          <a:prstGeom prst="rect">
            <a:avLst/>
          </a:prstGeom>
          <a:noFill/>
        </p:spPr>
        <p:txBody>
          <a:bodyPr wrap="none" rtlCol="0">
            <a:spAutoFit/>
          </a:bodyPr>
          <a:lstStyle/>
          <a:p>
            <a:r>
              <a:rPr lang="en-US" sz="2200" b="1" dirty="0" smtClean="0">
                <a:solidFill>
                  <a:srgbClr val="DDDDDD"/>
                </a:solidFill>
                <a:latin typeface="Calibri" pitchFamily="34" charset="0"/>
                <a:cs typeface="Calibri" pitchFamily="34" charset="0"/>
              </a:rPr>
              <a:t>Diff.</a:t>
            </a:r>
            <a:endParaRPr lang="en-US" sz="2200" b="1" dirty="0">
              <a:solidFill>
                <a:srgbClr val="DDDDDD"/>
              </a:solidFill>
              <a:latin typeface="Calibri" pitchFamily="34" charset="0"/>
              <a:cs typeface="Calibri" pitchFamily="34" charset="0"/>
            </a:endParaRPr>
          </a:p>
        </p:txBody>
      </p:sp>
      <p:pic>
        <p:nvPicPr>
          <p:cNvPr id="1126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775" y="4031443"/>
            <a:ext cx="2550111" cy="255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857316" y="4876800"/>
            <a:ext cx="5283882" cy="507831"/>
          </a:xfrm>
          <a:prstGeom prst="rect">
            <a:avLst/>
          </a:prstGeom>
          <a:noFill/>
        </p:spPr>
        <p:txBody>
          <a:bodyPr wrap="none" rtlCol="0">
            <a:spAutoFit/>
          </a:bodyPr>
          <a:lstStyle/>
          <a:p>
            <a:r>
              <a:rPr lang="en-US" sz="2700" b="1" i="0" dirty="0" smtClean="0">
                <a:solidFill>
                  <a:srgbClr val="DDDDDD"/>
                </a:solidFill>
                <a:latin typeface="Calibri" pitchFamily="34" charset="0"/>
                <a:cs typeface="Calibri" pitchFamily="34" charset="0"/>
                <a:sym typeface="Wingdings" pitchFamily="2" charset="2"/>
              </a:rPr>
              <a:t> </a:t>
            </a:r>
            <a:r>
              <a:rPr lang="en-US" sz="2700" b="1" dirty="0" smtClean="0">
                <a:solidFill>
                  <a:srgbClr val="DDDDDD"/>
                </a:solidFill>
                <a:latin typeface="Calibri" pitchFamily="34" charset="0"/>
                <a:cs typeface="Calibri" pitchFamily="34" charset="0"/>
                <a:sym typeface="Wingdings" pitchFamily="2" charset="2"/>
              </a:rPr>
              <a:t>maximal P</a:t>
            </a:r>
            <a:r>
              <a:rPr lang="en-US" sz="2700" b="1" dirty="0" smtClean="0">
                <a:solidFill>
                  <a:srgbClr val="DDDDDD"/>
                </a:solidFill>
                <a:latin typeface="Calibri" pitchFamily="34" charset="0"/>
                <a:cs typeface="Calibri" pitchFamily="34" charset="0"/>
              </a:rPr>
              <a:t>oisson disk sample set</a:t>
            </a:r>
            <a:endParaRPr lang="en-US" sz="2700" b="1" dirty="0">
              <a:solidFill>
                <a:srgbClr val="DDDDDD"/>
              </a:solidFill>
              <a:latin typeface="Calibri" pitchFamily="34" charset="0"/>
              <a:cs typeface="Calibri" pitchFamily="34" charset="0"/>
            </a:endParaRPr>
          </a:p>
        </p:txBody>
      </p:sp>
      <p:cxnSp>
        <p:nvCxnSpPr>
          <p:cNvPr id="13" name="Straight Connector 12"/>
          <p:cNvCxnSpPr/>
          <p:nvPr/>
        </p:nvCxnSpPr>
        <p:spPr bwMode="auto">
          <a:xfrm>
            <a:off x="3678072" y="3581400"/>
            <a:ext cx="0" cy="838200"/>
          </a:xfrm>
          <a:prstGeom prst="line">
            <a:avLst/>
          </a:prstGeom>
          <a:noFill/>
          <a:ln w="19050" cap="flat" cmpd="sng" algn="ctr">
            <a:solidFill>
              <a:srgbClr val="00B0F0"/>
            </a:solidFill>
            <a:prstDash val="solid"/>
            <a:round/>
            <a:headEnd type="none" w="med" len="med"/>
            <a:tailEnd type="none" w="med" len="med"/>
          </a:ln>
          <a:effectLst/>
        </p:spPr>
      </p:cxnSp>
      <p:cxnSp>
        <p:nvCxnSpPr>
          <p:cNvPr id="43" name="Straight Connector 42"/>
          <p:cNvCxnSpPr/>
          <p:nvPr/>
        </p:nvCxnSpPr>
        <p:spPr bwMode="auto">
          <a:xfrm>
            <a:off x="3992880" y="3581400"/>
            <a:ext cx="0" cy="838200"/>
          </a:xfrm>
          <a:prstGeom prst="line">
            <a:avLst/>
          </a:prstGeom>
          <a:noFill/>
          <a:ln w="19050" cap="flat" cmpd="sng" algn="ctr">
            <a:solidFill>
              <a:srgbClr val="00B0F0"/>
            </a:solidFill>
            <a:prstDash val="solid"/>
            <a:round/>
            <a:headEnd type="none" w="med" len="med"/>
            <a:tailEnd type="none" w="med" len="med"/>
          </a:ln>
          <a:effectLst/>
        </p:spPr>
      </p:cxnSp>
      <p:cxnSp>
        <p:nvCxnSpPr>
          <p:cNvPr id="44" name="Straight Connector 43"/>
          <p:cNvCxnSpPr/>
          <p:nvPr/>
        </p:nvCxnSpPr>
        <p:spPr bwMode="auto">
          <a:xfrm>
            <a:off x="3408561" y="4191000"/>
            <a:ext cx="269511" cy="0"/>
          </a:xfrm>
          <a:prstGeom prst="line">
            <a:avLst/>
          </a:prstGeom>
          <a:noFill/>
          <a:ln w="28575" cap="flat" cmpd="sng" algn="ctr">
            <a:solidFill>
              <a:srgbClr val="00B0F0"/>
            </a:solidFill>
            <a:prstDash val="solid"/>
            <a:round/>
            <a:headEnd type="none" w="med" len="med"/>
            <a:tailEnd type="arrow" w="med" len="med"/>
          </a:ln>
          <a:effectLst/>
        </p:spPr>
      </p:cxnSp>
      <p:cxnSp>
        <p:nvCxnSpPr>
          <p:cNvPr id="46" name="Straight Connector 45"/>
          <p:cNvCxnSpPr/>
          <p:nvPr/>
        </p:nvCxnSpPr>
        <p:spPr bwMode="auto">
          <a:xfrm flipH="1">
            <a:off x="3966382" y="4191000"/>
            <a:ext cx="529418" cy="0"/>
          </a:xfrm>
          <a:prstGeom prst="line">
            <a:avLst/>
          </a:prstGeom>
          <a:noFill/>
          <a:ln w="28575" cap="flat" cmpd="sng" algn="ctr">
            <a:solidFill>
              <a:srgbClr val="00B0F0"/>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49" name="TextBox 48"/>
              <p:cNvSpPr txBox="1"/>
              <p:nvPr/>
            </p:nvSpPr>
            <p:spPr>
              <a:xfrm>
                <a:off x="4495800" y="3911769"/>
                <a:ext cx="3684278" cy="507831"/>
              </a:xfrm>
              <a:prstGeom prst="rect">
                <a:avLst/>
              </a:prstGeom>
              <a:noFill/>
            </p:spPr>
            <p:txBody>
              <a:bodyPr wrap="none" rtlCol="0">
                <a:spAutoFit/>
              </a:bodyPr>
              <a:lstStyle/>
              <a:p>
                <a14:m>
                  <m:oMath xmlns:m="http://schemas.openxmlformats.org/officeDocument/2006/math">
                    <m:sSub>
                      <m:sSubPr>
                        <m:ctrlPr>
                          <a:rPr lang="en-US" sz="2700" i="1" smtClean="0">
                            <a:solidFill>
                              <a:srgbClr val="00B0F0"/>
                            </a:solidFill>
                            <a:latin typeface="Cambria Math"/>
                            <a:cs typeface="Calibri" pitchFamily="34" charset="0"/>
                            <a:sym typeface="Wingdings" pitchFamily="2" charset="2"/>
                          </a:rPr>
                        </m:ctrlPr>
                      </m:sSubPr>
                      <m:e>
                        <m:r>
                          <a:rPr lang="en-US" sz="2700" b="0" i="1" smtClean="0">
                            <a:solidFill>
                              <a:srgbClr val="00B0F0"/>
                            </a:solidFill>
                            <a:latin typeface="Cambria Math"/>
                            <a:cs typeface="Calibri" pitchFamily="34" charset="0"/>
                            <a:sym typeface="Wingdings" pitchFamily="2" charset="2"/>
                          </a:rPr>
                          <m:t>𝑟</m:t>
                        </m:r>
                      </m:e>
                      <m:sub>
                        <m:r>
                          <a:rPr lang="en-US" sz="2700" b="0" i="1" smtClean="0">
                            <a:solidFill>
                              <a:srgbClr val="00B0F0"/>
                            </a:solidFill>
                            <a:latin typeface="Cambria Math"/>
                            <a:cs typeface="Calibri" pitchFamily="34" charset="0"/>
                            <a:sym typeface="Wingdings" pitchFamily="2" charset="2"/>
                          </a:rPr>
                          <m:t>𝑚𝑖𝑛</m:t>
                        </m:r>
                      </m:sub>
                    </m:sSub>
                  </m:oMath>
                </a14:m>
                <a:r>
                  <a:rPr lang="en-US" sz="2700" dirty="0" smtClean="0">
                    <a:solidFill>
                      <a:srgbClr val="00B0F0"/>
                    </a:solidFill>
                    <a:latin typeface="Calibri" pitchFamily="34" charset="0"/>
                    <a:cs typeface="Calibri" pitchFamily="34" charset="0"/>
                  </a:rPr>
                  <a:t> (minimum distance)</a:t>
                </a:r>
                <a:endParaRPr lang="en-US" sz="2700" dirty="0">
                  <a:solidFill>
                    <a:srgbClr val="00B0F0"/>
                  </a:solidFill>
                  <a:latin typeface="Calibri" pitchFamily="34" charset="0"/>
                  <a:cs typeface="Calibri" pitchFamily="34"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4495800" y="3911769"/>
                <a:ext cx="3684278" cy="507831"/>
              </a:xfrm>
              <a:prstGeom prst="rect">
                <a:avLst/>
              </a:prstGeom>
              <a:blipFill rotWithShape="1">
                <a:blip r:embed="rId8"/>
                <a:stretch>
                  <a:fillRect t="-9639" r="-2318" b="-31325"/>
                </a:stretch>
              </a:blipFill>
            </p:spPr>
            <p:txBody>
              <a:bodyPr/>
              <a:lstStyle/>
              <a:p>
                <a:r>
                  <a:rPr lang="en-US">
                    <a:noFill/>
                  </a:rPr>
                  <a:t> </a:t>
                </a:r>
              </a:p>
            </p:txBody>
          </p:sp>
        </mc:Fallback>
      </mc:AlternateContent>
    </p:spTree>
    <p:extLst>
      <p:ext uri="{BB962C8B-B14F-4D97-AF65-F5344CB8AC3E}">
        <p14:creationId xmlns:p14="http://schemas.microsoft.com/office/powerpoint/2010/main" val="667064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alibri" pitchFamily="34" charset="0"/>
                <a:cs typeface="Calibri" pitchFamily="34" charset="0"/>
              </a:rPr>
              <a:t>Stochastic Sampling Applications</a:t>
            </a:r>
            <a:endParaRPr lang="en-US" dirty="0">
              <a:latin typeface="Calibri" pitchFamily="34" charset="0"/>
              <a:cs typeface="Calibri" pitchFamily="34" charset="0"/>
            </a:endParaRPr>
          </a:p>
        </p:txBody>
      </p:sp>
      <p:pic>
        <p:nvPicPr>
          <p:cNvPr id="8" name="Picture 2" descr="C:\home\lywei\trees\liyiwei-msra\Research\RainbowNoise\talk\data\plant4h_20000.png"/>
          <p:cNvPicPr>
            <a:picLocks noChangeAspect="1" noChangeArrowheads="1"/>
          </p:cNvPicPr>
          <p:nvPr/>
        </p:nvPicPr>
        <p:blipFill>
          <a:blip r:embed="rId3" cstate="print"/>
          <a:srcRect/>
          <a:stretch>
            <a:fillRect/>
          </a:stretch>
        </p:blipFill>
        <p:spPr bwMode="auto">
          <a:xfrm>
            <a:off x="6400800" y="1154053"/>
            <a:ext cx="2362200" cy="2074944"/>
          </a:xfrm>
          <a:prstGeom prst="rect">
            <a:avLst/>
          </a:prstGeom>
          <a:noFill/>
          <a:ln w="9525">
            <a:noFill/>
            <a:miter lim="800000"/>
            <a:headEnd/>
            <a:tailEnd/>
          </a:ln>
        </p:spPr>
      </p:pic>
      <p:sp>
        <p:nvSpPr>
          <p:cNvPr id="11" name="TextBox 6"/>
          <p:cNvSpPr txBox="1">
            <a:spLocks noChangeArrowheads="1"/>
          </p:cNvSpPr>
          <p:nvPr/>
        </p:nvSpPr>
        <p:spPr bwMode="auto">
          <a:xfrm>
            <a:off x="858753" y="3200399"/>
            <a:ext cx="1356205" cy="646331"/>
          </a:xfrm>
          <a:prstGeom prst="rect">
            <a:avLst/>
          </a:prstGeom>
          <a:noFill/>
          <a:ln w="9525">
            <a:noFill/>
            <a:miter lim="800000"/>
            <a:headEnd/>
            <a:tailEnd/>
          </a:ln>
        </p:spPr>
        <p:txBody>
          <a:bodyPr wrap="none">
            <a:spAutoFit/>
          </a:bodyPr>
          <a:lstStyle/>
          <a:p>
            <a:pPr algn="ctr">
              <a:spcAft>
                <a:spcPts val="600"/>
              </a:spcAft>
            </a:pPr>
            <a:r>
              <a:rPr lang="en-US" sz="2000" i="0" dirty="0" smtClean="0">
                <a:solidFill>
                  <a:srgbClr val="DDDDDD"/>
                </a:solidFill>
                <a:latin typeface="Calibri" pitchFamily="34" charset="0"/>
                <a:cs typeface="Calibri" pitchFamily="34" charset="0"/>
              </a:rPr>
              <a:t>Ray Tracing</a:t>
            </a:r>
            <a:br>
              <a:rPr lang="en-US" sz="2000" i="0" dirty="0" smtClean="0">
                <a:solidFill>
                  <a:srgbClr val="DDDDDD"/>
                </a:solidFill>
                <a:latin typeface="Calibri" pitchFamily="34" charset="0"/>
                <a:cs typeface="Calibri" pitchFamily="34" charset="0"/>
              </a:rPr>
            </a:br>
            <a:r>
              <a:rPr lang="en-US" sz="1600" i="0" dirty="0" smtClean="0">
                <a:solidFill>
                  <a:srgbClr val="DDDDDD"/>
                </a:solidFill>
                <a:latin typeface="Calibri" pitchFamily="34" charset="0"/>
                <a:cs typeface="Calibri" pitchFamily="34" charset="0"/>
              </a:rPr>
              <a:t>[</a:t>
            </a:r>
            <a:r>
              <a:rPr lang="en-US" sz="1600" dirty="0" smtClean="0">
                <a:solidFill>
                  <a:srgbClr val="DDDDDD"/>
                </a:solidFill>
                <a:latin typeface="Calibri" pitchFamily="34" charset="0"/>
                <a:cs typeface="Calibri" pitchFamily="34" charset="0"/>
              </a:rPr>
              <a:t>Cook 1984</a:t>
            </a:r>
            <a:r>
              <a:rPr lang="en-US" sz="1600" i="0" dirty="0" smtClean="0">
                <a:solidFill>
                  <a:srgbClr val="DDDDDD"/>
                </a:solidFill>
                <a:latin typeface="Calibri" pitchFamily="34" charset="0"/>
                <a:cs typeface="Calibri" pitchFamily="34" charset="0"/>
              </a:rPr>
              <a:t>]</a:t>
            </a:r>
            <a:endParaRPr lang="en-US" sz="1600" i="0" dirty="0">
              <a:solidFill>
                <a:srgbClr val="DDDDDD"/>
              </a:solidFill>
              <a:latin typeface="Calibri" pitchFamily="34" charset="0"/>
              <a:cs typeface="Calibri" pitchFamily="34" charset="0"/>
            </a:endParaRPr>
          </a:p>
        </p:txBody>
      </p:sp>
      <p:sp>
        <p:nvSpPr>
          <p:cNvPr id="12" name="TextBox 6"/>
          <p:cNvSpPr txBox="1">
            <a:spLocks noChangeArrowheads="1"/>
          </p:cNvSpPr>
          <p:nvPr/>
        </p:nvSpPr>
        <p:spPr bwMode="auto">
          <a:xfrm>
            <a:off x="6335886" y="3200399"/>
            <a:ext cx="2503314" cy="646331"/>
          </a:xfrm>
          <a:prstGeom prst="rect">
            <a:avLst/>
          </a:prstGeom>
          <a:noFill/>
          <a:ln w="9525">
            <a:noFill/>
            <a:miter lim="800000"/>
            <a:headEnd/>
            <a:tailEnd/>
          </a:ln>
        </p:spPr>
        <p:txBody>
          <a:bodyPr wrap="none">
            <a:spAutoFit/>
          </a:bodyPr>
          <a:lstStyle/>
          <a:p>
            <a:pPr algn="ctr">
              <a:spcAft>
                <a:spcPts val="600"/>
              </a:spcAft>
            </a:pPr>
            <a:r>
              <a:rPr lang="en-US" sz="2000" i="0" dirty="0" smtClean="0">
                <a:solidFill>
                  <a:srgbClr val="DDDDDD"/>
                </a:solidFill>
                <a:latin typeface="Calibri" pitchFamily="34" charset="0"/>
                <a:cs typeface="Calibri" pitchFamily="34" charset="0"/>
              </a:rPr>
              <a:t>Halftone and Stippling</a:t>
            </a:r>
            <a:br>
              <a:rPr lang="en-US" sz="2000" i="0" dirty="0" smtClean="0">
                <a:solidFill>
                  <a:srgbClr val="DDDDDD"/>
                </a:solidFill>
                <a:latin typeface="Calibri" pitchFamily="34" charset="0"/>
                <a:cs typeface="Calibri" pitchFamily="34" charset="0"/>
              </a:rPr>
            </a:br>
            <a:r>
              <a:rPr lang="en-US" sz="1600" i="0" dirty="0" smtClean="0">
                <a:solidFill>
                  <a:srgbClr val="DDDDDD"/>
                </a:solidFill>
                <a:latin typeface="Calibri" pitchFamily="34" charset="0"/>
                <a:cs typeface="Calibri" pitchFamily="34" charset="0"/>
              </a:rPr>
              <a:t>[</a:t>
            </a:r>
            <a:r>
              <a:rPr lang="en-US" sz="1600" dirty="0" err="1" smtClean="0">
                <a:solidFill>
                  <a:srgbClr val="DDDDDD"/>
                </a:solidFill>
                <a:latin typeface="Calibri" pitchFamily="34" charset="0"/>
                <a:cs typeface="Calibri" pitchFamily="34" charset="0"/>
              </a:rPr>
              <a:t>Balzer</a:t>
            </a:r>
            <a:r>
              <a:rPr lang="en-US" sz="1600" dirty="0" smtClean="0">
                <a:solidFill>
                  <a:srgbClr val="DDDDDD"/>
                </a:solidFill>
                <a:latin typeface="Calibri" pitchFamily="34" charset="0"/>
                <a:cs typeface="Calibri" pitchFamily="34" charset="0"/>
              </a:rPr>
              <a:t> </a:t>
            </a:r>
            <a:r>
              <a:rPr lang="en-US" sz="1600" dirty="0">
                <a:solidFill>
                  <a:srgbClr val="DDDDDD"/>
                </a:solidFill>
                <a:latin typeface="Calibri" pitchFamily="34" charset="0"/>
                <a:cs typeface="Calibri" pitchFamily="34" charset="0"/>
              </a:rPr>
              <a:t>et al. 2009</a:t>
            </a:r>
            <a:r>
              <a:rPr lang="en-US" sz="1600" i="0" dirty="0">
                <a:solidFill>
                  <a:srgbClr val="DDDDDD"/>
                </a:solidFill>
                <a:latin typeface="Calibri" pitchFamily="34" charset="0"/>
                <a:cs typeface="Calibri" pitchFamily="34" charset="0"/>
              </a:rPr>
              <a:t>]</a:t>
            </a:r>
          </a:p>
        </p:txBody>
      </p:sp>
      <p:pic>
        <p:nvPicPr>
          <p:cNvPr id="13" name="Picture 8" descr="C:\home\lywei\trees\liyiwei-msra\Research\RainbowNoise\talk\data\mygalileo_03_3.50_isotropic.png"/>
          <p:cNvPicPr>
            <a:picLocks noChangeAspect="1" noChangeArrowheads="1"/>
          </p:cNvPicPr>
          <p:nvPr/>
        </p:nvPicPr>
        <p:blipFill>
          <a:blip r:embed="rId4" cstate="print"/>
          <a:srcRect l="56250" t="14999" b="14999"/>
          <a:stretch>
            <a:fillRect/>
          </a:stretch>
        </p:blipFill>
        <p:spPr bwMode="auto">
          <a:xfrm>
            <a:off x="3429000" y="1143000"/>
            <a:ext cx="2362200" cy="2085224"/>
          </a:xfrm>
          <a:prstGeom prst="rect">
            <a:avLst/>
          </a:prstGeom>
          <a:noFill/>
          <a:ln w="9525">
            <a:noFill/>
            <a:miter lim="800000"/>
            <a:headEnd/>
            <a:tailEnd/>
          </a:ln>
        </p:spPr>
      </p:pic>
      <p:sp>
        <p:nvSpPr>
          <p:cNvPr id="14" name="TextBox 6"/>
          <p:cNvSpPr txBox="1">
            <a:spLocks noChangeArrowheads="1"/>
          </p:cNvSpPr>
          <p:nvPr/>
        </p:nvSpPr>
        <p:spPr bwMode="auto">
          <a:xfrm>
            <a:off x="3315816" y="3200399"/>
            <a:ext cx="2461443" cy="646331"/>
          </a:xfrm>
          <a:prstGeom prst="rect">
            <a:avLst/>
          </a:prstGeom>
          <a:noFill/>
          <a:ln w="9525">
            <a:noFill/>
            <a:miter lim="800000"/>
            <a:headEnd/>
            <a:tailEnd/>
          </a:ln>
        </p:spPr>
        <p:txBody>
          <a:bodyPr wrap="none">
            <a:spAutoFit/>
          </a:bodyPr>
          <a:lstStyle/>
          <a:p>
            <a:pPr algn="ctr">
              <a:spcAft>
                <a:spcPts val="600"/>
              </a:spcAft>
            </a:pPr>
            <a:r>
              <a:rPr lang="en-US" sz="2000" i="0" dirty="0" smtClean="0">
                <a:solidFill>
                  <a:srgbClr val="DDDDDD"/>
                </a:solidFill>
                <a:latin typeface="Calibri" pitchFamily="34" charset="0"/>
                <a:cs typeface="Calibri" pitchFamily="34" charset="0"/>
              </a:rPr>
              <a:t>Importance Sampling</a:t>
            </a:r>
            <a:br>
              <a:rPr lang="en-US" sz="2000" i="0" dirty="0" smtClean="0">
                <a:solidFill>
                  <a:srgbClr val="DDDDDD"/>
                </a:solidFill>
                <a:latin typeface="Calibri" pitchFamily="34" charset="0"/>
                <a:cs typeface="Calibri" pitchFamily="34" charset="0"/>
              </a:rPr>
            </a:br>
            <a:r>
              <a:rPr lang="en-US" sz="1600" i="0" dirty="0" smtClean="0">
                <a:solidFill>
                  <a:srgbClr val="DDDDDD"/>
                </a:solidFill>
                <a:latin typeface="Calibri" pitchFamily="34" charset="0"/>
                <a:cs typeface="Calibri" pitchFamily="34" charset="0"/>
              </a:rPr>
              <a:t>[</a:t>
            </a:r>
            <a:r>
              <a:rPr lang="en-US" sz="1600" dirty="0" err="1" smtClean="0">
                <a:solidFill>
                  <a:srgbClr val="DDDDDD"/>
                </a:solidFill>
                <a:latin typeface="Calibri" pitchFamily="34" charset="0"/>
                <a:cs typeface="Calibri" pitchFamily="34" charset="0"/>
              </a:rPr>
              <a:t>Ostromoukhov</a:t>
            </a:r>
            <a:r>
              <a:rPr lang="en-US" sz="1600" dirty="0" smtClean="0">
                <a:solidFill>
                  <a:srgbClr val="DDDDDD"/>
                </a:solidFill>
                <a:latin typeface="Calibri" pitchFamily="34" charset="0"/>
                <a:cs typeface="Calibri" pitchFamily="34" charset="0"/>
              </a:rPr>
              <a:t> </a:t>
            </a:r>
            <a:r>
              <a:rPr lang="en-US" sz="1600" dirty="0">
                <a:solidFill>
                  <a:srgbClr val="DDDDDD"/>
                </a:solidFill>
                <a:latin typeface="Calibri" pitchFamily="34" charset="0"/>
                <a:cs typeface="Calibri" pitchFamily="34" charset="0"/>
              </a:rPr>
              <a:t>et al. 2004</a:t>
            </a:r>
            <a:r>
              <a:rPr lang="en-US" sz="1600" i="0" dirty="0">
                <a:solidFill>
                  <a:srgbClr val="DDDDDD"/>
                </a:solidFill>
                <a:latin typeface="Calibri" pitchFamily="34" charset="0"/>
                <a:cs typeface="Calibri" pitchFamily="34" charset="0"/>
              </a:rPr>
              <a:t>]</a:t>
            </a:r>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143000"/>
            <a:ext cx="2362200" cy="208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57200" y="3962400"/>
            <a:ext cx="8446914" cy="2736624"/>
            <a:chOff x="457200" y="4045176"/>
            <a:chExt cx="8446914" cy="2736624"/>
          </a:xfrm>
        </p:grpSpPr>
        <p:sp>
          <p:nvSpPr>
            <p:cNvPr id="9" name="TextBox 6"/>
            <p:cNvSpPr txBox="1">
              <a:spLocks noChangeArrowheads="1"/>
            </p:cNvSpPr>
            <p:nvPr/>
          </p:nvSpPr>
          <p:spPr bwMode="auto">
            <a:xfrm>
              <a:off x="990600" y="6107333"/>
              <a:ext cx="1331134" cy="646331"/>
            </a:xfrm>
            <a:prstGeom prst="rect">
              <a:avLst/>
            </a:prstGeom>
            <a:noFill/>
            <a:ln w="9525">
              <a:noFill/>
              <a:miter lim="800000"/>
              <a:headEnd/>
              <a:tailEnd/>
            </a:ln>
          </p:spPr>
          <p:txBody>
            <a:bodyPr wrap="none">
              <a:spAutoFit/>
            </a:bodyPr>
            <a:lstStyle/>
            <a:p>
              <a:pPr algn="ctr">
                <a:spcAft>
                  <a:spcPts val="600"/>
                </a:spcAft>
              </a:pPr>
              <a:r>
                <a:rPr lang="en-US" sz="2000" i="0" dirty="0" err="1" smtClean="0">
                  <a:solidFill>
                    <a:srgbClr val="DDDDDD"/>
                  </a:solidFill>
                  <a:latin typeface="Calibri" pitchFamily="34" charset="0"/>
                  <a:cs typeface="Calibri" pitchFamily="34" charset="0"/>
                </a:rPr>
                <a:t>Remeshing</a:t>
              </a:r>
              <a:r>
                <a:rPr lang="en-US" sz="2000" i="0" dirty="0" smtClean="0">
                  <a:solidFill>
                    <a:srgbClr val="DDDDDD"/>
                  </a:solidFill>
                  <a:latin typeface="Calibri" pitchFamily="34" charset="0"/>
                  <a:cs typeface="Calibri" pitchFamily="34" charset="0"/>
                </a:rPr>
                <a:t/>
              </a:r>
              <a:br>
                <a:rPr lang="en-US" sz="2000" i="0" dirty="0" smtClean="0">
                  <a:solidFill>
                    <a:srgbClr val="DDDDDD"/>
                  </a:solidFill>
                  <a:latin typeface="Calibri" pitchFamily="34" charset="0"/>
                  <a:cs typeface="Calibri" pitchFamily="34" charset="0"/>
                </a:rPr>
              </a:br>
              <a:r>
                <a:rPr lang="en-US" sz="1600" i="0" dirty="0" smtClean="0">
                  <a:solidFill>
                    <a:srgbClr val="DDDDDD"/>
                  </a:solidFill>
                  <a:latin typeface="Calibri" pitchFamily="34" charset="0"/>
                  <a:cs typeface="Calibri" pitchFamily="34" charset="0"/>
                </a:rPr>
                <a:t>[</a:t>
              </a:r>
              <a:r>
                <a:rPr lang="en-US" sz="1600" dirty="0" smtClean="0">
                  <a:solidFill>
                    <a:srgbClr val="DDDDDD"/>
                  </a:solidFill>
                  <a:latin typeface="Calibri" pitchFamily="34" charset="0"/>
                  <a:cs typeface="Calibri" pitchFamily="34" charset="0"/>
                </a:rPr>
                <a:t>Turk 1992</a:t>
              </a:r>
              <a:r>
                <a:rPr lang="en-US" sz="1600" i="0" dirty="0" smtClean="0">
                  <a:solidFill>
                    <a:srgbClr val="DDDDDD"/>
                  </a:solidFill>
                  <a:latin typeface="Calibri" pitchFamily="34" charset="0"/>
                  <a:cs typeface="Calibri" pitchFamily="34" charset="0"/>
                </a:rPr>
                <a:t>]</a:t>
              </a:r>
              <a:endParaRPr lang="en-US" sz="1600" i="0" dirty="0">
                <a:solidFill>
                  <a:srgbClr val="DDDDDD"/>
                </a:solidFill>
                <a:latin typeface="Calibri" pitchFamily="34" charset="0"/>
                <a:cs typeface="Calibri" pitchFamily="34" charset="0"/>
              </a:endParaRPr>
            </a:p>
          </p:txBody>
        </p:sp>
        <p:sp>
          <p:nvSpPr>
            <p:cNvPr id="10" name="TextBox 6"/>
            <p:cNvSpPr txBox="1">
              <a:spLocks noChangeArrowheads="1"/>
            </p:cNvSpPr>
            <p:nvPr/>
          </p:nvSpPr>
          <p:spPr bwMode="auto">
            <a:xfrm>
              <a:off x="6584863" y="6135469"/>
              <a:ext cx="1982787" cy="646331"/>
            </a:xfrm>
            <a:prstGeom prst="rect">
              <a:avLst/>
            </a:prstGeom>
            <a:noFill/>
            <a:ln w="9525">
              <a:noFill/>
              <a:miter lim="800000"/>
              <a:headEnd/>
              <a:tailEnd/>
            </a:ln>
          </p:spPr>
          <p:txBody>
            <a:bodyPr wrap="none">
              <a:spAutoFit/>
            </a:bodyPr>
            <a:lstStyle/>
            <a:p>
              <a:pPr algn="ctr">
                <a:spcAft>
                  <a:spcPts val="600"/>
                </a:spcAft>
              </a:pPr>
              <a:r>
                <a:rPr lang="en-US" sz="2000" i="0" dirty="0" smtClean="0">
                  <a:solidFill>
                    <a:srgbClr val="DDDDDD"/>
                  </a:solidFill>
                  <a:latin typeface="Calibri" pitchFamily="34" charset="0"/>
                  <a:cs typeface="Calibri" pitchFamily="34" charset="0"/>
                </a:rPr>
                <a:t>Surface Texturing</a:t>
              </a:r>
              <a:br>
                <a:rPr lang="en-US" sz="2000" i="0" dirty="0" smtClean="0">
                  <a:solidFill>
                    <a:srgbClr val="DDDDDD"/>
                  </a:solidFill>
                  <a:latin typeface="Calibri" pitchFamily="34" charset="0"/>
                  <a:cs typeface="Calibri" pitchFamily="34" charset="0"/>
                </a:rPr>
              </a:br>
              <a:r>
                <a:rPr lang="en-US" sz="1600" i="0" dirty="0" smtClean="0">
                  <a:solidFill>
                    <a:srgbClr val="DDDDDD"/>
                  </a:solidFill>
                  <a:latin typeface="Calibri" pitchFamily="34" charset="0"/>
                  <a:cs typeface="Calibri" pitchFamily="34" charset="0"/>
                </a:rPr>
                <a:t>[</a:t>
              </a:r>
              <a:r>
                <a:rPr lang="en-US" sz="1600" dirty="0" err="1" smtClean="0">
                  <a:solidFill>
                    <a:srgbClr val="DDDDDD"/>
                  </a:solidFill>
                  <a:latin typeface="Calibri" pitchFamily="34" charset="0"/>
                  <a:cs typeface="Calibri" pitchFamily="34" charset="0"/>
                </a:rPr>
                <a:t>Lagae</a:t>
              </a:r>
              <a:r>
                <a:rPr lang="en-US" sz="1600" dirty="0" smtClean="0">
                  <a:solidFill>
                    <a:srgbClr val="DDDDDD"/>
                  </a:solidFill>
                  <a:latin typeface="Calibri" pitchFamily="34" charset="0"/>
                  <a:cs typeface="Calibri" pitchFamily="34" charset="0"/>
                </a:rPr>
                <a:t> </a:t>
              </a:r>
              <a:r>
                <a:rPr lang="en-US" sz="1600" dirty="0">
                  <a:solidFill>
                    <a:srgbClr val="DDDDDD"/>
                  </a:solidFill>
                  <a:latin typeface="Calibri" pitchFamily="34" charset="0"/>
                  <a:cs typeface="Calibri" pitchFamily="34" charset="0"/>
                </a:rPr>
                <a:t>et al. </a:t>
              </a:r>
              <a:r>
                <a:rPr lang="en-US" sz="1600" dirty="0" smtClean="0">
                  <a:solidFill>
                    <a:srgbClr val="DDDDDD"/>
                  </a:solidFill>
                  <a:latin typeface="Calibri" pitchFamily="34" charset="0"/>
                  <a:cs typeface="Calibri" pitchFamily="34" charset="0"/>
                </a:rPr>
                <a:t>2005</a:t>
              </a:r>
              <a:r>
                <a:rPr lang="en-US" sz="1600" i="0" dirty="0" smtClean="0">
                  <a:solidFill>
                    <a:srgbClr val="DDDDDD"/>
                  </a:solidFill>
                  <a:latin typeface="Calibri" pitchFamily="34" charset="0"/>
                  <a:cs typeface="Calibri" pitchFamily="34" charset="0"/>
                </a:rPr>
                <a:t>]</a:t>
              </a:r>
              <a:endParaRPr lang="en-US" sz="1600" i="0" dirty="0">
                <a:solidFill>
                  <a:srgbClr val="DDDDDD"/>
                </a:solidFill>
                <a:latin typeface="Calibri" pitchFamily="34" charset="0"/>
                <a:cs typeface="Calibri" pitchFamily="34" charset="0"/>
              </a:endParaRPr>
            </a:p>
          </p:txBody>
        </p:sp>
        <p:pic>
          <p:nvPicPr>
            <p:cNvPr id="15" name="Picture 3" descr="C:\home\lywei\trees\liyiwei-msra\Research\RainbowNoise\talk\data\retile_fig01.jpg"/>
            <p:cNvPicPr>
              <a:picLocks noChangeAspect="1" noChangeArrowheads="1"/>
            </p:cNvPicPr>
            <p:nvPr/>
          </p:nvPicPr>
          <p:blipFill>
            <a:blip r:embed="rId6" cstate="print"/>
            <a:srcRect/>
            <a:stretch>
              <a:fillRect/>
            </a:stretch>
          </p:blipFill>
          <p:spPr bwMode="auto">
            <a:xfrm>
              <a:off x="457200" y="4045176"/>
              <a:ext cx="2362200" cy="2069601"/>
            </a:xfrm>
            <a:prstGeom prst="rect">
              <a:avLst/>
            </a:prstGeom>
            <a:noFill/>
            <a:ln w="9525">
              <a:noFill/>
              <a:miter lim="800000"/>
              <a:headEnd/>
              <a:tailEnd/>
            </a:ln>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544490" y="3779643"/>
              <a:ext cx="2063534" cy="265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6"/>
            <p:cNvSpPr txBox="1">
              <a:spLocks noChangeArrowheads="1"/>
            </p:cNvSpPr>
            <p:nvPr/>
          </p:nvSpPr>
          <p:spPr bwMode="auto">
            <a:xfrm>
              <a:off x="3372966" y="6131561"/>
              <a:ext cx="2474267" cy="646331"/>
            </a:xfrm>
            <a:prstGeom prst="rect">
              <a:avLst/>
            </a:prstGeom>
            <a:noFill/>
            <a:ln w="9525">
              <a:noFill/>
              <a:miter lim="800000"/>
              <a:headEnd/>
              <a:tailEnd/>
            </a:ln>
          </p:spPr>
          <p:txBody>
            <a:bodyPr wrap="none">
              <a:spAutoFit/>
            </a:bodyPr>
            <a:lstStyle/>
            <a:p>
              <a:pPr algn="ctr">
                <a:spcAft>
                  <a:spcPts val="600"/>
                </a:spcAft>
              </a:pPr>
              <a:r>
                <a:rPr lang="en-US" sz="2000" i="0" dirty="0" smtClean="0">
                  <a:solidFill>
                    <a:srgbClr val="DDDDDD"/>
                  </a:solidFill>
                  <a:latin typeface="Calibri" pitchFamily="34" charset="0"/>
                  <a:cs typeface="Calibri" pitchFamily="34" charset="0"/>
                </a:rPr>
                <a:t>Point-based Modeling</a:t>
              </a:r>
              <a:br>
                <a:rPr lang="en-US" sz="2000" i="0" dirty="0" smtClean="0">
                  <a:solidFill>
                    <a:srgbClr val="DDDDDD"/>
                  </a:solidFill>
                  <a:latin typeface="Calibri" pitchFamily="34" charset="0"/>
                  <a:cs typeface="Calibri" pitchFamily="34" charset="0"/>
                </a:rPr>
              </a:br>
              <a:r>
                <a:rPr lang="en-US" sz="1600" i="0" dirty="0" smtClean="0">
                  <a:solidFill>
                    <a:srgbClr val="DDDDDD"/>
                  </a:solidFill>
                  <a:latin typeface="Calibri" pitchFamily="34" charset="0"/>
                  <a:cs typeface="Calibri" pitchFamily="34" charset="0"/>
                </a:rPr>
                <a:t>[</a:t>
              </a:r>
              <a:r>
                <a:rPr lang="en-US" sz="1600" dirty="0" err="1">
                  <a:solidFill>
                    <a:srgbClr val="DDDDDD"/>
                  </a:solidFill>
                  <a:latin typeface="Calibri" pitchFamily="34" charset="0"/>
                  <a:cs typeface="Calibri" pitchFamily="34" charset="0"/>
                </a:rPr>
                <a:t>Öztireli</a:t>
              </a:r>
              <a:r>
                <a:rPr lang="en-US" sz="1600" dirty="0">
                  <a:solidFill>
                    <a:srgbClr val="DDDDDD"/>
                  </a:solidFill>
                  <a:latin typeface="Calibri" pitchFamily="34" charset="0"/>
                  <a:cs typeface="Calibri" pitchFamily="34" charset="0"/>
                </a:rPr>
                <a:t> et al. </a:t>
              </a:r>
              <a:r>
                <a:rPr lang="en-US" sz="1600" dirty="0" smtClean="0">
                  <a:solidFill>
                    <a:srgbClr val="DDDDDD"/>
                  </a:solidFill>
                  <a:latin typeface="Calibri" pitchFamily="34" charset="0"/>
                  <a:cs typeface="Calibri" pitchFamily="34" charset="0"/>
                </a:rPr>
                <a:t>2010</a:t>
              </a:r>
              <a:r>
                <a:rPr lang="en-US" sz="1600" i="0" dirty="0" smtClean="0">
                  <a:solidFill>
                    <a:srgbClr val="DDDDDD"/>
                  </a:solidFill>
                  <a:latin typeface="Calibri" pitchFamily="34" charset="0"/>
                  <a:cs typeface="Calibri" pitchFamily="34" charset="0"/>
                </a:rPr>
                <a:t>]</a:t>
              </a:r>
              <a:endParaRPr lang="en-US" sz="1600" i="0" dirty="0">
                <a:solidFill>
                  <a:srgbClr val="DDDDDD"/>
                </a:solidFill>
                <a:latin typeface="Calibri" pitchFamily="34" charset="0"/>
                <a:cs typeface="Calibri" pitchFamily="34" charset="0"/>
              </a:endParaRPr>
            </a:p>
          </p:txBody>
        </p:sp>
        <p:grpSp>
          <p:nvGrpSpPr>
            <p:cNvPr id="3" name="Group 2"/>
            <p:cNvGrpSpPr/>
            <p:nvPr/>
          </p:nvGrpSpPr>
          <p:grpSpPr>
            <a:xfrm>
              <a:off x="3457418" y="4075732"/>
              <a:ext cx="2358419" cy="2083777"/>
              <a:chOff x="3418840" y="4060493"/>
              <a:chExt cx="2358419" cy="2083777"/>
            </a:xfrm>
          </p:grpSpPr>
          <p:pic>
            <p:nvPicPr>
              <p:cNvPr id="1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8840" y="4060494"/>
                <a:ext cx="1191260" cy="208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6485" y="4060493"/>
                <a:ext cx="1280774" cy="208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733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287339" y="1194281"/>
            <a:ext cx="2558548" cy="2558548"/>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5"/>
          <p:cNvSpPr>
            <a:spLocks noGrp="1"/>
          </p:cNvSpPr>
          <p:nvPr>
            <p:ph type="title"/>
          </p:nvPr>
        </p:nvSpPr>
        <p:spPr/>
        <p:txBody>
          <a:bodyPr/>
          <a:lstStyle/>
          <a:p>
            <a:r>
              <a:rPr lang="en-US" dirty="0" smtClean="0">
                <a:latin typeface="Calibri" pitchFamily="34" charset="0"/>
                <a:cs typeface="Calibri" pitchFamily="34" charset="0"/>
              </a:rPr>
              <a:t>Example: </a:t>
            </a:r>
            <a:r>
              <a:rPr lang="en-US" dirty="0" smtClean="0">
                <a:solidFill>
                  <a:srgbClr val="FFCC99"/>
                </a:solidFill>
                <a:latin typeface="Calibri" pitchFamily="34" charset="0"/>
                <a:cs typeface="Calibri" pitchFamily="34" charset="0"/>
              </a:rPr>
              <a:t>Poisson Disk Samples</a:t>
            </a:r>
            <a:endParaRPr lang="en-US" dirty="0">
              <a:solidFill>
                <a:srgbClr val="FFCC99"/>
              </a:solidFill>
              <a:latin typeface="Calibri" pitchFamily="34" charset="0"/>
              <a:cs typeface="Calibri" pitchFamily="34" charset="0"/>
            </a:endParaRPr>
          </a:p>
        </p:txBody>
      </p:sp>
      <p:grpSp>
        <p:nvGrpSpPr>
          <p:cNvPr id="5" name="Group 4"/>
          <p:cNvGrpSpPr/>
          <p:nvPr/>
        </p:nvGrpSpPr>
        <p:grpSpPr>
          <a:xfrm>
            <a:off x="3382435" y="1219200"/>
            <a:ext cx="5456765" cy="2536754"/>
            <a:chOff x="3382435" y="1219200"/>
            <a:chExt cx="5456765" cy="2536754"/>
          </a:xfrm>
        </p:grpSpPr>
        <p:pic>
          <p:nvPicPr>
            <p:cNvPr id="12331"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2435" y="1219200"/>
              <a:ext cx="2561165" cy="2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32"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035" y="1219200"/>
              <a:ext cx="2561165" cy="2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4663017" y="1371600"/>
              <a:ext cx="1092945"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Radial Means</a:t>
              </a:r>
            </a:p>
          </p:txBody>
        </p:sp>
        <p:sp>
          <p:nvSpPr>
            <p:cNvPr id="30" name="Rectangle 29"/>
            <p:cNvSpPr/>
            <p:nvPr/>
          </p:nvSpPr>
          <p:spPr bwMode="auto">
            <a:xfrm>
              <a:off x="7696200" y="1371600"/>
              <a:ext cx="950958"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Anisotropy</a:t>
              </a:r>
            </a:p>
          </p:txBody>
        </p:sp>
      </p:grpSp>
      <p:grpSp>
        <p:nvGrpSpPr>
          <p:cNvPr id="6" name="Group 5"/>
          <p:cNvGrpSpPr/>
          <p:nvPr/>
        </p:nvGrpSpPr>
        <p:grpSpPr>
          <a:xfrm>
            <a:off x="3810000" y="1447800"/>
            <a:ext cx="957543" cy="597932"/>
            <a:chOff x="3810000" y="1447800"/>
            <a:chExt cx="957543" cy="597932"/>
          </a:xfrm>
        </p:grpSpPr>
        <p:sp>
          <p:nvSpPr>
            <p:cNvPr id="7" name="Oval 6"/>
            <p:cNvSpPr/>
            <p:nvPr/>
          </p:nvSpPr>
          <p:spPr bwMode="auto">
            <a:xfrm>
              <a:off x="3810000" y="1447800"/>
              <a:ext cx="381000" cy="533400"/>
            </a:xfrm>
            <a:prstGeom prst="ellipse">
              <a:avLst/>
            </a:prstGeom>
            <a:noFill/>
            <a:ln w="19050" cap="flat" cmpd="sng" algn="ctr">
              <a:solidFill>
                <a:srgbClr val="00B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 name="TextBox 7"/>
            <p:cNvSpPr txBox="1"/>
            <p:nvPr/>
          </p:nvSpPr>
          <p:spPr>
            <a:xfrm>
              <a:off x="4114800" y="1676400"/>
              <a:ext cx="652743" cy="369332"/>
            </a:xfrm>
            <a:prstGeom prst="rect">
              <a:avLst/>
            </a:prstGeom>
            <a:noFill/>
          </p:spPr>
          <p:txBody>
            <a:bodyPr wrap="none" rtlCol="0">
              <a:spAutoFit/>
            </a:bodyPr>
            <a:lstStyle/>
            <a:p>
              <a:r>
                <a:rPr lang="en-US" sz="1800" b="1" dirty="0" smtClean="0">
                  <a:solidFill>
                    <a:srgbClr val="00B050"/>
                  </a:solidFill>
                  <a:latin typeface="Calibri" pitchFamily="34" charset="0"/>
                  <a:cs typeface="Calibri" pitchFamily="34" charset="0"/>
                </a:rPr>
                <a:t>peak</a:t>
              </a:r>
              <a:endParaRPr lang="en-US" sz="1800" b="1" dirty="0">
                <a:solidFill>
                  <a:srgbClr val="00B050"/>
                </a:solidFill>
                <a:latin typeface="Calibri" pitchFamily="34" charset="0"/>
                <a:cs typeface="Calibri" pitchFamily="34" charset="0"/>
              </a:endParaRPr>
            </a:p>
          </p:txBody>
        </p:sp>
      </p:grpSp>
      <p:grpSp>
        <p:nvGrpSpPr>
          <p:cNvPr id="3" name="Group 2"/>
          <p:cNvGrpSpPr/>
          <p:nvPr/>
        </p:nvGrpSpPr>
        <p:grpSpPr>
          <a:xfrm>
            <a:off x="4419600" y="2667000"/>
            <a:ext cx="1428148" cy="810399"/>
            <a:chOff x="4419600" y="2667000"/>
            <a:chExt cx="1428148" cy="810399"/>
          </a:xfrm>
        </p:grpSpPr>
        <p:sp>
          <p:nvSpPr>
            <p:cNvPr id="11" name="TextBox 10"/>
            <p:cNvSpPr txBox="1"/>
            <p:nvPr/>
          </p:nvSpPr>
          <p:spPr>
            <a:xfrm>
              <a:off x="4419600" y="2831068"/>
              <a:ext cx="1428148" cy="646331"/>
            </a:xfrm>
            <a:prstGeom prst="rect">
              <a:avLst/>
            </a:prstGeom>
            <a:noFill/>
          </p:spPr>
          <p:txBody>
            <a:bodyPr wrap="none" rtlCol="0">
              <a:spAutoFit/>
            </a:bodyPr>
            <a:lstStyle/>
            <a:p>
              <a:pPr algn="ctr"/>
              <a:r>
                <a:rPr lang="en-US" sz="1800" b="1" dirty="0" smtClean="0">
                  <a:solidFill>
                    <a:srgbClr val="00B050"/>
                  </a:solidFill>
                  <a:latin typeface="Calibri" pitchFamily="34" charset="0"/>
                  <a:cs typeface="Calibri" pitchFamily="34" charset="0"/>
                </a:rPr>
                <a:t>uncorrelated</a:t>
              </a:r>
              <a:br>
                <a:rPr lang="en-US" sz="1800" b="1" dirty="0" smtClean="0">
                  <a:solidFill>
                    <a:srgbClr val="00B050"/>
                  </a:solidFill>
                  <a:latin typeface="Calibri" pitchFamily="34" charset="0"/>
                  <a:cs typeface="Calibri" pitchFamily="34" charset="0"/>
                </a:rPr>
              </a:br>
              <a:r>
                <a:rPr lang="en-US" sz="1800" b="1" dirty="0" smtClean="0">
                  <a:solidFill>
                    <a:srgbClr val="00B050"/>
                  </a:solidFill>
                  <a:latin typeface="Calibri" pitchFamily="34" charset="0"/>
                  <a:cs typeface="Calibri" pitchFamily="34" charset="0"/>
                </a:rPr>
                <a:t>(white noise)</a:t>
              </a:r>
              <a:endParaRPr lang="en-US" sz="1800" b="1" dirty="0">
                <a:solidFill>
                  <a:srgbClr val="00B050"/>
                </a:solidFill>
                <a:latin typeface="Calibri" pitchFamily="34" charset="0"/>
                <a:cs typeface="Calibri" pitchFamily="34" charset="0"/>
              </a:endParaRPr>
            </a:p>
          </p:txBody>
        </p:sp>
        <p:sp>
          <p:nvSpPr>
            <p:cNvPr id="2" name="Rounded Rectangle 1"/>
            <p:cNvSpPr/>
            <p:nvPr/>
          </p:nvSpPr>
          <p:spPr bwMode="auto">
            <a:xfrm>
              <a:off x="4495800" y="2667000"/>
              <a:ext cx="1295400" cy="228600"/>
            </a:xfrm>
            <a:prstGeom prst="roundRect">
              <a:avLst>
                <a:gd name="adj" fmla="val 50000"/>
              </a:avLst>
            </a:prstGeom>
            <a:noFill/>
            <a:ln w="19050" cap="flat" cmpd="sng" algn="ctr">
              <a:solidFill>
                <a:srgbClr val="00B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
        <p:nvSpPr>
          <p:cNvPr id="35" name="TextBox 34"/>
          <p:cNvSpPr txBox="1"/>
          <p:nvPr/>
        </p:nvSpPr>
        <p:spPr>
          <a:xfrm>
            <a:off x="366825" y="1219200"/>
            <a:ext cx="780983" cy="523220"/>
          </a:xfrm>
          <a:prstGeom prst="rect">
            <a:avLst/>
          </a:prstGeom>
          <a:noFill/>
        </p:spPr>
        <p:txBody>
          <a:bodyPr wrap="none" rtlCol="0">
            <a:spAutoFit/>
          </a:bodyPr>
          <a:lstStyle/>
          <a:p>
            <a:r>
              <a:rPr lang="en-US" sz="2800" dirty="0" smtClean="0">
                <a:solidFill>
                  <a:srgbClr val="FFFF00"/>
                </a:solidFill>
                <a:latin typeface="Calibri" pitchFamily="34" charset="0"/>
                <a:cs typeface="Calibri" pitchFamily="34" charset="0"/>
              </a:rPr>
              <a:t>P(</a:t>
            </a:r>
            <a:r>
              <a:rPr lang="en-US" sz="2800" b="1" i="0" dirty="0" smtClean="0">
                <a:solidFill>
                  <a:srgbClr val="FFFF00"/>
                </a:solidFill>
                <a:latin typeface="Calibri" pitchFamily="34" charset="0"/>
                <a:cs typeface="Calibri" pitchFamily="34" charset="0"/>
              </a:rPr>
              <a:t>d</a:t>
            </a:r>
            <a:r>
              <a:rPr lang="en-US" sz="2800" dirty="0" smtClean="0">
                <a:solidFill>
                  <a:srgbClr val="FFFF00"/>
                </a:solidFill>
                <a:latin typeface="Calibri" pitchFamily="34" charset="0"/>
                <a:cs typeface="Calibri" pitchFamily="34" charset="0"/>
              </a:rPr>
              <a:t>)</a:t>
            </a:r>
            <a:endParaRPr lang="en-US" sz="2800" dirty="0">
              <a:solidFill>
                <a:srgbClr val="FFFF00"/>
              </a:solidFill>
              <a:latin typeface="Calibri" pitchFamily="34" charset="0"/>
              <a:cs typeface="Calibri" pitchFamily="34" charset="0"/>
            </a:endParaRPr>
          </a:p>
        </p:txBody>
      </p:sp>
      <p:sp>
        <p:nvSpPr>
          <p:cNvPr id="37" name="TextBox 36"/>
          <p:cNvSpPr txBox="1"/>
          <p:nvPr/>
        </p:nvSpPr>
        <p:spPr>
          <a:xfrm>
            <a:off x="2144453" y="3260430"/>
            <a:ext cx="675891" cy="430887"/>
          </a:xfrm>
          <a:prstGeom prst="rect">
            <a:avLst/>
          </a:prstGeom>
          <a:noFill/>
        </p:spPr>
        <p:txBody>
          <a:bodyPr wrap="none" rtlCol="0">
            <a:spAutoFit/>
          </a:bodyPr>
          <a:lstStyle/>
          <a:p>
            <a:r>
              <a:rPr lang="en-US" sz="2200" b="1" dirty="0" smtClean="0">
                <a:solidFill>
                  <a:srgbClr val="DDDDDD"/>
                </a:solidFill>
                <a:latin typeface="Calibri" pitchFamily="34" charset="0"/>
                <a:cs typeface="Calibri" pitchFamily="34" charset="0"/>
              </a:rPr>
              <a:t>Diff.</a:t>
            </a:r>
            <a:endParaRPr lang="en-US" sz="2200" b="1" dirty="0">
              <a:solidFill>
                <a:srgbClr val="DDDDDD"/>
              </a:solidFill>
              <a:latin typeface="Calibri" pitchFamily="34" charset="0"/>
              <a:cs typeface="Calibri" pitchFamily="34" charset="0"/>
            </a:endParaRPr>
          </a:p>
        </p:txBody>
      </p:sp>
      <p:pic>
        <p:nvPicPr>
          <p:cNvPr id="1126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775" y="4031443"/>
            <a:ext cx="2550111" cy="255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857316" y="4876800"/>
            <a:ext cx="3953390" cy="507831"/>
          </a:xfrm>
          <a:prstGeom prst="rect">
            <a:avLst/>
          </a:prstGeom>
          <a:noFill/>
        </p:spPr>
        <p:txBody>
          <a:bodyPr wrap="none" rtlCol="0">
            <a:spAutoFit/>
          </a:bodyPr>
          <a:lstStyle/>
          <a:p>
            <a:r>
              <a:rPr lang="en-US" sz="2700" b="1" i="0" dirty="0" smtClean="0">
                <a:solidFill>
                  <a:srgbClr val="DDDDDD"/>
                </a:solidFill>
                <a:latin typeface="Calibri" pitchFamily="34" charset="0"/>
                <a:cs typeface="Calibri" pitchFamily="34" charset="0"/>
                <a:sym typeface="Wingdings" pitchFamily="2" charset="2"/>
              </a:rPr>
              <a:t> </a:t>
            </a:r>
            <a:r>
              <a:rPr lang="en-US" sz="2700" b="1" dirty="0" smtClean="0">
                <a:solidFill>
                  <a:srgbClr val="DDDDDD"/>
                </a:solidFill>
                <a:latin typeface="Calibri" pitchFamily="34" charset="0"/>
                <a:cs typeface="Calibri" pitchFamily="34" charset="0"/>
              </a:rPr>
              <a:t>Poisson disk sample set</a:t>
            </a:r>
            <a:endParaRPr lang="en-US" sz="2700" b="1" dirty="0">
              <a:solidFill>
                <a:srgbClr val="DDDDDD"/>
              </a:solidFill>
              <a:latin typeface="Calibri" pitchFamily="34" charset="0"/>
              <a:cs typeface="Calibri" pitchFamily="34" charset="0"/>
            </a:endParaRPr>
          </a:p>
        </p:txBody>
      </p:sp>
      <p:cxnSp>
        <p:nvCxnSpPr>
          <p:cNvPr id="13" name="Straight Connector 12"/>
          <p:cNvCxnSpPr/>
          <p:nvPr/>
        </p:nvCxnSpPr>
        <p:spPr bwMode="auto">
          <a:xfrm>
            <a:off x="3678072" y="3581400"/>
            <a:ext cx="0" cy="838200"/>
          </a:xfrm>
          <a:prstGeom prst="line">
            <a:avLst/>
          </a:prstGeom>
          <a:noFill/>
          <a:ln w="19050" cap="flat" cmpd="sng" algn="ctr">
            <a:solidFill>
              <a:srgbClr val="00B0F0"/>
            </a:solidFill>
            <a:prstDash val="solid"/>
            <a:round/>
            <a:headEnd type="none" w="med" len="med"/>
            <a:tailEnd type="none" w="med" len="med"/>
          </a:ln>
          <a:effectLst/>
        </p:spPr>
      </p:cxnSp>
      <p:cxnSp>
        <p:nvCxnSpPr>
          <p:cNvPr id="43" name="Straight Connector 42"/>
          <p:cNvCxnSpPr/>
          <p:nvPr/>
        </p:nvCxnSpPr>
        <p:spPr bwMode="auto">
          <a:xfrm>
            <a:off x="4540990" y="3581400"/>
            <a:ext cx="0" cy="838200"/>
          </a:xfrm>
          <a:prstGeom prst="line">
            <a:avLst/>
          </a:prstGeom>
          <a:noFill/>
          <a:ln w="19050" cap="flat" cmpd="sng" algn="ctr">
            <a:solidFill>
              <a:srgbClr val="00B0F0"/>
            </a:solidFill>
            <a:prstDash val="solid"/>
            <a:round/>
            <a:headEnd type="none" w="med" len="med"/>
            <a:tailEnd type="none" w="med" len="med"/>
          </a:ln>
          <a:effectLst/>
        </p:spPr>
      </p:cxnSp>
      <p:cxnSp>
        <p:nvCxnSpPr>
          <p:cNvPr id="44" name="Straight Connector 43"/>
          <p:cNvCxnSpPr/>
          <p:nvPr/>
        </p:nvCxnSpPr>
        <p:spPr bwMode="auto">
          <a:xfrm>
            <a:off x="3408561" y="4191000"/>
            <a:ext cx="269511" cy="0"/>
          </a:xfrm>
          <a:prstGeom prst="line">
            <a:avLst/>
          </a:prstGeom>
          <a:noFill/>
          <a:ln w="28575" cap="flat" cmpd="sng" algn="ctr">
            <a:solidFill>
              <a:srgbClr val="00B0F0"/>
            </a:solidFill>
            <a:prstDash val="solid"/>
            <a:round/>
            <a:headEnd type="none" w="med" len="med"/>
            <a:tailEnd type="arrow" w="med" len="med"/>
          </a:ln>
          <a:effectLst/>
        </p:spPr>
      </p:cxnSp>
      <p:cxnSp>
        <p:nvCxnSpPr>
          <p:cNvPr id="46" name="Straight Connector 45"/>
          <p:cNvCxnSpPr/>
          <p:nvPr/>
        </p:nvCxnSpPr>
        <p:spPr bwMode="auto">
          <a:xfrm flipH="1">
            <a:off x="4510068" y="4191000"/>
            <a:ext cx="529418" cy="0"/>
          </a:xfrm>
          <a:prstGeom prst="line">
            <a:avLst/>
          </a:prstGeom>
          <a:noFill/>
          <a:ln w="28575" cap="flat" cmpd="sng" algn="ctr">
            <a:solidFill>
              <a:srgbClr val="00B0F0"/>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49" name="TextBox 48"/>
              <p:cNvSpPr txBox="1"/>
              <p:nvPr/>
            </p:nvSpPr>
            <p:spPr>
              <a:xfrm>
                <a:off x="5073321" y="3911769"/>
                <a:ext cx="1327479"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700" i="1" smtClean="0">
                              <a:solidFill>
                                <a:srgbClr val="00B0F0"/>
                              </a:solidFill>
                              <a:latin typeface="Cambria Math"/>
                              <a:cs typeface="Calibri" pitchFamily="34" charset="0"/>
                              <a:sym typeface="Wingdings" pitchFamily="2" charset="2"/>
                            </a:rPr>
                          </m:ctrlPr>
                        </m:sSubPr>
                        <m:e>
                          <m:r>
                            <a:rPr lang="en-US" sz="2700" b="0" i="1" smtClean="0">
                              <a:solidFill>
                                <a:srgbClr val="00B0F0"/>
                              </a:solidFill>
                              <a:latin typeface="Cambria Math"/>
                              <a:cs typeface="Calibri" pitchFamily="34" charset="0"/>
                              <a:sym typeface="Wingdings" pitchFamily="2" charset="2"/>
                            </a:rPr>
                            <m:t>3</m:t>
                          </m:r>
                          <m:r>
                            <a:rPr lang="en-US" sz="2700" b="0" i="1" smtClean="0">
                              <a:solidFill>
                                <a:srgbClr val="00B0F0"/>
                              </a:solidFill>
                              <a:latin typeface="Cambria Math"/>
                              <a:ea typeface="Cambria Math"/>
                              <a:cs typeface="Calibri" pitchFamily="34" charset="0"/>
                              <a:sym typeface="Wingdings" pitchFamily="2" charset="2"/>
                            </a:rPr>
                            <m:t>∙</m:t>
                          </m:r>
                          <m:r>
                            <a:rPr lang="en-US" sz="2700" b="0" i="1" smtClean="0">
                              <a:solidFill>
                                <a:srgbClr val="00B0F0"/>
                              </a:solidFill>
                              <a:latin typeface="Cambria Math"/>
                              <a:cs typeface="Calibri" pitchFamily="34" charset="0"/>
                              <a:sym typeface="Wingdings" pitchFamily="2" charset="2"/>
                            </a:rPr>
                            <m:t>𝑟</m:t>
                          </m:r>
                        </m:e>
                        <m:sub>
                          <m:r>
                            <a:rPr lang="en-US" sz="2700" b="0" i="1" smtClean="0">
                              <a:solidFill>
                                <a:srgbClr val="00B0F0"/>
                              </a:solidFill>
                              <a:latin typeface="Cambria Math"/>
                              <a:cs typeface="Calibri" pitchFamily="34" charset="0"/>
                              <a:sym typeface="Wingdings" pitchFamily="2" charset="2"/>
                            </a:rPr>
                            <m:t>𝑚𝑖𝑛</m:t>
                          </m:r>
                        </m:sub>
                      </m:sSub>
                    </m:oMath>
                  </m:oMathPara>
                </a14:m>
                <a:endParaRPr lang="en-US" sz="2700" dirty="0">
                  <a:solidFill>
                    <a:srgbClr val="00B0F0"/>
                  </a:solidFill>
                  <a:latin typeface="Calibri" pitchFamily="34" charset="0"/>
                  <a:cs typeface="Calibri" pitchFamily="34"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5073321" y="3911769"/>
                <a:ext cx="1327479" cy="507831"/>
              </a:xfrm>
              <a:prstGeom prst="rect">
                <a:avLst/>
              </a:prstGeom>
              <a:blipFill rotWithShape="1">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571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287339" y="1194281"/>
            <a:ext cx="2558548" cy="2558548"/>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5"/>
          <p:cNvSpPr>
            <a:spLocks noGrp="1"/>
          </p:cNvSpPr>
          <p:nvPr>
            <p:ph type="title"/>
          </p:nvPr>
        </p:nvSpPr>
        <p:spPr/>
        <p:txBody>
          <a:bodyPr/>
          <a:lstStyle/>
          <a:p>
            <a:r>
              <a:rPr lang="en-US" dirty="0" smtClean="0">
                <a:latin typeface="Calibri" pitchFamily="34" charset="0"/>
                <a:cs typeface="Calibri" pitchFamily="34" charset="0"/>
              </a:rPr>
              <a:t>Example: </a:t>
            </a:r>
            <a:r>
              <a:rPr lang="en-US" dirty="0" smtClean="0">
                <a:solidFill>
                  <a:srgbClr val="FFCC99"/>
                </a:solidFill>
                <a:latin typeface="Calibri" pitchFamily="34" charset="0"/>
                <a:cs typeface="Calibri" pitchFamily="34" charset="0"/>
              </a:rPr>
              <a:t>Poisson Disk Samples</a:t>
            </a:r>
            <a:endParaRPr lang="en-US" dirty="0">
              <a:solidFill>
                <a:srgbClr val="FFCC99"/>
              </a:solidFill>
              <a:latin typeface="Calibri" pitchFamily="34" charset="0"/>
              <a:cs typeface="Calibri" pitchFamily="34" charset="0"/>
            </a:endParaRPr>
          </a:p>
        </p:txBody>
      </p:sp>
      <p:cxnSp>
        <p:nvCxnSpPr>
          <p:cNvPr id="27" name="Straight Connector 26"/>
          <p:cNvCxnSpPr/>
          <p:nvPr/>
        </p:nvCxnSpPr>
        <p:spPr bwMode="auto">
          <a:xfrm>
            <a:off x="0" y="3886200"/>
            <a:ext cx="9144000" cy="0"/>
          </a:xfrm>
          <a:prstGeom prst="line">
            <a:avLst/>
          </a:prstGeom>
          <a:ln>
            <a:solidFill>
              <a:srgbClr val="5F5F5F"/>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5" name="Group 4"/>
          <p:cNvGrpSpPr/>
          <p:nvPr/>
        </p:nvGrpSpPr>
        <p:grpSpPr>
          <a:xfrm>
            <a:off x="3382435" y="1219200"/>
            <a:ext cx="5456765" cy="2536754"/>
            <a:chOff x="3382435" y="1219200"/>
            <a:chExt cx="5456765" cy="2536754"/>
          </a:xfrm>
        </p:grpSpPr>
        <p:pic>
          <p:nvPicPr>
            <p:cNvPr id="12331"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2435" y="1219200"/>
              <a:ext cx="2561165" cy="2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32"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8035" y="1219200"/>
              <a:ext cx="2561165" cy="2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4663017" y="1371600"/>
              <a:ext cx="1092945"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Radial Means</a:t>
              </a:r>
            </a:p>
          </p:txBody>
        </p:sp>
        <p:sp>
          <p:nvSpPr>
            <p:cNvPr id="30" name="Rectangle 29"/>
            <p:cNvSpPr/>
            <p:nvPr/>
          </p:nvSpPr>
          <p:spPr bwMode="auto">
            <a:xfrm>
              <a:off x="7696200" y="1371600"/>
              <a:ext cx="950958"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Anisotropy</a:t>
              </a:r>
            </a:p>
          </p:txBody>
        </p:sp>
      </p:grpSp>
      <p:grpSp>
        <p:nvGrpSpPr>
          <p:cNvPr id="6" name="Group 5"/>
          <p:cNvGrpSpPr/>
          <p:nvPr/>
        </p:nvGrpSpPr>
        <p:grpSpPr>
          <a:xfrm>
            <a:off x="3810000" y="1447800"/>
            <a:ext cx="957543" cy="597932"/>
            <a:chOff x="3810000" y="1447800"/>
            <a:chExt cx="957543" cy="597932"/>
          </a:xfrm>
        </p:grpSpPr>
        <p:sp>
          <p:nvSpPr>
            <p:cNvPr id="7" name="Oval 6"/>
            <p:cNvSpPr/>
            <p:nvPr/>
          </p:nvSpPr>
          <p:spPr bwMode="auto">
            <a:xfrm>
              <a:off x="3810000" y="1447800"/>
              <a:ext cx="381000" cy="533400"/>
            </a:xfrm>
            <a:prstGeom prst="ellipse">
              <a:avLst/>
            </a:prstGeom>
            <a:noFill/>
            <a:ln w="19050" cap="flat" cmpd="sng" algn="ctr">
              <a:solidFill>
                <a:srgbClr val="00B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 name="TextBox 7"/>
            <p:cNvSpPr txBox="1"/>
            <p:nvPr/>
          </p:nvSpPr>
          <p:spPr>
            <a:xfrm>
              <a:off x="4114800" y="1676400"/>
              <a:ext cx="652743" cy="369332"/>
            </a:xfrm>
            <a:prstGeom prst="rect">
              <a:avLst/>
            </a:prstGeom>
            <a:noFill/>
          </p:spPr>
          <p:txBody>
            <a:bodyPr wrap="none" rtlCol="0">
              <a:spAutoFit/>
            </a:bodyPr>
            <a:lstStyle/>
            <a:p>
              <a:r>
                <a:rPr lang="en-US" sz="1800" b="1" dirty="0" smtClean="0">
                  <a:solidFill>
                    <a:srgbClr val="00B050"/>
                  </a:solidFill>
                  <a:latin typeface="Calibri" pitchFamily="34" charset="0"/>
                  <a:cs typeface="Calibri" pitchFamily="34" charset="0"/>
                </a:rPr>
                <a:t>peak</a:t>
              </a:r>
              <a:endParaRPr lang="en-US" sz="1800" b="1" dirty="0">
                <a:solidFill>
                  <a:srgbClr val="00B050"/>
                </a:solidFill>
                <a:latin typeface="Calibri" pitchFamily="34" charset="0"/>
                <a:cs typeface="Calibri" pitchFamily="34" charset="0"/>
              </a:endParaRPr>
            </a:p>
          </p:txBody>
        </p:sp>
      </p:grpSp>
      <p:sp>
        <p:nvSpPr>
          <p:cNvPr id="35" name="TextBox 34"/>
          <p:cNvSpPr txBox="1"/>
          <p:nvPr/>
        </p:nvSpPr>
        <p:spPr>
          <a:xfrm>
            <a:off x="366825" y="1219200"/>
            <a:ext cx="780983" cy="523220"/>
          </a:xfrm>
          <a:prstGeom prst="rect">
            <a:avLst/>
          </a:prstGeom>
          <a:noFill/>
        </p:spPr>
        <p:txBody>
          <a:bodyPr wrap="none" rtlCol="0">
            <a:spAutoFit/>
          </a:bodyPr>
          <a:lstStyle/>
          <a:p>
            <a:r>
              <a:rPr lang="en-US" sz="2800" dirty="0" smtClean="0">
                <a:solidFill>
                  <a:srgbClr val="FFFF00"/>
                </a:solidFill>
                <a:latin typeface="Calibri" pitchFamily="34" charset="0"/>
                <a:cs typeface="Calibri" pitchFamily="34" charset="0"/>
              </a:rPr>
              <a:t>P(</a:t>
            </a:r>
            <a:r>
              <a:rPr lang="en-US" sz="2800" b="1" i="0" dirty="0" smtClean="0">
                <a:solidFill>
                  <a:srgbClr val="FFFF00"/>
                </a:solidFill>
                <a:latin typeface="Calibri" pitchFamily="34" charset="0"/>
                <a:cs typeface="Calibri" pitchFamily="34" charset="0"/>
              </a:rPr>
              <a:t>d</a:t>
            </a:r>
            <a:r>
              <a:rPr lang="en-US" sz="2800" dirty="0" smtClean="0">
                <a:solidFill>
                  <a:srgbClr val="FFFF00"/>
                </a:solidFill>
                <a:latin typeface="Calibri" pitchFamily="34" charset="0"/>
                <a:cs typeface="Calibri" pitchFamily="34" charset="0"/>
              </a:rPr>
              <a:t>)</a:t>
            </a:r>
            <a:endParaRPr lang="en-US" sz="2800" dirty="0">
              <a:solidFill>
                <a:srgbClr val="FFFF00"/>
              </a:solidFill>
              <a:latin typeface="Calibri" pitchFamily="34" charset="0"/>
              <a:cs typeface="Calibri" pitchFamily="34" charset="0"/>
            </a:endParaRPr>
          </a:p>
        </p:txBody>
      </p:sp>
      <p:sp>
        <p:nvSpPr>
          <p:cNvPr id="37" name="TextBox 36"/>
          <p:cNvSpPr txBox="1"/>
          <p:nvPr/>
        </p:nvSpPr>
        <p:spPr>
          <a:xfrm>
            <a:off x="2144453" y="3260430"/>
            <a:ext cx="675891" cy="430887"/>
          </a:xfrm>
          <a:prstGeom prst="rect">
            <a:avLst/>
          </a:prstGeom>
          <a:noFill/>
        </p:spPr>
        <p:txBody>
          <a:bodyPr wrap="none" rtlCol="0">
            <a:spAutoFit/>
          </a:bodyPr>
          <a:lstStyle/>
          <a:p>
            <a:r>
              <a:rPr lang="en-US" sz="2200" b="1" dirty="0" smtClean="0">
                <a:solidFill>
                  <a:srgbClr val="DDDDDD"/>
                </a:solidFill>
                <a:latin typeface="Calibri" pitchFamily="34" charset="0"/>
                <a:cs typeface="Calibri" pitchFamily="34" charset="0"/>
              </a:rPr>
              <a:t>Diff.</a:t>
            </a:r>
            <a:endParaRPr lang="en-US" sz="2200" b="1" dirty="0">
              <a:solidFill>
                <a:srgbClr val="DDDDDD"/>
              </a:solidFill>
              <a:latin typeface="Calibri" pitchFamily="34" charset="0"/>
              <a:cs typeface="Calibri" pitchFamily="34" charset="0"/>
            </a:endParaRPr>
          </a:p>
        </p:txBody>
      </p:sp>
      <p:grpSp>
        <p:nvGrpSpPr>
          <p:cNvPr id="10" name="Group 9"/>
          <p:cNvGrpSpPr/>
          <p:nvPr/>
        </p:nvGrpSpPr>
        <p:grpSpPr>
          <a:xfrm>
            <a:off x="304800" y="4051337"/>
            <a:ext cx="8547581" cy="2536754"/>
            <a:chOff x="304800" y="4051337"/>
            <a:chExt cx="8547581" cy="2536754"/>
          </a:xfrm>
        </p:grpSpPr>
        <p:pic>
          <p:nvPicPr>
            <p:cNvPr id="22"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051337"/>
              <a:ext cx="2536754" cy="2536754"/>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2435" y="4133569"/>
              <a:ext cx="2561165" cy="237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8035" y="4133569"/>
              <a:ext cx="2574346" cy="237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66825" y="4051337"/>
              <a:ext cx="702436" cy="523220"/>
            </a:xfrm>
            <a:prstGeom prst="rect">
              <a:avLst/>
            </a:prstGeom>
            <a:noFill/>
          </p:spPr>
          <p:txBody>
            <a:bodyPr wrap="none" rtlCol="0">
              <a:spAutoFit/>
            </a:bodyPr>
            <a:lstStyle/>
            <a:p>
              <a:r>
                <a:rPr lang="en-US" sz="2800" dirty="0" smtClean="0">
                  <a:solidFill>
                    <a:srgbClr val="00B0F0"/>
                  </a:solidFill>
                  <a:latin typeface="Calibri" pitchFamily="34" charset="0"/>
                  <a:cs typeface="Calibri" pitchFamily="34" charset="0"/>
                </a:rPr>
                <a:t>P(</a:t>
              </a:r>
              <a:r>
                <a:rPr lang="en-US" sz="2800" b="1" i="0" dirty="0" smtClean="0">
                  <a:solidFill>
                    <a:srgbClr val="00B0F0"/>
                  </a:solidFill>
                  <a:latin typeface="Calibri" pitchFamily="34" charset="0"/>
                  <a:cs typeface="Calibri" pitchFamily="34" charset="0"/>
                </a:rPr>
                <a:t>f</a:t>
              </a:r>
              <a:r>
                <a:rPr lang="en-US" sz="2800" dirty="0" smtClean="0">
                  <a:solidFill>
                    <a:srgbClr val="00B0F0"/>
                  </a:solidFill>
                  <a:latin typeface="Calibri" pitchFamily="34" charset="0"/>
                  <a:cs typeface="Calibri" pitchFamily="34" charset="0"/>
                </a:rPr>
                <a:t>)</a:t>
              </a:r>
              <a:endParaRPr lang="en-US" sz="2800" dirty="0">
                <a:solidFill>
                  <a:srgbClr val="00B0F0"/>
                </a:solidFill>
                <a:latin typeface="Calibri" pitchFamily="34" charset="0"/>
                <a:cs typeface="Calibri" pitchFamily="34" charset="0"/>
              </a:endParaRPr>
            </a:p>
          </p:txBody>
        </p:sp>
        <p:sp>
          <p:nvSpPr>
            <p:cNvPr id="26" name="TextBox 25"/>
            <p:cNvSpPr txBox="1"/>
            <p:nvPr/>
          </p:nvSpPr>
          <p:spPr>
            <a:xfrm>
              <a:off x="1775932" y="6146335"/>
              <a:ext cx="1013932" cy="430887"/>
            </a:xfrm>
            <a:prstGeom prst="rect">
              <a:avLst/>
            </a:prstGeom>
            <a:noFill/>
          </p:spPr>
          <p:txBody>
            <a:bodyPr wrap="none" rtlCol="0">
              <a:spAutoFit/>
            </a:bodyPr>
            <a:lstStyle/>
            <a:p>
              <a:r>
                <a:rPr lang="en-US" sz="2200" b="1" dirty="0" smtClean="0">
                  <a:solidFill>
                    <a:srgbClr val="DDDDDD"/>
                  </a:solidFill>
                  <a:latin typeface="Calibri" pitchFamily="34" charset="0"/>
                  <a:cs typeface="Calibri" pitchFamily="34" charset="0"/>
                </a:rPr>
                <a:t>Fourier</a:t>
              </a:r>
              <a:endParaRPr lang="en-US" sz="2200" b="1" dirty="0">
                <a:solidFill>
                  <a:srgbClr val="DDDDDD"/>
                </a:solidFill>
                <a:latin typeface="Calibri" pitchFamily="34" charset="0"/>
                <a:cs typeface="Calibri" pitchFamily="34" charset="0"/>
              </a:endParaRPr>
            </a:p>
          </p:txBody>
        </p:sp>
        <p:sp>
          <p:nvSpPr>
            <p:cNvPr id="31" name="Rectangle 30"/>
            <p:cNvSpPr/>
            <p:nvPr/>
          </p:nvSpPr>
          <p:spPr bwMode="auto">
            <a:xfrm>
              <a:off x="4702659" y="4416623"/>
              <a:ext cx="1092945"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Radial Means</a:t>
              </a:r>
            </a:p>
          </p:txBody>
        </p:sp>
        <p:sp>
          <p:nvSpPr>
            <p:cNvPr id="32" name="Rectangle 31"/>
            <p:cNvSpPr/>
            <p:nvPr/>
          </p:nvSpPr>
          <p:spPr bwMode="auto">
            <a:xfrm>
              <a:off x="7735842" y="4416623"/>
              <a:ext cx="950958" cy="307777"/>
            </a:xfrm>
            <a:prstGeom prst="rect">
              <a:avLst/>
            </a:prstGeom>
            <a:solidFill>
              <a:srgbClr val="FFFFFF"/>
            </a:solidFill>
            <a:ln w="25400" cap="flat" cmpd="sng" algn="ctr">
              <a:no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Calibri" pitchFamily="34" charset="0"/>
                </a:rPr>
                <a:t>Anisotropy</a:t>
              </a:r>
            </a:p>
          </p:txBody>
        </p:sp>
      </p:grpSp>
      <p:grpSp>
        <p:nvGrpSpPr>
          <p:cNvPr id="28" name="Group 27"/>
          <p:cNvGrpSpPr/>
          <p:nvPr/>
        </p:nvGrpSpPr>
        <p:grpSpPr>
          <a:xfrm>
            <a:off x="4419600" y="2667000"/>
            <a:ext cx="1428148" cy="810399"/>
            <a:chOff x="4419600" y="2667000"/>
            <a:chExt cx="1428148" cy="810399"/>
          </a:xfrm>
        </p:grpSpPr>
        <p:sp>
          <p:nvSpPr>
            <p:cNvPr id="29" name="TextBox 28"/>
            <p:cNvSpPr txBox="1"/>
            <p:nvPr/>
          </p:nvSpPr>
          <p:spPr>
            <a:xfrm>
              <a:off x="4419600" y="2831068"/>
              <a:ext cx="1428148" cy="646331"/>
            </a:xfrm>
            <a:prstGeom prst="rect">
              <a:avLst/>
            </a:prstGeom>
            <a:noFill/>
          </p:spPr>
          <p:txBody>
            <a:bodyPr wrap="none" rtlCol="0">
              <a:spAutoFit/>
            </a:bodyPr>
            <a:lstStyle/>
            <a:p>
              <a:pPr algn="ctr"/>
              <a:r>
                <a:rPr lang="en-US" sz="1800" b="1" dirty="0" smtClean="0">
                  <a:solidFill>
                    <a:srgbClr val="00B050"/>
                  </a:solidFill>
                  <a:latin typeface="Calibri" pitchFamily="34" charset="0"/>
                  <a:cs typeface="Calibri" pitchFamily="34" charset="0"/>
                </a:rPr>
                <a:t>uncorrelated</a:t>
              </a:r>
              <a:br>
                <a:rPr lang="en-US" sz="1800" b="1" dirty="0" smtClean="0">
                  <a:solidFill>
                    <a:srgbClr val="00B050"/>
                  </a:solidFill>
                  <a:latin typeface="Calibri" pitchFamily="34" charset="0"/>
                  <a:cs typeface="Calibri" pitchFamily="34" charset="0"/>
                </a:rPr>
              </a:br>
              <a:r>
                <a:rPr lang="en-US" sz="1800" b="1" dirty="0" smtClean="0">
                  <a:solidFill>
                    <a:srgbClr val="00B050"/>
                  </a:solidFill>
                  <a:latin typeface="Calibri" pitchFamily="34" charset="0"/>
                  <a:cs typeface="Calibri" pitchFamily="34" charset="0"/>
                </a:rPr>
                <a:t>(white noise)</a:t>
              </a:r>
              <a:endParaRPr lang="en-US" sz="1800" b="1" dirty="0">
                <a:solidFill>
                  <a:srgbClr val="00B050"/>
                </a:solidFill>
                <a:latin typeface="Calibri" pitchFamily="34" charset="0"/>
                <a:cs typeface="Calibri" pitchFamily="34" charset="0"/>
              </a:endParaRPr>
            </a:p>
          </p:txBody>
        </p:sp>
        <p:sp>
          <p:nvSpPr>
            <p:cNvPr id="34" name="Rounded Rectangle 33"/>
            <p:cNvSpPr/>
            <p:nvPr/>
          </p:nvSpPr>
          <p:spPr bwMode="auto">
            <a:xfrm>
              <a:off x="4495800" y="2667000"/>
              <a:ext cx="1295400" cy="228600"/>
            </a:xfrm>
            <a:prstGeom prst="roundRect">
              <a:avLst>
                <a:gd name="adj" fmla="val 50000"/>
              </a:avLst>
            </a:prstGeom>
            <a:noFill/>
            <a:ln w="19050" cap="flat" cmpd="sng" algn="ctr">
              <a:solidFill>
                <a:srgbClr val="00B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Tree>
    <p:extLst>
      <p:ext uri="{BB962C8B-B14F-4D97-AF65-F5344CB8AC3E}">
        <p14:creationId xmlns:p14="http://schemas.microsoft.com/office/powerpoint/2010/main" val="2821435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a:spLocks noChangeArrowheads="1"/>
          </p:cNvSpPr>
          <p:nvPr/>
        </p:nvSpPr>
        <p:spPr bwMode="auto">
          <a:xfrm>
            <a:off x="0" y="1605260"/>
            <a:ext cx="1103186" cy="830997"/>
          </a:xfrm>
          <a:prstGeom prst="rect">
            <a:avLst/>
          </a:prstGeom>
          <a:noFill/>
          <a:ln w="9525">
            <a:noFill/>
            <a:miter lim="800000"/>
            <a:headEnd/>
            <a:tailEnd/>
          </a:ln>
        </p:spPr>
        <p:txBody>
          <a:bodyPr wrap="none">
            <a:spAutoFit/>
          </a:bodyPr>
          <a:lstStyle/>
          <a:p>
            <a:pPr algn="ctr"/>
            <a:r>
              <a:rPr lang="en-US" sz="2400" dirty="0" smtClean="0">
                <a:solidFill>
                  <a:srgbClr val="FFC000"/>
                </a:solidFill>
                <a:latin typeface="Calibri" pitchFamily="34" charset="0"/>
                <a:cs typeface="Calibri" pitchFamily="34" charset="0"/>
              </a:rPr>
              <a:t>Sample</a:t>
            </a:r>
            <a:br>
              <a:rPr lang="en-US" sz="2400" dirty="0" smtClean="0">
                <a:solidFill>
                  <a:srgbClr val="FFC000"/>
                </a:solidFill>
                <a:latin typeface="Calibri" pitchFamily="34" charset="0"/>
                <a:cs typeface="Calibri" pitchFamily="34" charset="0"/>
              </a:rPr>
            </a:br>
            <a:r>
              <a:rPr lang="en-US" sz="2400" dirty="0" smtClean="0">
                <a:solidFill>
                  <a:srgbClr val="FFC000"/>
                </a:solidFill>
                <a:latin typeface="Calibri" pitchFamily="34" charset="0"/>
                <a:cs typeface="Calibri" pitchFamily="34" charset="0"/>
              </a:rPr>
              <a:t>set</a:t>
            </a:r>
            <a:endParaRPr lang="en-US" sz="2400" dirty="0">
              <a:solidFill>
                <a:srgbClr val="FFC000"/>
              </a:solidFill>
              <a:latin typeface="Calibri" pitchFamily="34" charset="0"/>
              <a:cs typeface="Calibri" pitchFamily="34" charset="0"/>
            </a:endParaRPr>
          </a:p>
        </p:txBody>
      </p:sp>
      <p:sp>
        <p:nvSpPr>
          <p:cNvPr id="21" name="TextBox 20"/>
          <p:cNvSpPr txBox="1">
            <a:spLocks noChangeArrowheads="1"/>
          </p:cNvSpPr>
          <p:nvPr/>
        </p:nvSpPr>
        <p:spPr bwMode="auto">
          <a:xfrm>
            <a:off x="37830" y="3404681"/>
            <a:ext cx="1068049" cy="461665"/>
          </a:xfrm>
          <a:prstGeom prst="rect">
            <a:avLst/>
          </a:prstGeom>
          <a:noFill/>
          <a:ln w="9525">
            <a:noFill/>
            <a:miter lim="800000"/>
            <a:headEnd/>
            <a:tailEnd/>
          </a:ln>
        </p:spPr>
        <p:txBody>
          <a:bodyPr wrap="none">
            <a:spAutoFit/>
          </a:bodyPr>
          <a:lstStyle/>
          <a:p>
            <a:pPr algn="ctr"/>
            <a:r>
              <a:rPr lang="en-US" sz="2400" dirty="0" smtClean="0">
                <a:solidFill>
                  <a:srgbClr val="FFC000"/>
                </a:solidFill>
                <a:latin typeface="Calibri" pitchFamily="34" charset="0"/>
                <a:cs typeface="Calibri" pitchFamily="34" charset="0"/>
              </a:rPr>
              <a:t>Fourier</a:t>
            </a:r>
          </a:p>
        </p:txBody>
      </p:sp>
      <p:sp>
        <p:nvSpPr>
          <p:cNvPr id="22" name="TextBox 21"/>
          <p:cNvSpPr txBox="1">
            <a:spLocks noChangeArrowheads="1"/>
          </p:cNvSpPr>
          <p:nvPr/>
        </p:nvSpPr>
        <p:spPr bwMode="auto">
          <a:xfrm>
            <a:off x="126026" y="5253335"/>
            <a:ext cx="695575" cy="461665"/>
          </a:xfrm>
          <a:prstGeom prst="rect">
            <a:avLst/>
          </a:prstGeom>
          <a:noFill/>
          <a:ln w="9525">
            <a:noFill/>
            <a:miter lim="800000"/>
            <a:headEnd/>
            <a:tailEnd/>
          </a:ln>
        </p:spPr>
        <p:txBody>
          <a:bodyPr wrap="none">
            <a:spAutoFit/>
          </a:bodyPr>
          <a:lstStyle/>
          <a:p>
            <a:pPr algn="ctr"/>
            <a:r>
              <a:rPr lang="en-US" sz="2400" dirty="0" smtClean="0">
                <a:solidFill>
                  <a:srgbClr val="FFC000"/>
                </a:solidFill>
                <a:latin typeface="Calibri" pitchFamily="34" charset="0"/>
                <a:cs typeface="Calibri" pitchFamily="34" charset="0"/>
              </a:rPr>
              <a:t>Diff.</a:t>
            </a:r>
          </a:p>
        </p:txBody>
      </p:sp>
      <p:pic>
        <p:nvPicPr>
          <p:cNvPr id="23" name="Picture 22" descr="C:\home\lywei\trees\rui-umass\bluemath\doc\figs\raster\uniform_0p03_white_diffxform_gaussian_10r_infdd_unit_unit_average10.png"/>
          <p:cNvPicPr>
            <a:picLocks noChangeAspect="1" noChangeArrowheads="1"/>
          </p:cNvPicPr>
          <p:nvPr/>
        </p:nvPicPr>
        <p:blipFill>
          <a:blip r:embed="rId3" cstate="print"/>
          <a:srcRect/>
          <a:stretch>
            <a:fillRect/>
          </a:stretch>
        </p:blipFill>
        <p:spPr bwMode="auto">
          <a:xfrm>
            <a:off x="3204415" y="4869850"/>
            <a:ext cx="1685684" cy="1685684"/>
          </a:xfrm>
          <a:prstGeom prst="rect">
            <a:avLst/>
          </a:prstGeom>
          <a:noFill/>
          <a:ln w="9525">
            <a:noFill/>
            <a:miter lim="800000"/>
            <a:headEnd/>
            <a:tailEnd/>
          </a:ln>
        </p:spPr>
      </p:pic>
      <p:sp>
        <p:nvSpPr>
          <p:cNvPr id="24" name="TextBox 23"/>
          <p:cNvSpPr txBox="1">
            <a:spLocks noChangeArrowheads="1"/>
          </p:cNvSpPr>
          <p:nvPr/>
        </p:nvSpPr>
        <p:spPr bwMode="auto">
          <a:xfrm>
            <a:off x="3218898" y="203103"/>
            <a:ext cx="1511311" cy="830997"/>
          </a:xfrm>
          <a:prstGeom prst="rect">
            <a:avLst/>
          </a:prstGeom>
          <a:noFill/>
          <a:ln w="9525">
            <a:noFill/>
            <a:miter lim="800000"/>
            <a:headEnd/>
            <a:tailEnd/>
          </a:ln>
        </p:spPr>
        <p:txBody>
          <a:bodyPr wrap="none">
            <a:spAutoFit/>
          </a:bodyPr>
          <a:lstStyle/>
          <a:p>
            <a:pPr algn="ctr"/>
            <a:r>
              <a:rPr lang="en-US" sz="2400" dirty="0" smtClean="0">
                <a:solidFill>
                  <a:srgbClr val="DDDDDD"/>
                </a:solidFill>
                <a:latin typeface="Calibri" pitchFamily="34" charset="0"/>
                <a:cs typeface="Calibri" pitchFamily="34" charset="0"/>
              </a:rPr>
              <a:t>Lloyd</a:t>
            </a:r>
            <a:br>
              <a:rPr lang="en-US" sz="2400" dirty="0" smtClean="0">
                <a:solidFill>
                  <a:srgbClr val="DDDDDD"/>
                </a:solidFill>
                <a:latin typeface="Calibri" pitchFamily="34" charset="0"/>
                <a:cs typeface="Calibri" pitchFamily="34" charset="0"/>
              </a:rPr>
            </a:br>
            <a:r>
              <a:rPr lang="en-US" sz="2400" dirty="0" smtClean="0">
                <a:solidFill>
                  <a:srgbClr val="DDDDDD"/>
                </a:solidFill>
                <a:latin typeface="Calibri" pitchFamily="34" charset="0"/>
                <a:cs typeface="Calibri" pitchFamily="34" charset="0"/>
              </a:rPr>
              <a:t>relaxation </a:t>
            </a:r>
            <a:endParaRPr lang="en-US" sz="2400" dirty="0">
              <a:solidFill>
                <a:srgbClr val="DDDDDD"/>
              </a:solidFill>
              <a:latin typeface="Calibri" pitchFamily="34" charset="0"/>
              <a:cs typeface="Calibri" pitchFamily="34" charset="0"/>
            </a:endParaRPr>
          </a:p>
        </p:txBody>
      </p:sp>
      <p:pic>
        <p:nvPicPr>
          <p:cNvPr id="25" name="Picture 11" descr="C:\home\lywei\trees\rui-umass\bluemath\doc\figs\raster\uniform_0p03_white_sft_average1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4415" y="2964850"/>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home\lywei\trees\rui-umass\bluemath\doc\figs\raster\uniform_0p03_lloyd_sft_average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4415" y="2964850"/>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home\lywei\trees\rui-umass\bluemath\doc\figs\raster\uniform_0p03_lloyd_diffxform_gaussian_10r_infdd_unit_unit_average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4415" y="4869850"/>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home\lywei\trees\rui-umass\bluemath\doc\figs\raster\uniform_0p03_grid0_diffxform_gaussian_10r_infdd_unit_unit_average10.png"/>
          <p:cNvPicPr>
            <a:picLocks noChangeAspect="1" noChangeArrowheads="1"/>
          </p:cNvPicPr>
          <p:nvPr/>
        </p:nvPicPr>
        <p:blipFill>
          <a:blip r:embed="rId7" cstate="print"/>
          <a:srcRect/>
          <a:stretch>
            <a:fillRect/>
          </a:stretch>
        </p:blipFill>
        <p:spPr bwMode="auto">
          <a:xfrm>
            <a:off x="5263312" y="4869850"/>
            <a:ext cx="1685684" cy="1685684"/>
          </a:xfrm>
          <a:prstGeom prst="rect">
            <a:avLst/>
          </a:prstGeom>
          <a:noFill/>
          <a:ln w="9525">
            <a:noFill/>
            <a:miter lim="800000"/>
            <a:headEnd/>
            <a:tailEnd/>
          </a:ln>
        </p:spPr>
      </p:pic>
      <p:sp>
        <p:nvSpPr>
          <p:cNvPr id="29" name="TextBox 7"/>
          <p:cNvSpPr txBox="1">
            <a:spLocks noChangeArrowheads="1"/>
          </p:cNvSpPr>
          <p:nvPr/>
        </p:nvSpPr>
        <p:spPr bwMode="auto">
          <a:xfrm>
            <a:off x="5486400" y="272353"/>
            <a:ext cx="1186479" cy="738664"/>
          </a:xfrm>
          <a:prstGeom prst="rect">
            <a:avLst/>
          </a:prstGeom>
          <a:noFill/>
          <a:ln w="9525">
            <a:noFill/>
            <a:miter lim="800000"/>
            <a:headEnd/>
            <a:tailEnd/>
          </a:ln>
        </p:spPr>
        <p:txBody>
          <a:bodyPr wrap="none">
            <a:spAutoFit/>
          </a:bodyPr>
          <a:lstStyle/>
          <a:p>
            <a:pPr algn="ctr"/>
            <a:r>
              <a:rPr lang="en-US" sz="2400" dirty="0" smtClean="0">
                <a:solidFill>
                  <a:srgbClr val="DDDDDD"/>
                </a:solidFill>
                <a:latin typeface="Calibri" pitchFamily="34" charset="0"/>
                <a:cs typeface="Calibri" pitchFamily="34" charset="0"/>
              </a:rPr>
              <a:t>CCVT</a:t>
            </a:r>
            <a:r>
              <a:rPr lang="en-US" sz="2700" dirty="0" smtClean="0">
                <a:solidFill>
                  <a:srgbClr val="DDDDDD"/>
                </a:solidFill>
                <a:latin typeface="Calibri" pitchFamily="34" charset="0"/>
                <a:cs typeface="Calibri" pitchFamily="34" charset="0"/>
              </a:rPr>
              <a:t/>
            </a:r>
            <a:br>
              <a:rPr lang="en-US" sz="2700" dirty="0" smtClean="0">
                <a:solidFill>
                  <a:srgbClr val="DDDDDD"/>
                </a:solidFill>
                <a:latin typeface="Calibri" pitchFamily="34" charset="0"/>
                <a:cs typeface="Calibri" pitchFamily="34" charset="0"/>
              </a:rPr>
            </a:br>
            <a:r>
              <a:rPr lang="en-US" sz="1800" dirty="0" smtClean="0">
                <a:solidFill>
                  <a:srgbClr val="DDDDDD"/>
                </a:solidFill>
                <a:latin typeface="Calibri" pitchFamily="34" charset="0"/>
                <a:cs typeface="Calibri" pitchFamily="34" charset="0"/>
              </a:rPr>
              <a:t>[</a:t>
            </a:r>
            <a:r>
              <a:rPr lang="en-US" sz="1800" dirty="0" err="1" smtClean="0">
                <a:solidFill>
                  <a:srgbClr val="DDDDDD"/>
                </a:solidFill>
                <a:latin typeface="Calibri" pitchFamily="34" charset="0"/>
                <a:cs typeface="Calibri" pitchFamily="34" charset="0"/>
              </a:rPr>
              <a:t>Balzer</a:t>
            </a:r>
            <a:r>
              <a:rPr lang="en-US" sz="1800" dirty="0" smtClean="0">
                <a:solidFill>
                  <a:srgbClr val="DDDDDD"/>
                </a:solidFill>
                <a:latin typeface="Calibri" pitchFamily="34" charset="0"/>
                <a:cs typeface="Calibri" pitchFamily="34" charset="0"/>
              </a:rPr>
              <a:t> 09]</a:t>
            </a:r>
            <a:endParaRPr lang="en-US" sz="1800" dirty="0">
              <a:solidFill>
                <a:srgbClr val="DDDDDD"/>
              </a:solidFill>
              <a:latin typeface="Calibri" pitchFamily="34" charset="0"/>
              <a:cs typeface="Calibri" pitchFamily="34" charset="0"/>
            </a:endParaRPr>
          </a:p>
        </p:txBody>
      </p:sp>
      <p:pic>
        <p:nvPicPr>
          <p:cNvPr id="30" name="Picture 12" descr="C:\home\lywei\trees\rui-umass\bluemath\doc\figs\raster\uniform_0p03_grid0_sft_average1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3312" y="2964850"/>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home\lywei\trees\rui-umass\bluemath\doc\figs\raster\uniform_0p03_balzer_diffxform_gaussian_10r_infdd_unit_unit_average1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63312" y="4880360"/>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home\lywei\trees\rui-umass\bluemath\doc\figs\raster\uniform_0p03_balzer_sft_average1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6974" y="2964849"/>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home\lywei\trees\rui-umass\bluemath\doc\figs\raster\ostro_0p03_poisson_diffxform_gaussian_12r_infdd_symmetry_unit_average10.png"/>
          <p:cNvPicPr>
            <a:picLocks noChangeAspect="1" noChangeArrowheads="1"/>
          </p:cNvPicPr>
          <p:nvPr/>
        </p:nvPicPr>
        <p:blipFill>
          <a:blip r:embed="rId11" cstate="print"/>
          <a:srcRect/>
          <a:stretch>
            <a:fillRect/>
          </a:stretch>
        </p:blipFill>
        <p:spPr bwMode="auto">
          <a:xfrm>
            <a:off x="7309868" y="4869850"/>
            <a:ext cx="1685611" cy="1685684"/>
          </a:xfrm>
          <a:prstGeom prst="rect">
            <a:avLst/>
          </a:prstGeom>
          <a:noFill/>
          <a:ln w="9525">
            <a:noFill/>
            <a:miter lim="800000"/>
            <a:headEnd/>
            <a:tailEnd/>
          </a:ln>
        </p:spPr>
      </p:pic>
      <p:sp>
        <p:nvSpPr>
          <p:cNvPr id="34" name="TextBox 7"/>
          <p:cNvSpPr txBox="1">
            <a:spLocks noChangeArrowheads="1"/>
          </p:cNvSpPr>
          <p:nvPr/>
        </p:nvSpPr>
        <p:spPr bwMode="auto">
          <a:xfrm>
            <a:off x="7156340" y="272353"/>
            <a:ext cx="1987660" cy="738664"/>
          </a:xfrm>
          <a:prstGeom prst="rect">
            <a:avLst/>
          </a:prstGeom>
          <a:noFill/>
          <a:ln w="9525">
            <a:noFill/>
            <a:miter lim="800000"/>
            <a:headEnd/>
            <a:tailEnd/>
          </a:ln>
        </p:spPr>
        <p:txBody>
          <a:bodyPr wrap="none">
            <a:spAutoFit/>
          </a:bodyPr>
          <a:lstStyle/>
          <a:p>
            <a:pPr algn="ctr"/>
            <a:r>
              <a:rPr lang="en-US" sz="2400" dirty="0" err="1" smtClean="0">
                <a:solidFill>
                  <a:srgbClr val="DDDDDD"/>
                </a:solidFill>
                <a:latin typeface="Calibri" pitchFamily="34" charset="0"/>
                <a:cs typeface="Calibri" pitchFamily="34" charset="0"/>
              </a:rPr>
              <a:t>Polyominoes</a:t>
            </a:r>
            <a:r>
              <a:rPr lang="en-US" sz="2700" dirty="0" smtClean="0">
                <a:solidFill>
                  <a:srgbClr val="DDDDDD"/>
                </a:solidFill>
                <a:latin typeface="Calibri" pitchFamily="34" charset="0"/>
                <a:cs typeface="Calibri" pitchFamily="34" charset="0"/>
              </a:rPr>
              <a:t/>
            </a:r>
            <a:br>
              <a:rPr lang="en-US" sz="2700" dirty="0" smtClean="0">
                <a:solidFill>
                  <a:srgbClr val="DDDDDD"/>
                </a:solidFill>
                <a:latin typeface="Calibri" pitchFamily="34" charset="0"/>
                <a:cs typeface="Calibri" pitchFamily="34" charset="0"/>
              </a:rPr>
            </a:br>
            <a:r>
              <a:rPr lang="en-US" sz="1800" dirty="0" smtClean="0">
                <a:solidFill>
                  <a:srgbClr val="DDDDDD"/>
                </a:solidFill>
                <a:latin typeface="Calibri" pitchFamily="34" charset="0"/>
                <a:cs typeface="Calibri" pitchFamily="34" charset="0"/>
              </a:rPr>
              <a:t>[</a:t>
            </a:r>
            <a:r>
              <a:rPr lang="en-US" sz="1800" dirty="0" err="1" smtClean="0">
                <a:solidFill>
                  <a:srgbClr val="DDDDDD"/>
                </a:solidFill>
                <a:latin typeface="Calibri" pitchFamily="34" charset="0"/>
                <a:cs typeface="Calibri" pitchFamily="34" charset="0"/>
              </a:rPr>
              <a:t>Ostromoukhov</a:t>
            </a:r>
            <a:r>
              <a:rPr lang="en-US" sz="1800" dirty="0" smtClean="0">
                <a:solidFill>
                  <a:srgbClr val="DDDDDD"/>
                </a:solidFill>
                <a:latin typeface="Calibri" pitchFamily="34" charset="0"/>
                <a:cs typeface="Calibri" pitchFamily="34" charset="0"/>
              </a:rPr>
              <a:t> 07]</a:t>
            </a:r>
            <a:endParaRPr lang="en-US" sz="2700" dirty="0">
              <a:solidFill>
                <a:srgbClr val="DDDDDD"/>
              </a:solidFill>
              <a:latin typeface="Calibri" pitchFamily="34" charset="0"/>
              <a:cs typeface="Calibri" pitchFamily="34" charset="0"/>
            </a:endParaRPr>
          </a:p>
        </p:txBody>
      </p:sp>
      <p:pic>
        <p:nvPicPr>
          <p:cNvPr id="35" name="Picture 13" descr="C:\home\lywei\trees\rui-umass\bluemath\doc\figs\raster\uniform_0p03_poisson_sft_average1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09868" y="2964850"/>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home\lywei\trees\rui-umass\bluemath\doc\figs\raster\uniform_0p03_ppentomino_sft_average1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09868" y="2964849"/>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 descr="C:\home\lywei\trees\rui-umass\bluemath\doc\figs\raster\uniform_0p03_ppentomino_diffxform_gaussian_10r_infdd_unit_unit_average1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9868" y="4867516"/>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C:\home\lywei\trees\liyiwei-graphics\Research\BlueMath\data\huge\uniform_0p03_balzer_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63312" y="1059195"/>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1" descr="C:\home\lywei\trees\liyiwei-graphics\Research\BlueMath\data\huge\uniform_0p03_lloyd_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04415" y="1059195"/>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descr="C:\home\lywei\trees\liyiwei-graphics\Research\BlueMath\data\huge\uniform_0p03_ppentomino_0.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875" t="4660" r="4875" b="5089"/>
          <a:stretch/>
        </p:blipFill>
        <p:spPr bwMode="auto">
          <a:xfrm>
            <a:off x="7309868" y="1057183"/>
            <a:ext cx="1685684" cy="1685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a:spLocks noChangeArrowheads="1"/>
          </p:cNvSpPr>
          <p:nvPr/>
        </p:nvSpPr>
        <p:spPr bwMode="auto">
          <a:xfrm>
            <a:off x="1114682" y="185529"/>
            <a:ext cx="1596912" cy="830997"/>
          </a:xfrm>
          <a:prstGeom prst="rect">
            <a:avLst/>
          </a:prstGeom>
          <a:noFill/>
          <a:ln w="9525">
            <a:noFill/>
            <a:miter lim="800000"/>
            <a:headEnd/>
            <a:tailEnd/>
          </a:ln>
        </p:spPr>
        <p:txBody>
          <a:bodyPr wrap="none">
            <a:spAutoFit/>
          </a:bodyPr>
          <a:lstStyle/>
          <a:p>
            <a:pPr algn="ctr"/>
            <a:r>
              <a:rPr lang="en-US" sz="2400" dirty="0" smtClean="0">
                <a:solidFill>
                  <a:srgbClr val="DDDDDD"/>
                </a:solidFill>
                <a:latin typeface="Calibri" pitchFamily="34" charset="0"/>
                <a:cs typeface="Calibri" pitchFamily="34" charset="0"/>
              </a:rPr>
              <a:t>Regular</a:t>
            </a:r>
            <a:br>
              <a:rPr lang="en-US" sz="2400" dirty="0" smtClean="0">
                <a:solidFill>
                  <a:srgbClr val="DDDDDD"/>
                </a:solidFill>
                <a:latin typeface="Calibri" pitchFamily="34" charset="0"/>
                <a:cs typeface="Calibri" pitchFamily="34" charset="0"/>
              </a:rPr>
            </a:br>
            <a:r>
              <a:rPr lang="en-US" sz="2400" dirty="0" smtClean="0">
                <a:solidFill>
                  <a:srgbClr val="DDDDDD"/>
                </a:solidFill>
                <a:latin typeface="Calibri" pitchFamily="34" charset="0"/>
                <a:cs typeface="Calibri" pitchFamily="34" charset="0"/>
              </a:rPr>
              <a:t>square grid</a:t>
            </a:r>
            <a:endParaRPr lang="en-US" sz="2400" dirty="0">
              <a:solidFill>
                <a:srgbClr val="DDDDDD"/>
              </a:solidFill>
              <a:latin typeface="Calibri" pitchFamily="34" charset="0"/>
              <a:cs typeface="Calibri" pitchFamily="34" charset="0"/>
            </a:endParaRPr>
          </a:p>
        </p:txBody>
      </p:sp>
      <p:pic>
        <p:nvPicPr>
          <p:cNvPr id="43" name="Picture 11" descr="C:\home\lywei\trees\rui-umass\bluemath\doc\figs\raster\uniform_0p03_white_sft_average1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947276"/>
            <a:ext cx="1685684" cy="1685684"/>
          </a:xfrm>
          <a:prstGeom prst="rect">
            <a:avLst/>
          </a:prstGeom>
          <a:noFill/>
          <a:extLst>
            <a:ext uri="{909E8E84-426E-40DD-AFC4-6F175D3DCCD1}">
              <a14:hiddenFill xmlns:a14="http://schemas.microsoft.com/office/drawing/2010/main">
                <a:solidFill>
                  <a:srgbClr val="FFFFFF"/>
                </a:solidFill>
              </a14:hiddenFill>
            </a:ext>
          </a:extLst>
        </p:spPr>
      </p:pic>
      <p:pic>
        <p:nvPicPr>
          <p:cNvPr id="7399" name="Picture 23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43000" y="1049340"/>
            <a:ext cx="1685684" cy="168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home\lywei\trees\rui-umass\bluemath\doc\figs\raster\uniform_0p03_grid0_diffxform_gaussian_10r_infdd_unit_unit_average10.png"/>
          <p:cNvPicPr>
            <a:picLocks noChangeAspect="1" noChangeArrowheads="1"/>
          </p:cNvPicPr>
          <p:nvPr/>
        </p:nvPicPr>
        <p:blipFill>
          <a:blip r:embed="rId7" cstate="print"/>
          <a:srcRect/>
          <a:stretch>
            <a:fillRect/>
          </a:stretch>
        </p:blipFill>
        <p:spPr bwMode="auto">
          <a:xfrm>
            <a:off x="1148080" y="4850043"/>
            <a:ext cx="1685684" cy="1685684"/>
          </a:xfrm>
          <a:prstGeom prst="rect">
            <a:avLst/>
          </a:prstGeom>
          <a:noFill/>
          <a:ln w="9525">
            <a:noFill/>
            <a:miter lim="800000"/>
            <a:headEnd/>
            <a:tailEnd/>
          </a:ln>
        </p:spPr>
      </p:pic>
      <p:pic>
        <p:nvPicPr>
          <p:cNvPr id="48" name="Picture 12" descr="C:\home\lywei\trees\rui-umass\bluemath\doc\figs\raster\uniform_0p03_grid0_sft_average1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000" y="2947276"/>
            <a:ext cx="1685684" cy="168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835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Radial Measures</a:t>
            </a:r>
            <a:endParaRPr lang="en-US" dirty="0">
              <a:latin typeface="Calibri" pitchFamily="34" charset="0"/>
              <a:cs typeface="Calibri" pitchFamily="34" charset="0"/>
            </a:endParaRPr>
          </a:p>
        </p:txBody>
      </p:sp>
      <p:pic>
        <p:nvPicPr>
          <p:cNvPr id="12331"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435" y="1219200"/>
            <a:ext cx="2561165" cy="2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32"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035" y="1219200"/>
            <a:ext cx="2561165" cy="253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3770745" y="2801586"/>
            <a:ext cx="2057400" cy="0"/>
          </a:xfrm>
          <a:prstGeom prst="line">
            <a:avLst/>
          </a:prstGeom>
          <a:ln w="28575">
            <a:solidFill>
              <a:schemeClr val="bg1"/>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bwMode="auto">
          <a:xfrm>
            <a:off x="6656738" y="3164711"/>
            <a:ext cx="2057400" cy="0"/>
          </a:xfrm>
          <a:prstGeom prst="line">
            <a:avLst/>
          </a:prstGeom>
          <a:ln w="28575">
            <a:solidFill>
              <a:schemeClr val="bg1"/>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0" name="Content Placeholder 5"/>
          <p:cNvSpPr txBox="1">
            <a:spLocks/>
          </p:cNvSpPr>
          <p:nvPr/>
        </p:nvSpPr>
        <p:spPr>
          <a:xfrm>
            <a:off x="287339" y="4343400"/>
            <a:ext cx="8551861" cy="1600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pPr>
              <a:spcAft>
                <a:spcPts val="0"/>
              </a:spcAft>
            </a:pPr>
            <a:r>
              <a:rPr lang="en-US" sz="3000" i="0" dirty="0" smtClean="0">
                <a:solidFill>
                  <a:srgbClr val="FFCC99"/>
                </a:solidFill>
                <a:latin typeface="Calibri" pitchFamily="34" charset="0"/>
                <a:cs typeface="Calibri" pitchFamily="34" charset="0"/>
              </a:rPr>
              <a:t>Normalize analysis results, allowing for comparisons between different experiments.</a:t>
            </a:r>
            <a:endParaRPr lang="en-US" sz="3000" i="0" dirty="0">
              <a:solidFill>
                <a:srgbClr val="DDDDDD"/>
              </a:solidFill>
              <a:latin typeface="Calibri" pitchFamily="34" charset="0"/>
              <a:cs typeface="Calibri" pitchFamily="34" charset="0"/>
            </a:endParaRPr>
          </a:p>
        </p:txBody>
      </p:sp>
      <p:pic>
        <p:nvPicPr>
          <p:cNvPr id="9"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287339" y="1194281"/>
            <a:ext cx="2558548" cy="2558548"/>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66825" y="1219200"/>
            <a:ext cx="780983" cy="523220"/>
          </a:xfrm>
          <a:prstGeom prst="rect">
            <a:avLst/>
          </a:prstGeom>
          <a:noFill/>
        </p:spPr>
        <p:txBody>
          <a:bodyPr wrap="none" rtlCol="0">
            <a:spAutoFit/>
          </a:bodyPr>
          <a:lstStyle/>
          <a:p>
            <a:r>
              <a:rPr lang="en-US" sz="2800" dirty="0" smtClean="0">
                <a:solidFill>
                  <a:srgbClr val="FFFF00"/>
                </a:solidFill>
                <a:latin typeface="Calibri" pitchFamily="34" charset="0"/>
                <a:cs typeface="Calibri" pitchFamily="34" charset="0"/>
              </a:rPr>
              <a:t>P(</a:t>
            </a:r>
            <a:r>
              <a:rPr lang="en-US" sz="2800" b="1" i="0" dirty="0" smtClean="0">
                <a:solidFill>
                  <a:srgbClr val="FFFF00"/>
                </a:solidFill>
                <a:latin typeface="Calibri" pitchFamily="34" charset="0"/>
                <a:cs typeface="Calibri" pitchFamily="34" charset="0"/>
              </a:rPr>
              <a:t>d</a:t>
            </a:r>
            <a:r>
              <a:rPr lang="en-US" sz="2800" dirty="0" smtClean="0">
                <a:solidFill>
                  <a:srgbClr val="FFFF00"/>
                </a:solidFill>
                <a:latin typeface="Calibri" pitchFamily="34" charset="0"/>
                <a:cs typeface="Calibri" pitchFamily="34" charset="0"/>
              </a:rPr>
              <a:t>)</a:t>
            </a:r>
            <a:endParaRPr lang="en-US" sz="2800" dirty="0">
              <a:solidFill>
                <a:srgbClr val="FFFF00"/>
              </a:solidFill>
              <a:latin typeface="Calibri" pitchFamily="34" charset="0"/>
              <a:cs typeface="Calibri" pitchFamily="34" charset="0"/>
            </a:endParaRPr>
          </a:p>
        </p:txBody>
      </p:sp>
      <p:sp>
        <p:nvSpPr>
          <p:cNvPr id="13" name="TextBox 12"/>
          <p:cNvSpPr txBox="1"/>
          <p:nvPr/>
        </p:nvSpPr>
        <p:spPr>
          <a:xfrm>
            <a:off x="2144453" y="3260430"/>
            <a:ext cx="675891" cy="430887"/>
          </a:xfrm>
          <a:prstGeom prst="rect">
            <a:avLst/>
          </a:prstGeom>
          <a:noFill/>
        </p:spPr>
        <p:txBody>
          <a:bodyPr wrap="none" rtlCol="0">
            <a:spAutoFit/>
          </a:bodyPr>
          <a:lstStyle/>
          <a:p>
            <a:r>
              <a:rPr lang="en-US" sz="2200" b="1" dirty="0" smtClean="0">
                <a:solidFill>
                  <a:srgbClr val="DDDDDD"/>
                </a:solidFill>
                <a:latin typeface="Calibri" pitchFamily="34" charset="0"/>
                <a:cs typeface="Calibri" pitchFamily="34" charset="0"/>
              </a:rPr>
              <a:t>Diff.</a:t>
            </a:r>
            <a:endParaRPr lang="en-US" sz="2200" b="1" dirty="0">
              <a:solidFill>
                <a:srgbClr val="DDDDDD"/>
              </a:solidFill>
              <a:latin typeface="Calibri" pitchFamily="34" charset="0"/>
              <a:cs typeface="Calibri" pitchFamily="34" charset="0"/>
            </a:endParaRPr>
          </a:p>
        </p:txBody>
      </p:sp>
    </p:spTree>
    <p:extLst>
      <p:ext uri="{BB962C8B-B14F-4D97-AF65-F5344CB8AC3E}">
        <p14:creationId xmlns:p14="http://schemas.microsoft.com/office/powerpoint/2010/main" val="2739843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Related Work in Spatial Statistics</a:t>
            </a:r>
            <a:endParaRPr lang="en-US" dirty="0">
              <a:latin typeface="Calibri" pitchFamily="34" charset="0"/>
              <a:cs typeface="Calibri" pitchFamily="34" charset="0"/>
            </a:endParaRPr>
          </a:p>
        </p:txBody>
      </p:sp>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r>
              <a:rPr lang="en-US" sz="3200" i="0" dirty="0" smtClean="0">
                <a:solidFill>
                  <a:srgbClr val="FFCC99"/>
                </a:solidFill>
                <a:latin typeface="Calibri" pitchFamily="34" charset="0"/>
                <a:cs typeface="Calibri" pitchFamily="34" charset="0"/>
              </a:rPr>
              <a:t>Auto-correlation function</a:t>
            </a:r>
            <a:r>
              <a:rPr lang="en-US" sz="3200" i="0" dirty="0">
                <a:solidFill>
                  <a:srgbClr val="FFCC99"/>
                </a:solidFill>
                <a:latin typeface="Calibri" pitchFamily="34" charset="0"/>
                <a:cs typeface="Calibri" pitchFamily="34" charset="0"/>
              </a:rPr>
              <a:t/>
            </a:r>
            <a:br>
              <a:rPr lang="en-US" sz="3200" i="0" dirty="0">
                <a:solidFill>
                  <a:srgbClr val="FFCC99"/>
                </a:solidFill>
                <a:latin typeface="Calibri" pitchFamily="34" charset="0"/>
                <a:cs typeface="Calibri" pitchFamily="34" charset="0"/>
              </a:rPr>
            </a:br>
            <a:r>
              <a:rPr lang="en-US" sz="2700" i="0" dirty="0" smtClean="0">
                <a:solidFill>
                  <a:srgbClr val="DDDDDD"/>
                </a:solidFill>
                <a:latin typeface="Calibri" pitchFamily="34" charset="0"/>
                <a:cs typeface="Calibri" pitchFamily="34" charset="0"/>
              </a:rPr>
              <a:t>[</a:t>
            </a:r>
            <a:r>
              <a:rPr lang="en-US" sz="2700" dirty="0" smtClean="0">
                <a:solidFill>
                  <a:srgbClr val="DDDDDD"/>
                </a:solidFill>
                <a:latin typeface="Calibri" pitchFamily="34" charset="0"/>
                <a:cs typeface="Calibri" pitchFamily="34" charset="0"/>
              </a:rPr>
              <a:t>Dale et al. 2002; </a:t>
            </a:r>
            <a:r>
              <a:rPr lang="en-US" sz="2700" dirty="0" err="1" smtClean="0">
                <a:solidFill>
                  <a:srgbClr val="DDDDDD"/>
                </a:solidFill>
                <a:latin typeface="Calibri" pitchFamily="34" charset="0"/>
                <a:cs typeface="Calibri" pitchFamily="34" charset="0"/>
              </a:rPr>
              <a:t>Bonetti</a:t>
            </a:r>
            <a:r>
              <a:rPr lang="en-US" sz="2700" dirty="0" smtClean="0">
                <a:solidFill>
                  <a:srgbClr val="DDDDDD"/>
                </a:solidFill>
                <a:latin typeface="Calibri" pitchFamily="34" charset="0"/>
                <a:cs typeface="Calibri" pitchFamily="34" charset="0"/>
              </a:rPr>
              <a:t> and Pagano 2005</a:t>
            </a:r>
            <a:r>
              <a:rPr lang="en-US" sz="2700" i="0" dirty="0" smtClean="0">
                <a:solidFill>
                  <a:srgbClr val="DDDDDD"/>
                </a:solidFill>
                <a:latin typeface="Calibri" pitchFamily="34" charset="0"/>
                <a:cs typeface="Calibri" pitchFamily="34" charset="0"/>
              </a:rPr>
              <a:t>]</a:t>
            </a:r>
          </a:p>
          <a:p>
            <a:r>
              <a:rPr lang="en-US" sz="3200" i="0" dirty="0" smtClean="0">
                <a:solidFill>
                  <a:srgbClr val="FFCC99"/>
                </a:solidFill>
                <a:latin typeface="Calibri" pitchFamily="34" charset="0"/>
                <a:cs typeface="Calibri" pitchFamily="34" charset="0"/>
              </a:rPr>
              <a:t>Wiener-</a:t>
            </a:r>
            <a:r>
              <a:rPr lang="en-US" sz="3200" i="0" dirty="0" err="1" smtClean="0">
                <a:solidFill>
                  <a:srgbClr val="FFCC99"/>
                </a:solidFill>
                <a:latin typeface="Calibri" pitchFamily="34" charset="0"/>
                <a:cs typeface="Calibri" pitchFamily="34" charset="0"/>
              </a:rPr>
              <a:t>Khinchin</a:t>
            </a:r>
            <a:r>
              <a:rPr lang="en-US" sz="3200" i="0" dirty="0" smtClean="0">
                <a:solidFill>
                  <a:srgbClr val="FFCC99"/>
                </a:solidFill>
                <a:latin typeface="Calibri" pitchFamily="34" charset="0"/>
                <a:cs typeface="Calibri" pitchFamily="34" charset="0"/>
              </a:rPr>
              <a:t> theorem</a:t>
            </a:r>
            <a:r>
              <a:rPr lang="en-US" sz="3200" i="0" dirty="0">
                <a:solidFill>
                  <a:srgbClr val="FFCC99"/>
                </a:solidFill>
                <a:latin typeface="Calibri" pitchFamily="34" charset="0"/>
                <a:cs typeface="Calibri" pitchFamily="34" charset="0"/>
              </a:rPr>
              <a:t/>
            </a:r>
            <a:br>
              <a:rPr lang="en-US" sz="3200" i="0" dirty="0">
                <a:solidFill>
                  <a:srgbClr val="FFCC99"/>
                </a:solidFill>
                <a:latin typeface="Calibri" pitchFamily="34" charset="0"/>
                <a:cs typeface="Calibri" pitchFamily="34" charset="0"/>
              </a:rPr>
            </a:br>
            <a:r>
              <a:rPr lang="en-US" sz="2700" i="0" dirty="0" smtClean="0">
                <a:solidFill>
                  <a:srgbClr val="DDDDDD"/>
                </a:solidFill>
                <a:latin typeface="Calibri" pitchFamily="34" charset="0"/>
                <a:cs typeface="Calibri" pitchFamily="34" charset="0"/>
              </a:rPr>
              <a:t>[</a:t>
            </a:r>
            <a:r>
              <a:rPr lang="en-US" sz="2700" dirty="0" smtClean="0">
                <a:solidFill>
                  <a:srgbClr val="DDDDDD"/>
                </a:solidFill>
                <a:latin typeface="Calibri" pitchFamily="34" charset="0"/>
                <a:cs typeface="Calibri" pitchFamily="34" charset="0"/>
              </a:rPr>
              <a:t>Couch 2001</a:t>
            </a:r>
            <a:r>
              <a:rPr lang="en-US" sz="2700" i="0" dirty="0" smtClean="0">
                <a:solidFill>
                  <a:srgbClr val="DDDDDD"/>
                </a:solidFill>
                <a:latin typeface="Calibri" pitchFamily="34" charset="0"/>
                <a:cs typeface="Calibri" pitchFamily="34" charset="0"/>
              </a:rPr>
              <a:t>]</a:t>
            </a:r>
          </a:p>
          <a:p>
            <a:r>
              <a:rPr lang="en-US" sz="3200" i="0" dirty="0" smtClean="0">
                <a:solidFill>
                  <a:srgbClr val="FFCC99"/>
                </a:solidFill>
                <a:latin typeface="Calibri" pitchFamily="34" charset="0"/>
                <a:cs typeface="Calibri" pitchFamily="34" charset="0"/>
              </a:rPr>
              <a:t>Ripley’s </a:t>
            </a:r>
            <a:r>
              <a:rPr lang="en-US" sz="3200" b="1" i="0" dirty="0" smtClean="0">
                <a:solidFill>
                  <a:srgbClr val="FFCC99"/>
                </a:solidFill>
                <a:latin typeface="Calibri" pitchFamily="34" charset="0"/>
                <a:cs typeface="Calibri" pitchFamily="34" charset="0"/>
              </a:rPr>
              <a:t>K</a:t>
            </a:r>
            <a:r>
              <a:rPr lang="en-US" sz="3200" i="0" dirty="0" smtClean="0">
                <a:solidFill>
                  <a:srgbClr val="FFCC99"/>
                </a:solidFill>
                <a:latin typeface="Calibri" pitchFamily="34" charset="0"/>
                <a:cs typeface="Calibri" pitchFamily="34" charset="0"/>
              </a:rPr>
              <a:t> function</a:t>
            </a:r>
            <a:r>
              <a:rPr lang="en-US" sz="3200" i="0" dirty="0">
                <a:solidFill>
                  <a:srgbClr val="FFCC99"/>
                </a:solidFill>
                <a:latin typeface="Calibri" pitchFamily="34" charset="0"/>
                <a:cs typeface="Calibri" pitchFamily="34" charset="0"/>
              </a:rPr>
              <a:t/>
            </a:r>
            <a:br>
              <a:rPr lang="en-US" sz="3200" i="0" dirty="0">
                <a:solidFill>
                  <a:srgbClr val="FFCC99"/>
                </a:solidFill>
                <a:latin typeface="Calibri" pitchFamily="34" charset="0"/>
                <a:cs typeface="Calibri" pitchFamily="34" charset="0"/>
              </a:rPr>
            </a:br>
            <a:r>
              <a:rPr lang="en-US" sz="2700" i="0" dirty="0" smtClean="0">
                <a:solidFill>
                  <a:srgbClr val="DDDDDD"/>
                </a:solidFill>
                <a:latin typeface="Calibri" pitchFamily="34" charset="0"/>
                <a:cs typeface="Calibri" pitchFamily="34" charset="0"/>
              </a:rPr>
              <a:t>[</a:t>
            </a:r>
            <a:r>
              <a:rPr lang="en-US" sz="2700" dirty="0" smtClean="0">
                <a:solidFill>
                  <a:srgbClr val="DDDDDD"/>
                </a:solidFill>
                <a:latin typeface="Calibri" pitchFamily="34" charset="0"/>
                <a:cs typeface="Calibri" pitchFamily="34" charset="0"/>
              </a:rPr>
              <a:t>Ripley 1977</a:t>
            </a:r>
            <a:r>
              <a:rPr lang="en-US" sz="2700" i="0" dirty="0" smtClean="0">
                <a:solidFill>
                  <a:srgbClr val="DDDDDD"/>
                </a:solidFill>
                <a:latin typeface="Calibri" pitchFamily="34" charset="0"/>
                <a:cs typeface="Calibri" pitchFamily="34" charset="0"/>
              </a:rPr>
              <a:t>]</a:t>
            </a:r>
          </a:p>
          <a:p>
            <a:r>
              <a:rPr lang="en-US" sz="3200" i="0" dirty="0" smtClean="0">
                <a:solidFill>
                  <a:srgbClr val="FFCC99"/>
                </a:solidFill>
                <a:latin typeface="Calibri" pitchFamily="34" charset="0"/>
                <a:cs typeface="Calibri" pitchFamily="34" charset="0"/>
              </a:rPr>
              <a:t>Second moment measure</a:t>
            </a:r>
            <a:r>
              <a:rPr lang="en-US" sz="3200" i="0" dirty="0">
                <a:solidFill>
                  <a:srgbClr val="FFCC99"/>
                </a:solidFill>
                <a:latin typeface="Calibri" pitchFamily="34" charset="0"/>
                <a:cs typeface="Calibri" pitchFamily="34" charset="0"/>
              </a:rPr>
              <a:t/>
            </a:r>
            <a:br>
              <a:rPr lang="en-US" sz="3200" i="0" dirty="0">
                <a:solidFill>
                  <a:srgbClr val="FFCC99"/>
                </a:solidFill>
                <a:latin typeface="Calibri" pitchFamily="34" charset="0"/>
                <a:cs typeface="Calibri" pitchFamily="34" charset="0"/>
              </a:rPr>
            </a:br>
            <a:r>
              <a:rPr lang="en-US" sz="2700" i="0" dirty="0" smtClean="0">
                <a:solidFill>
                  <a:srgbClr val="DDDDDD"/>
                </a:solidFill>
                <a:latin typeface="Calibri" pitchFamily="34" charset="0"/>
                <a:cs typeface="Calibri" pitchFamily="34" charset="0"/>
              </a:rPr>
              <a:t>[</a:t>
            </a:r>
            <a:r>
              <a:rPr lang="en-US" sz="2700" dirty="0" smtClean="0">
                <a:solidFill>
                  <a:srgbClr val="DDDDDD"/>
                </a:solidFill>
                <a:latin typeface="Calibri" pitchFamily="34" charset="0"/>
                <a:cs typeface="Calibri" pitchFamily="34" charset="0"/>
              </a:rPr>
              <a:t>Lau et al. 2003</a:t>
            </a:r>
            <a:r>
              <a:rPr lang="en-US" sz="2700" i="0" dirty="0" smtClean="0">
                <a:solidFill>
                  <a:srgbClr val="DDDDDD"/>
                </a:solidFill>
                <a:latin typeface="Calibri" pitchFamily="34" charset="0"/>
                <a:cs typeface="Calibri" pitchFamily="34" charset="0"/>
              </a:rPr>
              <a:t>]</a:t>
            </a:r>
            <a:endParaRPr lang="en-US" sz="2700" i="0" dirty="0">
              <a:solidFill>
                <a:srgbClr val="DDDDDD"/>
              </a:solidFill>
              <a:latin typeface="Calibri" pitchFamily="34" charset="0"/>
              <a:cs typeface="Calibri" pitchFamily="34" charset="0"/>
            </a:endParaRPr>
          </a:p>
          <a:p>
            <a:endParaRPr lang="en-US" sz="2700" i="0" dirty="0">
              <a:solidFill>
                <a:srgbClr val="DDDDDD"/>
              </a:solidFill>
              <a:latin typeface="Calibri" pitchFamily="34" charset="0"/>
              <a:cs typeface="Calibri" pitchFamily="34" charset="0"/>
            </a:endParaRPr>
          </a:p>
          <a:p>
            <a:endParaRPr lang="en-US" sz="2700" i="0" dirty="0" smtClean="0">
              <a:solidFill>
                <a:srgbClr val="FFCC99"/>
              </a:solidFill>
              <a:latin typeface="Calibri" pitchFamily="34" charset="0"/>
              <a:cs typeface="Calibri" pitchFamily="34" charset="0"/>
            </a:endParaRPr>
          </a:p>
        </p:txBody>
      </p:sp>
    </p:spTree>
    <p:extLst>
      <p:ext uri="{BB962C8B-B14F-4D97-AF65-F5344CB8AC3E}">
        <p14:creationId xmlns:p14="http://schemas.microsoft.com/office/powerpoint/2010/main" val="78752054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Sampling</a:t>
            </a:r>
            <a:endParaRPr lang="en-US" dirty="0"/>
          </a:p>
        </p:txBody>
      </p:sp>
      <p:sp>
        <p:nvSpPr>
          <p:cNvPr id="6" name="Content Placeholder 5"/>
          <p:cNvSpPr>
            <a:spLocks noGrp="1"/>
          </p:cNvSpPr>
          <p:nvPr>
            <p:ph idx="1"/>
          </p:nvPr>
        </p:nvSpPr>
        <p:spPr/>
        <p:txBody>
          <a:bodyPr/>
          <a:lstStyle/>
          <a:p>
            <a:r>
              <a:rPr lang="en-US" dirty="0" smtClean="0"/>
              <a:t>Draw representations of a domain</a:t>
            </a:r>
            <a:endParaRPr lang="en-US" dirty="0"/>
          </a:p>
        </p:txBody>
      </p:sp>
      <p:pic>
        <p:nvPicPr>
          <p:cNvPr id="2052" name="Picture 4">
            <a:hlinkClick r:id="rId3"/>
          </p:cNvPr>
          <p:cNvPicPr>
            <a:picLocks noChangeAspect="1" noChangeArrowheads="1"/>
          </p:cNvPicPr>
          <p:nvPr/>
        </p:nvPicPr>
        <p:blipFill>
          <a:blip r:embed="rId4" cstate="print"/>
          <a:srcRect/>
          <a:stretch>
            <a:fillRect/>
          </a:stretch>
        </p:blipFill>
        <p:spPr bwMode="auto">
          <a:xfrm>
            <a:off x="4800600" y="2590800"/>
            <a:ext cx="3352800" cy="2514600"/>
          </a:xfrm>
          <a:prstGeom prst="rect">
            <a:avLst/>
          </a:prstGeom>
          <a:noFill/>
          <a:ln w="9525">
            <a:noFill/>
            <a:miter lim="800000"/>
            <a:headEnd/>
            <a:tailEnd/>
          </a:ln>
        </p:spPr>
      </p:pic>
      <p:pic>
        <p:nvPicPr>
          <p:cNvPr id="2053" name="Picture 5">
            <a:hlinkClick r:id="rId5"/>
          </p:cNvPr>
          <p:cNvPicPr>
            <a:picLocks noChangeAspect="1" noChangeArrowheads="1"/>
          </p:cNvPicPr>
          <p:nvPr/>
        </p:nvPicPr>
        <p:blipFill>
          <a:blip r:embed="rId6" cstate="print"/>
          <a:srcRect/>
          <a:stretch>
            <a:fillRect/>
          </a:stretch>
        </p:blipFill>
        <p:spPr bwMode="auto">
          <a:xfrm>
            <a:off x="762000" y="2514600"/>
            <a:ext cx="3876968" cy="2514600"/>
          </a:xfrm>
          <a:prstGeom prst="rect">
            <a:avLst/>
          </a:prstGeom>
          <a:noFill/>
          <a:ln w="9525">
            <a:noFill/>
            <a:miter lim="800000"/>
            <a:headEnd/>
            <a:tailEnd/>
          </a:ln>
        </p:spPr>
      </p:pic>
    </p:spTree>
    <p:extLst>
      <p:ext uri="{BB962C8B-B14F-4D97-AF65-F5344CB8AC3E}">
        <p14:creationId xmlns:p14="http://schemas.microsoft.com/office/powerpoint/2010/main" val="2292400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457200" y="838200"/>
            <a:ext cx="8229600" cy="5486400"/>
          </a:xfrm>
          <a:prstGeom prst="rect">
            <a:avLst/>
          </a:prstGeom>
          <a:noFill/>
          <a:ln w="9525">
            <a:noFill/>
            <a:miter lim="800000"/>
            <a:headEnd/>
            <a:tailEnd/>
          </a:ln>
        </p:spPr>
      </p:pic>
    </p:spTree>
    <p:extLst>
      <p:ext uri="{BB962C8B-B14F-4D97-AF65-F5344CB8AC3E}">
        <p14:creationId xmlns:p14="http://schemas.microsoft.com/office/powerpoint/2010/main" val="2842893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51" name="Picture 11" descr="C:\home\lywei\trees\rui-umass\bluemath\doc\figs\raster\ostro_0p03_poisson_sft_average10.png"/>
          <p:cNvPicPr>
            <a:picLocks noChangeAspect="1" noChangeArrowheads="1"/>
          </p:cNvPicPr>
          <p:nvPr/>
        </p:nvPicPr>
        <p:blipFill>
          <a:blip r:embed="rId3" cstate="print"/>
          <a:srcRect/>
          <a:stretch>
            <a:fillRect/>
          </a:stretch>
        </p:blipFill>
        <p:spPr bwMode="auto">
          <a:xfrm>
            <a:off x="3665538" y="3443288"/>
            <a:ext cx="2286000" cy="2286000"/>
          </a:xfrm>
          <a:prstGeom prst="rect">
            <a:avLst/>
          </a:prstGeom>
          <a:noFill/>
          <a:ln w="9525">
            <a:solidFill>
              <a:srgbClr val="FFFFFF"/>
            </a:solidFill>
            <a:miter lim="800000"/>
            <a:headEnd/>
            <a:tailEnd/>
          </a:ln>
        </p:spPr>
      </p:pic>
      <p:sp>
        <p:nvSpPr>
          <p:cNvPr id="3076" name="TextBox 7"/>
          <p:cNvSpPr txBox="1">
            <a:spLocks noChangeArrowheads="1"/>
          </p:cNvSpPr>
          <p:nvPr/>
        </p:nvSpPr>
        <p:spPr bwMode="auto">
          <a:xfrm>
            <a:off x="725488" y="5715000"/>
            <a:ext cx="2663825" cy="523875"/>
          </a:xfrm>
          <a:prstGeom prst="rect">
            <a:avLst/>
          </a:prstGeom>
          <a:noFill/>
          <a:ln w="9525">
            <a:noFill/>
            <a:miter lim="800000"/>
            <a:headEnd/>
            <a:tailEnd/>
          </a:ln>
        </p:spPr>
        <p:txBody>
          <a:bodyPr wrap="none">
            <a:spAutoFit/>
          </a:bodyPr>
          <a:lstStyle/>
          <a:p>
            <a:r>
              <a:rPr lang="en-US" sz="2800"/>
              <a:t>spatial samples</a:t>
            </a:r>
          </a:p>
        </p:txBody>
      </p:sp>
      <p:grpSp>
        <p:nvGrpSpPr>
          <p:cNvPr id="2" name="Group 3"/>
          <p:cNvGrpSpPr>
            <a:grpSpLocks/>
          </p:cNvGrpSpPr>
          <p:nvPr/>
        </p:nvGrpSpPr>
        <p:grpSpPr bwMode="auto">
          <a:xfrm>
            <a:off x="3505200" y="928688"/>
            <a:ext cx="2606675" cy="5329237"/>
            <a:chOff x="3268598" y="914400"/>
            <a:chExt cx="2606804" cy="5329320"/>
          </a:xfrm>
        </p:grpSpPr>
        <p:pic>
          <p:nvPicPr>
            <p:cNvPr id="3086" name="Picture 2" descr="C:\home\lywei\trees\rui-umass\bluemath\doc\figs\raster\uniostro_0p03_poisson_sft_average10.png"/>
            <p:cNvPicPr>
              <a:picLocks noChangeAspect="1" noChangeArrowheads="1"/>
            </p:cNvPicPr>
            <p:nvPr/>
          </p:nvPicPr>
          <p:blipFill>
            <a:blip r:embed="rId4" cstate="print"/>
            <a:srcRect/>
            <a:stretch>
              <a:fillRect/>
            </a:stretch>
          </p:blipFill>
          <p:spPr bwMode="auto">
            <a:xfrm>
              <a:off x="3429000" y="914400"/>
              <a:ext cx="2286000" cy="2286000"/>
            </a:xfrm>
            <a:prstGeom prst="rect">
              <a:avLst/>
            </a:prstGeom>
            <a:noFill/>
            <a:ln w="9525">
              <a:noFill/>
              <a:miter lim="800000"/>
              <a:headEnd/>
              <a:tailEnd/>
            </a:ln>
          </p:spPr>
        </p:pic>
        <p:sp>
          <p:nvSpPr>
            <p:cNvPr id="3087" name="TextBox 7"/>
            <p:cNvSpPr txBox="1">
              <a:spLocks noChangeArrowheads="1"/>
            </p:cNvSpPr>
            <p:nvPr/>
          </p:nvSpPr>
          <p:spPr bwMode="auto">
            <a:xfrm>
              <a:off x="3268598" y="5720564"/>
              <a:ext cx="2606804" cy="523156"/>
            </a:xfrm>
            <a:prstGeom prst="rect">
              <a:avLst/>
            </a:prstGeom>
            <a:noFill/>
            <a:ln w="9525">
              <a:noFill/>
              <a:miter lim="800000"/>
              <a:headEnd/>
              <a:tailEnd/>
            </a:ln>
          </p:spPr>
          <p:txBody>
            <a:bodyPr wrap="none">
              <a:spAutoFit/>
            </a:bodyPr>
            <a:lstStyle/>
            <a:p>
              <a:r>
                <a:rPr lang="en-US" sz="2800" dirty="0"/>
                <a:t>Fourier domain</a:t>
              </a:r>
            </a:p>
          </p:txBody>
        </p:sp>
      </p:grpSp>
      <p:grpSp>
        <p:nvGrpSpPr>
          <p:cNvPr id="3" name="Group 5"/>
          <p:cNvGrpSpPr>
            <a:grpSpLocks/>
          </p:cNvGrpSpPr>
          <p:nvPr/>
        </p:nvGrpSpPr>
        <p:grpSpPr bwMode="auto">
          <a:xfrm>
            <a:off x="6384925" y="914400"/>
            <a:ext cx="2286000" cy="5748338"/>
            <a:chOff x="5943600" y="914400"/>
            <a:chExt cx="2286000" cy="5748090"/>
          </a:xfrm>
        </p:grpSpPr>
        <p:pic>
          <p:nvPicPr>
            <p:cNvPr id="3083" name="Picture 3" descr="C:\home\lywei\trees\rui-umass\bluemath\doc\figs\raster\uniostro_0p03_poisson_diffxform_gaussian_12r_infdd_symmetry_unit_average10.png"/>
            <p:cNvPicPr>
              <a:picLocks noChangeAspect="1" noChangeArrowheads="1"/>
            </p:cNvPicPr>
            <p:nvPr/>
          </p:nvPicPr>
          <p:blipFill>
            <a:blip r:embed="rId5" cstate="print"/>
            <a:srcRect/>
            <a:stretch>
              <a:fillRect/>
            </a:stretch>
          </p:blipFill>
          <p:spPr bwMode="auto">
            <a:xfrm>
              <a:off x="5943600" y="914400"/>
              <a:ext cx="2286000" cy="2286000"/>
            </a:xfrm>
            <a:prstGeom prst="rect">
              <a:avLst/>
            </a:prstGeom>
            <a:noFill/>
            <a:ln w="9525">
              <a:noFill/>
              <a:miter lim="800000"/>
              <a:headEnd/>
              <a:tailEnd/>
            </a:ln>
          </p:spPr>
        </p:pic>
        <p:pic>
          <p:nvPicPr>
            <p:cNvPr id="3084" name="Picture 10" descr="C:\home\lywei\trees\rui-umass\bluemath\doc\figs\raster\ostro_0p03_poisson_diffxform_gaussian_12r_infdd_symmetry_unit_average10.png"/>
            <p:cNvPicPr>
              <a:picLocks noChangeAspect="1" noChangeArrowheads="1"/>
            </p:cNvPicPr>
            <p:nvPr/>
          </p:nvPicPr>
          <p:blipFill>
            <a:blip r:embed="rId6" cstate="print"/>
            <a:srcRect/>
            <a:stretch>
              <a:fillRect/>
            </a:stretch>
          </p:blipFill>
          <p:spPr bwMode="auto">
            <a:xfrm>
              <a:off x="5943600" y="3429000"/>
              <a:ext cx="2286000" cy="2286000"/>
            </a:xfrm>
            <a:prstGeom prst="rect">
              <a:avLst/>
            </a:prstGeom>
            <a:noFill/>
            <a:ln w="9525">
              <a:noFill/>
              <a:miter lim="800000"/>
              <a:headEnd/>
              <a:tailEnd/>
            </a:ln>
          </p:spPr>
        </p:pic>
        <p:sp>
          <p:nvSpPr>
            <p:cNvPr id="3085" name="TextBox 7"/>
            <p:cNvSpPr txBox="1">
              <a:spLocks noChangeArrowheads="1"/>
            </p:cNvSpPr>
            <p:nvPr/>
          </p:nvSpPr>
          <p:spPr bwMode="auto">
            <a:xfrm>
              <a:off x="5963536" y="5708500"/>
              <a:ext cx="2246128" cy="953990"/>
            </a:xfrm>
            <a:prstGeom prst="rect">
              <a:avLst/>
            </a:prstGeom>
            <a:noFill/>
            <a:ln w="9525">
              <a:noFill/>
              <a:miter lim="800000"/>
              <a:headEnd/>
              <a:tailEnd/>
            </a:ln>
          </p:spPr>
          <p:txBody>
            <a:bodyPr wrap="none">
              <a:spAutoFit/>
            </a:bodyPr>
            <a:lstStyle/>
            <a:p>
              <a:r>
                <a:rPr lang="en-US" sz="2800"/>
                <a:t>diff domain</a:t>
              </a:r>
            </a:p>
            <a:p>
              <a:r>
                <a:rPr lang="en-US" sz="2800"/>
                <a:t>(our method)</a:t>
              </a:r>
            </a:p>
          </p:txBody>
        </p:sp>
      </p:grpSp>
      <p:sp>
        <p:nvSpPr>
          <p:cNvPr id="19" name="TextBox 7"/>
          <p:cNvSpPr txBox="1">
            <a:spLocks noChangeArrowheads="1"/>
          </p:cNvSpPr>
          <p:nvPr/>
        </p:nvSpPr>
        <p:spPr bwMode="auto">
          <a:xfrm rot="16200000">
            <a:off x="-70221" y="1795790"/>
            <a:ext cx="1385316"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a:t>uniform</a:t>
            </a:r>
          </a:p>
        </p:txBody>
      </p:sp>
      <p:sp>
        <p:nvSpPr>
          <p:cNvPr id="17" name="Rectangle 16"/>
          <p:cNvSpPr>
            <a:spLocks noChangeAspect="1"/>
          </p:cNvSpPr>
          <p:nvPr/>
        </p:nvSpPr>
        <p:spPr bwMode="auto">
          <a:xfrm>
            <a:off x="914400" y="914400"/>
            <a:ext cx="2286000" cy="2286000"/>
          </a:xfrm>
          <a:prstGeom prst="rect">
            <a:avLst/>
          </a:prstGeom>
          <a:solidFill>
            <a:schemeClr val="bg1">
              <a:lumMod val="50000"/>
              <a:lumOff val="5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nvGrpSpPr>
          <p:cNvPr id="4" name="Group 57"/>
          <p:cNvGrpSpPr/>
          <p:nvPr/>
        </p:nvGrpSpPr>
        <p:grpSpPr>
          <a:xfrm>
            <a:off x="341313" y="3429000"/>
            <a:ext cx="2859087" cy="2286000"/>
            <a:chOff x="341313" y="3429000"/>
            <a:chExt cx="2859087" cy="2286000"/>
          </a:xfrm>
        </p:grpSpPr>
        <p:sp>
          <p:nvSpPr>
            <p:cNvPr id="20" name="TextBox 7"/>
            <p:cNvSpPr txBox="1">
              <a:spLocks noChangeArrowheads="1"/>
            </p:cNvSpPr>
            <p:nvPr/>
          </p:nvSpPr>
          <p:spPr bwMode="auto">
            <a:xfrm rot="16200000">
              <a:off x="-450441" y="4310420"/>
              <a:ext cx="2106667" cy="52316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a:t>non-uniform</a:t>
              </a:r>
            </a:p>
          </p:txBody>
        </p:sp>
        <p:pic>
          <p:nvPicPr>
            <p:cNvPr id="2050" name="Picture 2" descr="C:\home\lywei\trees\rui-umass\bluemath\doc\figs\raster\ostro_negate.png"/>
            <p:cNvPicPr>
              <a:picLocks noChangeAspect="1" noChangeArrowheads="1"/>
            </p:cNvPicPr>
            <p:nvPr/>
          </p:nvPicPr>
          <p:blipFill>
            <a:blip r:embed="rId7" cstate="print"/>
            <a:srcRect/>
            <a:stretch>
              <a:fillRect/>
            </a:stretch>
          </p:blipFill>
          <p:spPr bwMode="auto">
            <a:xfrm>
              <a:off x="914400" y="3429000"/>
              <a:ext cx="2286000" cy="2286000"/>
            </a:xfrm>
            <a:prstGeom prst="rect">
              <a:avLst/>
            </a:prstGeom>
            <a:noFill/>
            <a:ln>
              <a:solidFill>
                <a:srgbClr val="FFFFFF"/>
              </a:solidFill>
            </a:ln>
          </p:spPr>
        </p:pic>
      </p:grpSp>
      <p:sp>
        <p:nvSpPr>
          <p:cNvPr id="21" name="TextBox 20"/>
          <p:cNvSpPr txBox="1"/>
          <p:nvPr/>
        </p:nvSpPr>
        <p:spPr>
          <a:xfrm>
            <a:off x="1828800" y="16002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24" name="TextBox 23"/>
          <p:cNvSpPr txBox="1"/>
          <p:nvPr/>
        </p:nvSpPr>
        <p:spPr>
          <a:xfrm>
            <a:off x="1524000" y="20574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25" name="TextBox 24"/>
          <p:cNvSpPr txBox="1"/>
          <p:nvPr/>
        </p:nvSpPr>
        <p:spPr>
          <a:xfrm>
            <a:off x="914400" y="9144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26" name="TextBox 25"/>
          <p:cNvSpPr txBox="1"/>
          <p:nvPr/>
        </p:nvSpPr>
        <p:spPr>
          <a:xfrm>
            <a:off x="2590800" y="9144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27" name="TextBox 26"/>
          <p:cNvSpPr txBox="1"/>
          <p:nvPr/>
        </p:nvSpPr>
        <p:spPr>
          <a:xfrm>
            <a:off x="1371600" y="12192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29" name="TextBox 28"/>
          <p:cNvSpPr txBox="1"/>
          <p:nvPr/>
        </p:nvSpPr>
        <p:spPr>
          <a:xfrm>
            <a:off x="990600" y="24384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30" name="TextBox 29"/>
          <p:cNvSpPr txBox="1"/>
          <p:nvPr/>
        </p:nvSpPr>
        <p:spPr>
          <a:xfrm>
            <a:off x="990600" y="17526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23" name="TextBox 22"/>
          <p:cNvSpPr txBox="1"/>
          <p:nvPr/>
        </p:nvSpPr>
        <p:spPr>
          <a:xfrm>
            <a:off x="2133600" y="22098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28" name="TextBox 27"/>
          <p:cNvSpPr txBox="1"/>
          <p:nvPr/>
        </p:nvSpPr>
        <p:spPr>
          <a:xfrm>
            <a:off x="1676400" y="25908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31" name="TextBox 30"/>
          <p:cNvSpPr txBox="1"/>
          <p:nvPr/>
        </p:nvSpPr>
        <p:spPr>
          <a:xfrm>
            <a:off x="2514600" y="17526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32" name="TextBox 31"/>
          <p:cNvSpPr txBox="1"/>
          <p:nvPr/>
        </p:nvSpPr>
        <p:spPr>
          <a:xfrm>
            <a:off x="1828800" y="8382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33" name="TextBox 32"/>
          <p:cNvSpPr txBox="1"/>
          <p:nvPr/>
        </p:nvSpPr>
        <p:spPr>
          <a:xfrm>
            <a:off x="2286000" y="12954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34" name="TextBox 33"/>
          <p:cNvSpPr txBox="1"/>
          <p:nvPr/>
        </p:nvSpPr>
        <p:spPr>
          <a:xfrm>
            <a:off x="2587752" y="2435352"/>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22" name="TextBox 21"/>
          <p:cNvSpPr txBox="1"/>
          <p:nvPr/>
        </p:nvSpPr>
        <p:spPr>
          <a:xfrm>
            <a:off x="1524000" y="1600200"/>
            <a:ext cx="574196" cy="646331"/>
          </a:xfrm>
          <a:prstGeom prst="rect">
            <a:avLst/>
          </a:prstGeom>
          <a:noFill/>
        </p:spPr>
        <p:txBody>
          <a:bodyPr wrap="none" rtlCol="0">
            <a:spAutoFit/>
          </a:bodyPr>
          <a:lstStyle/>
          <a:p>
            <a:r>
              <a:rPr lang="en-US" i="0" dirty="0" smtClean="0">
                <a:solidFill>
                  <a:srgbClr val="FF0000"/>
                </a:solidFill>
                <a:sym typeface="Wingdings" pitchFamily="2" charset="2"/>
              </a:rPr>
              <a:t></a:t>
            </a:r>
            <a:endParaRPr lang="en-US" i="0" dirty="0">
              <a:solidFill>
                <a:srgbClr val="FF0000"/>
              </a:solidFill>
            </a:endParaRPr>
          </a:p>
        </p:txBody>
      </p:sp>
      <p:sp>
        <p:nvSpPr>
          <p:cNvPr id="41" name="TextBox 40"/>
          <p:cNvSpPr txBox="1"/>
          <p:nvPr/>
        </p:nvSpPr>
        <p:spPr>
          <a:xfrm>
            <a:off x="2590800" y="2438400"/>
            <a:ext cx="574196" cy="646331"/>
          </a:xfrm>
          <a:prstGeom prst="rect">
            <a:avLst/>
          </a:prstGeom>
          <a:solidFill>
            <a:schemeClr val="bg1">
              <a:lumMod val="50000"/>
              <a:lumOff val="50000"/>
            </a:schemeClr>
          </a:solidFill>
        </p:spPr>
        <p:txBody>
          <a:bodyPr wrap="none" rtlCol="0">
            <a:spAutoFit/>
          </a:bodyPr>
          <a:lstStyle/>
          <a:p>
            <a:r>
              <a:rPr lang="en-US" i="0" dirty="0" smtClean="0">
                <a:solidFill>
                  <a:srgbClr val="FF0000"/>
                </a:solidFill>
                <a:sym typeface="Wingdings" pitchFamily="2" charset="2"/>
              </a:rPr>
              <a:t></a:t>
            </a:r>
            <a:endParaRPr lang="en-US" i="0" dirty="0">
              <a:solidFill>
                <a:srgbClr val="FF0000"/>
              </a:solidFill>
            </a:endParaRPr>
          </a:p>
        </p:txBody>
      </p:sp>
      <p:grpSp>
        <p:nvGrpSpPr>
          <p:cNvPr id="5" name="Group 58"/>
          <p:cNvGrpSpPr/>
          <p:nvPr/>
        </p:nvGrpSpPr>
        <p:grpSpPr>
          <a:xfrm>
            <a:off x="1066800" y="3429000"/>
            <a:ext cx="2098196" cy="1865531"/>
            <a:chOff x="1066800" y="3429000"/>
            <a:chExt cx="2098196" cy="1865531"/>
          </a:xfrm>
        </p:grpSpPr>
        <p:sp>
          <p:nvSpPr>
            <p:cNvPr id="52" name="TextBox 51"/>
            <p:cNvSpPr txBox="1"/>
            <p:nvPr/>
          </p:nvSpPr>
          <p:spPr>
            <a:xfrm>
              <a:off x="1676400" y="34290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grpSp>
          <p:nvGrpSpPr>
            <p:cNvPr id="6" name="Group 56"/>
            <p:cNvGrpSpPr/>
            <p:nvPr/>
          </p:nvGrpSpPr>
          <p:grpSpPr>
            <a:xfrm>
              <a:off x="1066800" y="3733800"/>
              <a:ext cx="2098196" cy="1560731"/>
              <a:chOff x="1066800" y="3733800"/>
              <a:chExt cx="2098196" cy="1560731"/>
            </a:xfrm>
          </p:grpSpPr>
          <p:sp>
            <p:nvSpPr>
              <p:cNvPr id="42" name="TextBox 41"/>
              <p:cNvSpPr txBox="1"/>
              <p:nvPr/>
            </p:nvSpPr>
            <p:spPr>
              <a:xfrm>
                <a:off x="1676400" y="41148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43" name="TextBox 42"/>
              <p:cNvSpPr txBox="1"/>
              <p:nvPr/>
            </p:nvSpPr>
            <p:spPr>
              <a:xfrm>
                <a:off x="1828800" y="40386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44" name="TextBox 43"/>
              <p:cNvSpPr txBox="1"/>
              <p:nvPr/>
            </p:nvSpPr>
            <p:spPr>
              <a:xfrm>
                <a:off x="1676400" y="38862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45" name="TextBox 44"/>
              <p:cNvSpPr txBox="1"/>
              <p:nvPr/>
            </p:nvSpPr>
            <p:spPr>
              <a:xfrm>
                <a:off x="1981200" y="41910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46" name="TextBox 45"/>
              <p:cNvSpPr txBox="1"/>
              <p:nvPr/>
            </p:nvSpPr>
            <p:spPr>
              <a:xfrm>
                <a:off x="1447800" y="40386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47" name="TextBox 46"/>
              <p:cNvSpPr txBox="1"/>
              <p:nvPr/>
            </p:nvSpPr>
            <p:spPr>
              <a:xfrm>
                <a:off x="1752600" y="42672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48" name="TextBox 47"/>
              <p:cNvSpPr txBox="1"/>
              <p:nvPr/>
            </p:nvSpPr>
            <p:spPr>
              <a:xfrm>
                <a:off x="2209800" y="42672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49" name="TextBox 48"/>
              <p:cNvSpPr txBox="1"/>
              <p:nvPr/>
            </p:nvSpPr>
            <p:spPr>
              <a:xfrm>
                <a:off x="1447800" y="43434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50" name="TextBox 49"/>
              <p:cNvSpPr txBox="1"/>
              <p:nvPr/>
            </p:nvSpPr>
            <p:spPr>
              <a:xfrm>
                <a:off x="2133600" y="44958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51" name="TextBox 50"/>
              <p:cNvSpPr txBox="1"/>
              <p:nvPr/>
            </p:nvSpPr>
            <p:spPr>
              <a:xfrm>
                <a:off x="2057400" y="37338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53" name="TextBox 52"/>
              <p:cNvSpPr txBox="1"/>
              <p:nvPr/>
            </p:nvSpPr>
            <p:spPr>
              <a:xfrm>
                <a:off x="2590800" y="41148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54" name="TextBox 53"/>
              <p:cNvSpPr txBox="1"/>
              <p:nvPr/>
            </p:nvSpPr>
            <p:spPr>
              <a:xfrm>
                <a:off x="2514600" y="46482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55" name="TextBox 54"/>
              <p:cNvSpPr txBox="1"/>
              <p:nvPr/>
            </p:nvSpPr>
            <p:spPr>
              <a:xfrm>
                <a:off x="1219200" y="37338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sp>
            <p:nvSpPr>
              <p:cNvPr id="56" name="TextBox 55"/>
              <p:cNvSpPr txBox="1"/>
              <p:nvPr/>
            </p:nvSpPr>
            <p:spPr>
              <a:xfrm>
                <a:off x="1066800" y="4419600"/>
                <a:ext cx="574196" cy="646331"/>
              </a:xfrm>
              <a:prstGeom prst="rect">
                <a:avLst/>
              </a:prstGeom>
              <a:noFill/>
            </p:spPr>
            <p:txBody>
              <a:bodyPr wrap="none" rtlCol="0">
                <a:spAutoFit/>
              </a:bodyPr>
              <a:lstStyle/>
              <a:p>
                <a:r>
                  <a:rPr lang="en-US" i="0" dirty="0" smtClean="0">
                    <a:solidFill>
                      <a:srgbClr val="00B050"/>
                    </a:solidFill>
                    <a:sym typeface="Wingdings" pitchFamily="2" charset="2"/>
                  </a:rPr>
                  <a:t></a:t>
                </a:r>
                <a:endParaRPr lang="en-US" i="0" dirty="0">
                  <a:solidFill>
                    <a:srgbClr val="00B050"/>
                  </a:solidFill>
                </a:endParaRPr>
              </a:p>
            </p:txBody>
          </p:sp>
        </p:grpSp>
      </p:grpSp>
      <p:grpSp>
        <p:nvGrpSpPr>
          <p:cNvPr id="7" name="Group 39"/>
          <p:cNvGrpSpPr/>
          <p:nvPr/>
        </p:nvGrpSpPr>
        <p:grpSpPr>
          <a:xfrm>
            <a:off x="1764792" y="1883664"/>
            <a:ext cx="1219200" cy="1295400"/>
            <a:chOff x="1752600" y="1905000"/>
            <a:chExt cx="1219200" cy="1295400"/>
          </a:xfrm>
        </p:grpSpPr>
        <p:sp>
          <p:nvSpPr>
            <p:cNvPr id="37" name="Rectangle 36"/>
            <p:cNvSpPr>
              <a:spLocks noChangeAspect="1"/>
            </p:cNvSpPr>
            <p:nvPr/>
          </p:nvSpPr>
          <p:spPr bwMode="auto">
            <a:xfrm>
              <a:off x="2514600" y="1905000"/>
              <a:ext cx="457200" cy="457200"/>
            </a:xfrm>
            <a:prstGeom prst="rect">
              <a:avLst/>
            </a:prstGeom>
            <a:solidFill>
              <a:schemeClr val="bg1">
                <a:lumMod val="50000"/>
                <a:lumOff val="5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8" name="Rectangle 37"/>
            <p:cNvSpPr>
              <a:spLocks noChangeAspect="1"/>
            </p:cNvSpPr>
            <p:nvPr/>
          </p:nvSpPr>
          <p:spPr bwMode="auto">
            <a:xfrm>
              <a:off x="2209800" y="2362200"/>
              <a:ext cx="457200" cy="457200"/>
            </a:xfrm>
            <a:prstGeom prst="rect">
              <a:avLst/>
            </a:prstGeom>
            <a:solidFill>
              <a:schemeClr val="bg1">
                <a:lumMod val="50000"/>
                <a:lumOff val="5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9" name="Rectangle 38"/>
            <p:cNvSpPr>
              <a:spLocks noChangeAspect="1"/>
            </p:cNvSpPr>
            <p:nvPr/>
          </p:nvSpPr>
          <p:spPr bwMode="auto">
            <a:xfrm>
              <a:off x="1752600" y="2743200"/>
              <a:ext cx="457200" cy="457200"/>
            </a:xfrm>
            <a:prstGeom prst="rect">
              <a:avLst/>
            </a:prstGeom>
            <a:solidFill>
              <a:schemeClr val="bg1">
                <a:lumMod val="50000"/>
                <a:lumOff val="5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Tree>
  </p:cSld>
  <p:clrMapOvr>
    <a:masterClrMapping/>
  </p:clrMapOvr>
  <p:transition spd="slow" advTm="2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4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4000"/>
                            </p:stCondLst>
                            <p:childTnLst>
                              <p:par>
                                <p:cTn id="8" presetID="1" presetClass="exit" presetSubtype="0" fill="hold" grpId="1" nodeType="afterEffect">
                                  <p:stCondLst>
                                    <p:cond delay="1000"/>
                                  </p:stCondLst>
                                  <p:childTnLst>
                                    <p:set>
                                      <p:cBhvr>
                                        <p:cTn id="9" dur="1" fill="hold">
                                          <p:stCondLst>
                                            <p:cond delay="0"/>
                                          </p:stCondLst>
                                        </p:cTn>
                                        <p:tgtEl>
                                          <p:spTgt spid="22"/>
                                        </p:tgtEl>
                                        <p:attrNameLst>
                                          <p:attrName>style.visibility</p:attrName>
                                        </p:attrNameLst>
                                      </p:cBhvr>
                                      <p:to>
                                        <p:strVal val="hidden"/>
                                      </p:to>
                                    </p:set>
                                  </p:childTnLst>
                                </p:cTn>
                              </p:par>
                            </p:childTnLst>
                          </p:cTn>
                        </p:par>
                        <p:par>
                          <p:cTn id="10" fill="hold">
                            <p:stCondLst>
                              <p:cond delay="500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500"/>
                            </p:stCondLst>
                            <p:childTnLst>
                              <p:par>
                                <p:cTn id="14" presetID="1" presetClass="entr" presetSubtype="0" fill="hold" grpId="0" nodeType="afterEffect">
                                  <p:stCondLst>
                                    <p:cond delay="100"/>
                                  </p:stCondLst>
                                  <p:childTnLst>
                                    <p:set>
                                      <p:cBhvr>
                                        <p:cTn id="15" dur="1" fill="hold">
                                          <p:stCondLst>
                                            <p:cond delay="0"/>
                                          </p:stCondLst>
                                        </p:cTn>
                                        <p:tgtEl>
                                          <p:spTgt spid="41"/>
                                        </p:tgtEl>
                                        <p:attrNameLst>
                                          <p:attrName>style.visibility</p:attrName>
                                        </p:attrNameLst>
                                      </p:cBhvr>
                                      <p:to>
                                        <p:strVal val="visible"/>
                                      </p:to>
                                    </p:set>
                                  </p:childTnLst>
                                </p:cTn>
                              </p:par>
                            </p:childTnLst>
                          </p:cTn>
                        </p:par>
                        <p:par>
                          <p:cTn id="16" fill="hold">
                            <p:stCondLst>
                              <p:cond delay="5600"/>
                            </p:stCondLst>
                            <p:childTnLst>
                              <p:par>
                                <p:cTn id="17" presetID="1" presetClass="exit" presetSubtype="0" fill="hold" grpId="1" nodeType="afterEffect">
                                  <p:stCondLst>
                                    <p:cond delay="2000"/>
                                  </p:stCondLst>
                                  <p:childTnLst>
                                    <p:set>
                                      <p:cBhvr>
                                        <p:cTn id="18" dur="1" fill="hold">
                                          <p:stCondLst>
                                            <p:cond delay="0"/>
                                          </p:stCondLst>
                                        </p:cTn>
                                        <p:tgtEl>
                                          <p:spTgt spid="41"/>
                                        </p:tgtEl>
                                        <p:attrNameLst>
                                          <p:attrName>style.visibility</p:attrName>
                                        </p:attrNameLst>
                                      </p:cBhvr>
                                      <p:to>
                                        <p:strVal val="hidden"/>
                                      </p:to>
                                    </p:set>
                                  </p:childTnLst>
                                </p:cTn>
                              </p:par>
                            </p:childTnLst>
                          </p:cTn>
                        </p:par>
                        <p:par>
                          <p:cTn id="19" fill="hold">
                            <p:stCondLst>
                              <p:cond delay="7600"/>
                            </p:stCondLst>
                            <p:childTnLst>
                              <p:par>
                                <p:cTn id="20" presetID="1" presetClass="exit" presetSubtype="0" fill="hold" nodeType="afterEffect">
                                  <p:stCondLst>
                                    <p:cond delay="10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7700"/>
                            </p:stCondLst>
                            <p:childTnLst>
                              <p:par>
                                <p:cTn id="23" presetID="1" presetClass="entr" presetSubtype="0" fill="hold" nodeType="afterEffect">
                                  <p:stCondLst>
                                    <p:cond delay="100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8700"/>
                            </p:stCondLst>
                            <p:childTnLst>
                              <p:par>
                                <p:cTn id="26" presetID="1" presetClass="entr" presetSubtype="0" fill="hold" nodeType="afterEffect">
                                  <p:stCondLst>
                                    <p:cond delay="400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12700"/>
                            </p:stCondLst>
                            <p:childTnLst>
                              <p:par>
                                <p:cTn id="29" presetID="1"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childTnLst>
                                </p:cTn>
                              </p:par>
                            </p:childTnLst>
                          </p:cTn>
                        </p:par>
                        <p:par>
                          <p:cTn id="31" fill="hold">
                            <p:stCondLst>
                              <p:cond delay="13200"/>
                            </p:stCondLst>
                            <p:childTnLst>
                              <p:par>
                                <p:cTn id="32" presetID="1" presetClass="entr" presetSubtype="0" fill="hold" nodeType="afterEffect">
                                  <p:stCondLst>
                                    <p:cond delay="2000"/>
                                  </p:stCondLst>
                                  <p:childTnLst>
                                    <p:set>
                                      <p:cBhvr>
                                        <p:cTn id="33" dur="1" fill="hold">
                                          <p:stCondLst>
                                            <p:cond delay="0"/>
                                          </p:stCondLst>
                                        </p:cTn>
                                        <p:tgtEl>
                                          <p:spTgt spid="87051"/>
                                        </p:tgtEl>
                                        <p:attrNameLst>
                                          <p:attrName>style.visibility</p:attrName>
                                        </p:attrNameLst>
                                      </p:cBhvr>
                                      <p:to>
                                        <p:strVal val="visible"/>
                                      </p:to>
                                    </p:set>
                                  </p:childTnLst>
                                </p:cTn>
                              </p:par>
                            </p:childTnLst>
                          </p:cTn>
                        </p:par>
                        <p:par>
                          <p:cTn id="34" fill="hold" nodeType="afterGroup">
                            <p:stCondLst>
                              <p:cond delay="15200"/>
                            </p:stCondLst>
                            <p:childTnLst>
                              <p:par>
                                <p:cTn id="35" presetID="1" presetClass="entr" presetSubtype="0" fill="hold" nodeType="afterEffect">
                                  <p:stCondLst>
                                    <p:cond delay="400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41" grpId="0" animBg="1"/>
      <p:bldP spid="41"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228600"/>
            <a:ext cx="8610600" cy="1022350"/>
          </a:xfrm>
        </p:spPr>
        <p:txBody>
          <a:bodyPr/>
          <a:lstStyle/>
          <a:p>
            <a:r>
              <a:rPr lang="en-US" dirty="0" smtClean="0"/>
              <a:t>Different methods</a:t>
            </a:r>
          </a:p>
        </p:txBody>
      </p:sp>
      <p:pic>
        <p:nvPicPr>
          <p:cNvPr id="4099" name="Picture 2" descr="C:\home\lywei\trees\rui-umass\bluemath\doc\figs\raster\uniform_0p03_white_diffxform_gaussian_10r_infdd_unit_unit_average10.png"/>
          <p:cNvPicPr>
            <a:picLocks noChangeAspect="1" noChangeArrowheads="1"/>
          </p:cNvPicPr>
          <p:nvPr/>
        </p:nvPicPr>
        <p:blipFill>
          <a:blip r:embed="rId3" cstate="print"/>
          <a:srcRect/>
          <a:stretch>
            <a:fillRect/>
          </a:stretch>
        </p:blipFill>
        <p:spPr bwMode="auto">
          <a:xfrm>
            <a:off x="457200" y="1600200"/>
            <a:ext cx="2286000" cy="2286000"/>
          </a:xfrm>
          <a:prstGeom prst="rect">
            <a:avLst/>
          </a:prstGeom>
          <a:noFill/>
          <a:ln w="9525">
            <a:noFill/>
            <a:miter lim="800000"/>
            <a:headEnd/>
            <a:tailEnd/>
          </a:ln>
        </p:spPr>
      </p:pic>
      <p:pic>
        <p:nvPicPr>
          <p:cNvPr id="4100" name="Picture 2" descr="C:\home\lywei\trees\rui-umass\bluemath\doc\figs\raster\uniform_0p03_grid0_diffxform_gaussian_10r_infdd_unit_unit_average10.png"/>
          <p:cNvPicPr>
            <a:picLocks noChangeAspect="1" noChangeArrowheads="1"/>
          </p:cNvPicPr>
          <p:nvPr/>
        </p:nvPicPr>
        <p:blipFill>
          <a:blip r:embed="rId4" cstate="print"/>
          <a:srcRect/>
          <a:stretch>
            <a:fillRect/>
          </a:stretch>
        </p:blipFill>
        <p:spPr bwMode="auto">
          <a:xfrm>
            <a:off x="3200400" y="1600200"/>
            <a:ext cx="2286000" cy="2286000"/>
          </a:xfrm>
          <a:prstGeom prst="rect">
            <a:avLst/>
          </a:prstGeom>
          <a:noFill/>
          <a:ln w="9525">
            <a:noFill/>
            <a:miter lim="800000"/>
            <a:headEnd/>
            <a:tailEnd/>
          </a:ln>
        </p:spPr>
      </p:pic>
      <p:pic>
        <p:nvPicPr>
          <p:cNvPr id="4101" name="Picture 3" descr="C:\home\lywei\trees\rui-umass\bluemath\doc\figs\raster\uniform_0p03_grid1_diffxform_gaussian_10r_infdd_unit_unit_average10.png"/>
          <p:cNvPicPr>
            <a:picLocks noChangeAspect="1" noChangeArrowheads="1"/>
          </p:cNvPicPr>
          <p:nvPr/>
        </p:nvPicPr>
        <p:blipFill>
          <a:blip r:embed="rId5" cstate="print"/>
          <a:srcRect/>
          <a:stretch>
            <a:fillRect/>
          </a:stretch>
        </p:blipFill>
        <p:spPr bwMode="auto">
          <a:xfrm>
            <a:off x="5943600" y="1600200"/>
            <a:ext cx="2286000" cy="2286000"/>
          </a:xfrm>
          <a:prstGeom prst="rect">
            <a:avLst/>
          </a:prstGeom>
          <a:noFill/>
          <a:ln w="9525">
            <a:noFill/>
            <a:miter lim="800000"/>
            <a:headEnd/>
            <a:tailEnd/>
          </a:ln>
        </p:spPr>
      </p:pic>
      <p:pic>
        <p:nvPicPr>
          <p:cNvPr id="4102" name="Picture 4" descr="C:\home\lywei\trees\rui-umass\bluemath\doc\figs\raster\uniform_0p03_lloyd_diffxform_gaussian_10r_infdd_unit_unit_average10.png"/>
          <p:cNvPicPr>
            <a:picLocks noChangeAspect="1" noChangeArrowheads="1"/>
          </p:cNvPicPr>
          <p:nvPr/>
        </p:nvPicPr>
        <p:blipFill>
          <a:blip r:embed="rId6" cstate="print"/>
          <a:srcRect/>
          <a:stretch>
            <a:fillRect/>
          </a:stretch>
        </p:blipFill>
        <p:spPr bwMode="auto">
          <a:xfrm>
            <a:off x="457200" y="4114800"/>
            <a:ext cx="2286000" cy="2286000"/>
          </a:xfrm>
          <a:prstGeom prst="rect">
            <a:avLst/>
          </a:prstGeom>
          <a:noFill/>
          <a:ln w="9525">
            <a:noFill/>
            <a:miter lim="800000"/>
            <a:headEnd/>
            <a:tailEnd/>
          </a:ln>
        </p:spPr>
      </p:pic>
      <p:pic>
        <p:nvPicPr>
          <p:cNvPr id="4103" name="Picture 5" descr="C:\home\lywei\trees\rui-umass\bluemath\doc\figs\raster\uniform_0p03_ppentomino_diffxform_gaussian_10r_infdd_unit_unit_average10.png"/>
          <p:cNvPicPr>
            <a:picLocks noChangeAspect="1" noChangeArrowheads="1"/>
          </p:cNvPicPr>
          <p:nvPr/>
        </p:nvPicPr>
        <p:blipFill>
          <a:blip r:embed="rId7" cstate="print"/>
          <a:srcRect/>
          <a:stretch>
            <a:fillRect/>
          </a:stretch>
        </p:blipFill>
        <p:spPr bwMode="auto">
          <a:xfrm>
            <a:off x="5943600" y="4130675"/>
            <a:ext cx="2286000" cy="2286000"/>
          </a:xfrm>
          <a:prstGeom prst="rect">
            <a:avLst/>
          </a:prstGeom>
          <a:noFill/>
          <a:ln w="9525">
            <a:noFill/>
            <a:miter lim="800000"/>
            <a:headEnd/>
            <a:tailEnd/>
          </a:ln>
        </p:spPr>
      </p:pic>
      <p:pic>
        <p:nvPicPr>
          <p:cNvPr id="4104" name="Picture 6" descr="C:\home\lywei\trees\rui-umass\bluemath\doc\figs\raster\uniform_0p03_balzer_diffxform_gaussian_10r_infdd_unit_unit_average10.png"/>
          <p:cNvPicPr>
            <a:picLocks noChangeAspect="1" noChangeArrowheads="1"/>
          </p:cNvPicPr>
          <p:nvPr/>
        </p:nvPicPr>
        <p:blipFill>
          <a:blip r:embed="rId8" cstate="print"/>
          <a:srcRect/>
          <a:stretch>
            <a:fillRect/>
          </a:stretch>
        </p:blipFill>
        <p:spPr bwMode="auto">
          <a:xfrm>
            <a:off x="3200400" y="4114800"/>
            <a:ext cx="2286000" cy="2286000"/>
          </a:xfrm>
          <a:prstGeom prst="rect">
            <a:avLst/>
          </a:prstGeom>
          <a:noFill/>
          <a:ln w="9525">
            <a:noFill/>
            <a:miter lim="800000"/>
            <a:headEnd/>
            <a:tailEnd/>
          </a:ln>
        </p:spPr>
      </p:pic>
      <p:sp>
        <p:nvSpPr>
          <p:cNvPr id="10" name="TextBox 7"/>
          <p:cNvSpPr txBox="1">
            <a:spLocks noChangeArrowheads="1"/>
          </p:cNvSpPr>
          <p:nvPr/>
        </p:nvSpPr>
        <p:spPr bwMode="auto">
          <a:xfrm>
            <a:off x="596900" y="3362325"/>
            <a:ext cx="1985963" cy="523875"/>
          </a:xfrm>
          <a:prstGeom prst="rect">
            <a:avLst/>
          </a:prstGeom>
          <a:noFill/>
          <a:ln w="9525">
            <a:noFill/>
            <a:miter lim="800000"/>
            <a:headEnd/>
            <a:tailEnd/>
          </a:ln>
        </p:spPr>
        <p:txBody>
          <a:bodyPr wrap="none">
            <a:spAutoFit/>
          </a:bodyPr>
          <a:lstStyle/>
          <a:p>
            <a:r>
              <a:rPr lang="en-US" sz="2800">
                <a:solidFill>
                  <a:srgbClr val="FFFF00"/>
                </a:solidFill>
              </a:rPr>
              <a:t>white noise</a:t>
            </a:r>
          </a:p>
        </p:txBody>
      </p:sp>
      <p:sp>
        <p:nvSpPr>
          <p:cNvPr id="11" name="TextBox 7"/>
          <p:cNvSpPr txBox="1">
            <a:spLocks noChangeArrowheads="1"/>
          </p:cNvSpPr>
          <p:nvPr/>
        </p:nvSpPr>
        <p:spPr bwMode="auto">
          <a:xfrm>
            <a:off x="3351213" y="3386138"/>
            <a:ext cx="2006600" cy="523875"/>
          </a:xfrm>
          <a:prstGeom prst="rect">
            <a:avLst/>
          </a:prstGeom>
          <a:noFill/>
          <a:ln w="9525">
            <a:noFill/>
            <a:miter lim="800000"/>
            <a:headEnd/>
            <a:tailEnd/>
          </a:ln>
        </p:spPr>
        <p:txBody>
          <a:bodyPr wrap="none">
            <a:spAutoFit/>
          </a:bodyPr>
          <a:lstStyle/>
          <a:p>
            <a:r>
              <a:rPr lang="en-US" sz="2800">
                <a:solidFill>
                  <a:srgbClr val="FFFF00"/>
                </a:solidFill>
              </a:rPr>
              <a:t>regular grid</a:t>
            </a:r>
          </a:p>
        </p:txBody>
      </p:sp>
      <p:sp>
        <p:nvSpPr>
          <p:cNvPr id="12" name="TextBox 7"/>
          <p:cNvSpPr txBox="1">
            <a:spLocks noChangeArrowheads="1"/>
          </p:cNvSpPr>
          <p:nvPr/>
        </p:nvSpPr>
        <p:spPr bwMode="auto">
          <a:xfrm>
            <a:off x="6094413" y="3354388"/>
            <a:ext cx="1965325" cy="523875"/>
          </a:xfrm>
          <a:prstGeom prst="rect">
            <a:avLst/>
          </a:prstGeom>
          <a:noFill/>
          <a:ln w="9525">
            <a:noFill/>
            <a:miter lim="800000"/>
            <a:headEnd/>
            <a:tailEnd/>
          </a:ln>
        </p:spPr>
        <p:txBody>
          <a:bodyPr wrap="none">
            <a:spAutoFit/>
          </a:bodyPr>
          <a:lstStyle/>
          <a:p>
            <a:r>
              <a:rPr lang="en-US" sz="2800">
                <a:solidFill>
                  <a:srgbClr val="FFFF00"/>
                </a:solidFill>
              </a:rPr>
              <a:t>jittered grid</a:t>
            </a:r>
          </a:p>
        </p:txBody>
      </p:sp>
      <p:sp>
        <p:nvSpPr>
          <p:cNvPr id="13" name="TextBox 7"/>
          <p:cNvSpPr txBox="1">
            <a:spLocks noChangeArrowheads="1"/>
          </p:cNvSpPr>
          <p:nvPr/>
        </p:nvSpPr>
        <p:spPr bwMode="auto">
          <a:xfrm>
            <a:off x="247650" y="5892800"/>
            <a:ext cx="2705100" cy="523875"/>
          </a:xfrm>
          <a:prstGeom prst="rect">
            <a:avLst/>
          </a:prstGeom>
          <a:noFill/>
          <a:ln w="9525">
            <a:noFill/>
            <a:miter lim="800000"/>
            <a:headEnd/>
            <a:tailEnd/>
          </a:ln>
        </p:spPr>
        <p:txBody>
          <a:bodyPr wrap="none">
            <a:spAutoFit/>
          </a:bodyPr>
          <a:lstStyle/>
          <a:p>
            <a:r>
              <a:rPr lang="en-US" sz="2800">
                <a:solidFill>
                  <a:srgbClr val="FFFF00"/>
                </a:solidFill>
              </a:rPr>
              <a:t>Lloyd relaxation</a:t>
            </a:r>
          </a:p>
        </p:txBody>
      </p:sp>
      <p:sp>
        <p:nvSpPr>
          <p:cNvPr id="14" name="TextBox 7"/>
          <p:cNvSpPr txBox="1">
            <a:spLocks noChangeArrowheads="1"/>
          </p:cNvSpPr>
          <p:nvPr/>
        </p:nvSpPr>
        <p:spPr bwMode="auto">
          <a:xfrm>
            <a:off x="3762375" y="5876925"/>
            <a:ext cx="1162050" cy="523875"/>
          </a:xfrm>
          <a:prstGeom prst="rect">
            <a:avLst/>
          </a:prstGeom>
          <a:noFill/>
          <a:ln w="9525">
            <a:noFill/>
            <a:miter lim="800000"/>
            <a:headEnd/>
            <a:tailEnd/>
          </a:ln>
        </p:spPr>
        <p:txBody>
          <a:bodyPr wrap="none">
            <a:spAutoFit/>
          </a:bodyPr>
          <a:lstStyle/>
          <a:p>
            <a:r>
              <a:rPr lang="en-US" sz="2800">
                <a:solidFill>
                  <a:srgbClr val="FFFF00"/>
                </a:solidFill>
              </a:rPr>
              <a:t>CCVT</a:t>
            </a:r>
          </a:p>
        </p:txBody>
      </p:sp>
      <p:sp>
        <p:nvSpPr>
          <p:cNvPr id="15" name="TextBox 7"/>
          <p:cNvSpPr txBox="1">
            <a:spLocks noChangeArrowheads="1"/>
          </p:cNvSpPr>
          <p:nvPr/>
        </p:nvSpPr>
        <p:spPr bwMode="auto">
          <a:xfrm>
            <a:off x="6154738" y="5876925"/>
            <a:ext cx="1863725" cy="523875"/>
          </a:xfrm>
          <a:prstGeom prst="rect">
            <a:avLst/>
          </a:prstGeom>
          <a:noFill/>
          <a:ln w="9525">
            <a:noFill/>
            <a:miter lim="800000"/>
            <a:headEnd/>
            <a:tailEnd/>
          </a:ln>
        </p:spPr>
        <p:txBody>
          <a:bodyPr wrap="none">
            <a:spAutoFit/>
          </a:bodyPr>
          <a:lstStyle/>
          <a:p>
            <a:r>
              <a:rPr lang="en-US" sz="2800">
                <a:solidFill>
                  <a:srgbClr val="FFFF00"/>
                </a:solidFill>
              </a:rPr>
              <a:t>Polyomino</a:t>
            </a:r>
          </a:p>
        </p:txBody>
      </p:sp>
    </p:spTree>
  </p:cSld>
  <p:clrMapOvr>
    <a:masterClrMapping/>
  </p:clrMapOvr>
  <p:transition spd="slow"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6" descr="C:\home\lywei\trees\rui-umass\bluemath\doc\figs\raster\balzer_0p03_poisson_0.png"/>
          <p:cNvPicPr>
            <a:picLocks noChangeAspect="1" noChangeArrowheads="1"/>
          </p:cNvPicPr>
          <p:nvPr/>
        </p:nvPicPr>
        <p:blipFill>
          <a:blip r:embed="rId3" cstate="print"/>
          <a:srcRect/>
          <a:stretch>
            <a:fillRect/>
          </a:stretch>
        </p:blipFill>
        <p:spPr bwMode="auto">
          <a:xfrm>
            <a:off x="914400" y="1143000"/>
            <a:ext cx="2286000" cy="2286000"/>
          </a:xfrm>
          <a:prstGeom prst="rect">
            <a:avLst/>
          </a:prstGeom>
          <a:noFill/>
          <a:ln w="9525">
            <a:noFill/>
            <a:miter lim="800000"/>
            <a:headEnd/>
            <a:tailEnd/>
          </a:ln>
        </p:spPr>
      </p:pic>
      <p:sp>
        <p:nvSpPr>
          <p:cNvPr id="5123" name="Title 1"/>
          <p:cNvSpPr>
            <a:spLocks noGrp="1"/>
          </p:cNvSpPr>
          <p:nvPr>
            <p:ph type="title"/>
          </p:nvPr>
        </p:nvSpPr>
        <p:spPr>
          <a:xfrm>
            <a:off x="228600" y="196850"/>
            <a:ext cx="8610600" cy="1022350"/>
          </a:xfrm>
        </p:spPr>
        <p:txBody>
          <a:bodyPr/>
          <a:lstStyle/>
          <a:p>
            <a:r>
              <a:rPr lang="en-US" dirty="0" smtClean="0"/>
              <a:t>Different domains</a:t>
            </a:r>
          </a:p>
        </p:txBody>
      </p:sp>
      <p:sp>
        <p:nvSpPr>
          <p:cNvPr id="5124" name="TextBox 7"/>
          <p:cNvSpPr txBox="1">
            <a:spLocks noChangeArrowheads="1"/>
          </p:cNvSpPr>
          <p:nvPr/>
        </p:nvSpPr>
        <p:spPr bwMode="auto">
          <a:xfrm>
            <a:off x="1295400" y="5918200"/>
            <a:ext cx="1544638" cy="523875"/>
          </a:xfrm>
          <a:prstGeom prst="rect">
            <a:avLst/>
          </a:prstGeom>
          <a:noFill/>
          <a:ln w="9525">
            <a:noFill/>
            <a:miter lim="800000"/>
            <a:headEnd/>
            <a:tailEnd/>
          </a:ln>
        </p:spPr>
        <p:txBody>
          <a:bodyPr wrap="none">
            <a:spAutoFit/>
          </a:bodyPr>
          <a:lstStyle/>
          <a:p>
            <a:r>
              <a:rPr lang="en-US" sz="2800"/>
              <a:t>adaptive</a:t>
            </a:r>
          </a:p>
        </p:txBody>
      </p:sp>
      <p:sp>
        <p:nvSpPr>
          <p:cNvPr id="5125" name="TextBox 7"/>
          <p:cNvSpPr txBox="1">
            <a:spLocks noChangeArrowheads="1"/>
          </p:cNvSpPr>
          <p:nvPr/>
        </p:nvSpPr>
        <p:spPr bwMode="auto">
          <a:xfrm>
            <a:off x="3621088" y="5902325"/>
            <a:ext cx="1925637" cy="523875"/>
          </a:xfrm>
          <a:prstGeom prst="rect">
            <a:avLst/>
          </a:prstGeom>
          <a:noFill/>
          <a:ln w="9525">
            <a:noFill/>
            <a:miter lim="800000"/>
            <a:headEnd/>
            <a:tailEnd/>
          </a:ln>
        </p:spPr>
        <p:txBody>
          <a:bodyPr wrap="none">
            <a:spAutoFit/>
          </a:bodyPr>
          <a:lstStyle/>
          <a:p>
            <a:r>
              <a:rPr lang="en-US" sz="2800"/>
              <a:t>anisotropic</a:t>
            </a:r>
          </a:p>
        </p:txBody>
      </p:sp>
      <p:sp>
        <p:nvSpPr>
          <p:cNvPr id="5126" name="TextBox 7"/>
          <p:cNvSpPr txBox="1">
            <a:spLocks noChangeArrowheads="1"/>
          </p:cNvSpPr>
          <p:nvPr/>
        </p:nvSpPr>
        <p:spPr bwMode="auto">
          <a:xfrm>
            <a:off x="5949950" y="5902325"/>
            <a:ext cx="2486025" cy="523875"/>
          </a:xfrm>
          <a:prstGeom prst="rect">
            <a:avLst/>
          </a:prstGeom>
          <a:noFill/>
          <a:ln w="9525">
            <a:noFill/>
            <a:miter lim="800000"/>
            <a:headEnd/>
            <a:tailEnd/>
          </a:ln>
        </p:spPr>
        <p:txBody>
          <a:bodyPr wrap="none">
            <a:spAutoFit/>
          </a:bodyPr>
          <a:lstStyle/>
          <a:p>
            <a:r>
              <a:rPr lang="en-US" sz="2800"/>
              <a:t>non-Euclidean</a:t>
            </a:r>
          </a:p>
        </p:txBody>
      </p:sp>
      <p:pic>
        <p:nvPicPr>
          <p:cNvPr id="5127" name="Picture 2" descr="C:\home\lywei\trees\rui-umass\bluemath\doc\figs\raster\surface\genus3_pd_samples.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43600" y="1143000"/>
            <a:ext cx="2286000" cy="2286000"/>
          </a:xfrm>
          <a:prstGeom prst="rect">
            <a:avLst/>
          </a:prstGeom>
          <a:noFill/>
          <a:ln w="9525">
            <a:noFill/>
            <a:miter lim="800000"/>
            <a:headEnd/>
            <a:tailEnd/>
          </a:ln>
        </p:spPr>
      </p:pic>
      <p:pic>
        <p:nvPicPr>
          <p:cNvPr id="5128" name="Picture 3" descr="C:\home\lywei\trees\rui-umass\bluemath\doc\figs\raster\surface\max_pd_samples.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43600" y="3654425"/>
            <a:ext cx="2286000" cy="2286000"/>
          </a:xfrm>
          <a:prstGeom prst="rect">
            <a:avLst/>
          </a:prstGeom>
          <a:noFill/>
          <a:ln w="9525">
            <a:noFill/>
            <a:miter lim="800000"/>
            <a:headEnd/>
            <a:tailEnd/>
          </a:ln>
        </p:spPr>
      </p:pic>
      <p:pic>
        <p:nvPicPr>
          <p:cNvPr id="5129" name="Picture 5" descr="C:\home\lywei\trees\rui-umass\bluemath\doc\figs\raster\portrait_screen_crop.png"/>
          <p:cNvPicPr>
            <a:picLocks noChangeAspect="1" noChangeArrowheads="1"/>
          </p:cNvPicPr>
          <p:nvPr/>
        </p:nvPicPr>
        <p:blipFill>
          <a:blip r:embed="rId6" cstate="print"/>
          <a:srcRect/>
          <a:stretch>
            <a:fillRect/>
          </a:stretch>
        </p:blipFill>
        <p:spPr bwMode="auto">
          <a:xfrm>
            <a:off x="914400" y="3654425"/>
            <a:ext cx="2284413" cy="2286000"/>
          </a:xfrm>
          <a:prstGeom prst="rect">
            <a:avLst/>
          </a:prstGeom>
          <a:noFill/>
          <a:ln w="9525">
            <a:noFill/>
            <a:miter lim="800000"/>
            <a:headEnd/>
            <a:tailEnd/>
          </a:ln>
        </p:spPr>
      </p:pic>
      <p:pic>
        <p:nvPicPr>
          <p:cNvPr id="5130" name="Picture 7" descr="C:\home\lywei\trees\rui-umass\bluemath\doc\figs\raster\perspective_0p03_poisson_0.png"/>
          <p:cNvPicPr>
            <a:picLocks noChangeAspect="1" noChangeArrowheads="1"/>
          </p:cNvPicPr>
          <p:nvPr/>
        </p:nvPicPr>
        <p:blipFill>
          <a:blip r:embed="rId7" cstate="print"/>
          <a:srcRect/>
          <a:stretch>
            <a:fillRect/>
          </a:stretch>
        </p:blipFill>
        <p:spPr bwMode="auto">
          <a:xfrm>
            <a:off x="3429000" y="1143000"/>
            <a:ext cx="2286000" cy="2286000"/>
          </a:xfrm>
          <a:prstGeom prst="rect">
            <a:avLst/>
          </a:prstGeom>
          <a:noFill/>
          <a:ln w="9525">
            <a:noFill/>
            <a:miter lim="800000"/>
            <a:headEnd/>
            <a:tailEnd/>
          </a:ln>
        </p:spPr>
      </p:pic>
      <p:pic>
        <p:nvPicPr>
          <p:cNvPr id="5131" name="Picture 8" descr="C:\home\lywei\trees\rui-umass\bluemath\doc\figs\raster\terrain_0p03_2ds_poisson_0.png"/>
          <p:cNvPicPr>
            <a:picLocks noChangeAspect="1" noChangeArrowheads="1"/>
          </p:cNvPicPr>
          <p:nvPr/>
        </p:nvPicPr>
        <p:blipFill>
          <a:blip r:embed="rId8" cstate="print"/>
          <a:srcRect/>
          <a:stretch>
            <a:fillRect/>
          </a:stretch>
        </p:blipFill>
        <p:spPr bwMode="auto">
          <a:xfrm>
            <a:off x="3429000" y="3654425"/>
            <a:ext cx="2286000" cy="2286000"/>
          </a:xfrm>
          <a:prstGeom prst="rect">
            <a:avLst/>
          </a:prstGeom>
          <a:noFill/>
          <a:ln w="9525">
            <a:noFill/>
            <a:miter lim="800000"/>
            <a:headEnd/>
            <a:tailEnd/>
          </a:ln>
        </p:spPr>
      </p:pic>
    </p:spTree>
  </p:cSld>
  <p:clrMapOvr>
    <a:masterClrMapping/>
  </p:clrMapOvr>
  <p:transition spd="slow" advTm="8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Evaluate Distribution Quality</a:t>
            </a:r>
            <a:endParaRPr lang="en-US" dirty="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SzPct val="125000"/>
                </a:pPr>
                <a:r>
                  <a:rPr lang="en-US" sz="3200" b="1" dirty="0" smtClean="0">
                    <a:solidFill>
                      <a:srgbClr val="FFCC99"/>
                    </a:solidFill>
                    <a:latin typeface="Calibri" pitchFamily="34" charset="0"/>
                    <a:cs typeface="Calibri" pitchFamily="34" charset="0"/>
                  </a:rPr>
                  <a:t>Visual Inspection</a:t>
                </a:r>
              </a:p>
              <a:p>
                <a:pPr marL="0" indent="0">
                  <a:buSzPct val="125000"/>
                </a:pPr>
                <a:r>
                  <a:rPr lang="en-US" sz="3200" b="1" dirty="0" smtClean="0">
                    <a:solidFill>
                      <a:srgbClr val="FFCC99"/>
                    </a:solidFill>
                    <a:latin typeface="Calibri" pitchFamily="34" charset="0"/>
                    <a:cs typeface="Calibri" pitchFamily="34" charset="0"/>
                  </a:rPr>
                  <a:t>Scalar Measures</a:t>
                </a:r>
              </a:p>
              <a:p>
                <a:pPr marL="400050" lvl="1" indent="0">
                  <a:buSzPct val="101000"/>
                </a:pPr>
                <a:r>
                  <a:rPr lang="en-US" sz="2700" b="1" dirty="0" smtClean="0">
                    <a:solidFill>
                      <a:srgbClr val="DDDDDD"/>
                    </a:solidFill>
                    <a:latin typeface="Calibri" pitchFamily="34" charset="0"/>
                    <a:cs typeface="Calibri" pitchFamily="34" charset="0"/>
                  </a:rPr>
                  <a:t>Discrepancy </a:t>
                </a:r>
                <a14:m>
                  <m:oMath xmlns:m="http://schemas.openxmlformats.org/officeDocument/2006/math">
                    <m:r>
                      <a:rPr lang="en-US" sz="2700" b="1" i="1" dirty="0" smtClean="0">
                        <a:solidFill>
                          <a:srgbClr val="DDDDDD"/>
                        </a:solidFill>
                        <a:latin typeface="Cambria Math"/>
                        <a:ea typeface="Cambria Math"/>
                      </a:rPr>
                      <m:t>𝑫</m:t>
                    </m:r>
                    <m:r>
                      <a:rPr lang="en-US" sz="2700" b="0" i="1" dirty="0" smtClean="0">
                        <a:solidFill>
                          <a:srgbClr val="DDDDDD"/>
                        </a:solidFill>
                        <a:latin typeface="Cambria Math"/>
                        <a:ea typeface="Cambria Math"/>
                      </a:rPr>
                      <m:t> </m:t>
                    </m:r>
                  </m:oMath>
                </a14:m>
                <a:r>
                  <a:rPr lang="en-US" sz="2700" dirty="0" smtClean="0">
                    <a:solidFill>
                      <a:srgbClr val="DDDDDD"/>
                    </a:solidFill>
                    <a:latin typeface="Calibri" pitchFamily="34" charset="0"/>
                    <a:cs typeface="Calibri" pitchFamily="34" charset="0"/>
                  </a:rPr>
                  <a:t>: </a:t>
                </a:r>
                <a:r>
                  <a:rPr lang="en-US" sz="2700" u="sng" dirty="0" smtClean="0">
                    <a:solidFill>
                      <a:srgbClr val="DDDDDD"/>
                    </a:solidFill>
                    <a:latin typeface="Calibri" pitchFamily="34" charset="0"/>
                    <a:cs typeface="Calibri" pitchFamily="34" charset="0"/>
                  </a:rPr>
                  <a:t>how uniform</a:t>
                </a:r>
                <a:r>
                  <a:rPr lang="en-US" sz="2700" dirty="0" smtClean="0">
                    <a:solidFill>
                      <a:srgbClr val="DDDDDD"/>
                    </a:solidFill>
                    <a:latin typeface="Calibri" pitchFamily="34" charset="0"/>
                    <a:cs typeface="Calibri" pitchFamily="34" charset="0"/>
                  </a:rPr>
                  <a:t>?</a:t>
                </a:r>
                <a:br>
                  <a:rPr lang="en-US" sz="2700" dirty="0" smtClean="0">
                    <a:solidFill>
                      <a:srgbClr val="DDDDDD"/>
                    </a:solidFill>
                    <a:latin typeface="Calibri" pitchFamily="34" charset="0"/>
                    <a:cs typeface="Calibri" pitchFamily="34" charset="0"/>
                  </a:rPr>
                </a:br>
                <a:r>
                  <a:rPr lang="en-US" sz="2400" dirty="0" smtClean="0">
                    <a:solidFill>
                      <a:srgbClr val="DDDDDD"/>
                    </a:solidFill>
                    <a:latin typeface="Calibri" pitchFamily="34" charset="0"/>
                    <a:cs typeface="Calibri" pitchFamily="34" charset="0"/>
                  </a:rPr>
                  <a:t>[</a:t>
                </a:r>
                <a:r>
                  <a:rPr lang="en-US" sz="2400" i="1" dirty="0" smtClean="0">
                    <a:solidFill>
                      <a:srgbClr val="DDDDDD"/>
                    </a:solidFill>
                    <a:latin typeface="Calibri" pitchFamily="34" charset="0"/>
                    <a:cs typeface="Calibri" pitchFamily="34" charset="0"/>
                  </a:rPr>
                  <a:t>Shirley 1991</a:t>
                </a:r>
                <a:r>
                  <a:rPr lang="en-US" sz="2400" dirty="0" smtClean="0">
                    <a:solidFill>
                      <a:srgbClr val="DDDDDD"/>
                    </a:solidFill>
                    <a:latin typeface="Calibri" pitchFamily="34" charset="0"/>
                    <a:cs typeface="Calibri" pitchFamily="34" charset="0"/>
                  </a:rPr>
                  <a:t>]</a:t>
                </a:r>
              </a:p>
              <a:p>
                <a:pPr marL="400050" lvl="1" indent="0">
                  <a:buSzPct val="101000"/>
                </a:pPr>
                <a:r>
                  <a:rPr lang="en-US" sz="2700" b="1" dirty="0" smtClean="0">
                    <a:solidFill>
                      <a:srgbClr val="DDDDDD"/>
                    </a:solidFill>
                    <a:effectLst/>
                    <a:latin typeface="Calibri" pitchFamily="34" charset="0"/>
                    <a:ea typeface="Cambria Math"/>
                    <a:cs typeface="Calibri" pitchFamily="34" charset="0"/>
                  </a:rPr>
                  <a:t>Relative radius </a:t>
                </a:r>
                <a14:m>
                  <m:oMath xmlns:m="http://schemas.openxmlformats.org/officeDocument/2006/math">
                    <m:r>
                      <a:rPr lang="en-US" sz="2700" b="1" i="1" dirty="0" smtClean="0">
                        <a:solidFill>
                          <a:srgbClr val="DDDDDD"/>
                        </a:solidFill>
                        <a:effectLst/>
                        <a:latin typeface="Cambria Math"/>
                        <a:ea typeface="Cambria Math"/>
                      </a:rPr>
                      <m:t>𝝆</m:t>
                    </m:r>
                  </m:oMath>
                </a14:m>
                <a:r>
                  <a:rPr lang="en-US" sz="2700" b="1" dirty="0" smtClean="0">
                    <a:solidFill>
                      <a:srgbClr val="DDDDDD"/>
                    </a:solidFill>
                    <a:effectLst/>
                    <a:latin typeface="Calibri" pitchFamily="34" charset="0"/>
                    <a:cs typeface="Calibri" pitchFamily="34" charset="0"/>
                  </a:rPr>
                  <a:t> </a:t>
                </a:r>
                <a:r>
                  <a:rPr lang="en-US" sz="2700" dirty="0" smtClean="0">
                    <a:solidFill>
                      <a:srgbClr val="DDDDDD"/>
                    </a:solidFill>
                    <a:effectLst/>
                    <a:latin typeface="Calibri" pitchFamily="34" charset="0"/>
                    <a:cs typeface="Calibri" pitchFamily="34" charset="0"/>
                  </a:rPr>
                  <a:t>: </a:t>
                </a:r>
                <a:r>
                  <a:rPr lang="en-US" sz="2700" u="sng" dirty="0" smtClean="0">
                    <a:solidFill>
                      <a:srgbClr val="DDDDDD"/>
                    </a:solidFill>
                    <a:effectLst/>
                    <a:latin typeface="Calibri" pitchFamily="34" charset="0"/>
                    <a:cs typeface="Calibri" pitchFamily="34" charset="0"/>
                  </a:rPr>
                  <a:t>how dense</a:t>
                </a:r>
                <a:r>
                  <a:rPr lang="en-US" sz="2700" dirty="0" smtClean="0">
                    <a:solidFill>
                      <a:srgbClr val="DDDDDD"/>
                    </a:solidFill>
                    <a:effectLst/>
                    <a:latin typeface="Calibri" pitchFamily="34" charset="0"/>
                    <a:cs typeface="Calibri" pitchFamily="34" charset="0"/>
                  </a:rPr>
                  <a:t>?</a:t>
                </a:r>
                <a:br>
                  <a:rPr lang="en-US" sz="2700" dirty="0" smtClean="0">
                    <a:solidFill>
                      <a:srgbClr val="DDDDDD"/>
                    </a:solidFill>
                    <a:effectLst/>
                    <a:latin typeface="Calibri" pitchFamily="34" charset="0"/>
                    <a:cs typeface="Calibri" pitchFamily="34" charset="0"/>
                  </a:rPr>
                </a:br>
                <a:r>
                  <a:rPr lang="en-US" sz="2400" dirty="0" smtClean="0">
                    <a:solidFill>
                      <a:srgbClr val="DDDDDD"/>
                    </a:solidFill>
                    <a:effectLst/>
                    <a:latin typeface="Calibri" pitchFamily="34" charset="0"/>
                    <a:cs typeface="Calibri" pitchFamily="34" charset="0"/>
                  </a:rPr>
                  <a:t>[</a:t>
                </a:r>
                <a:r>
                  <a:rPr lang="en-US" sz="2400" i="1" dirty="0" err="1" smtClean="0">
                    <a:solidFill>
                      <a:srgbClr val="DDDDDD"/>
                    </a:solidFill>
                    <a:effectLst/>
                    <a:latin typeface="Calibri" pitchFamily="34" charset="0"/>
                    <a:cs typeface="Calibri" pitchFamily="34" charset="0"/>
                  </a:rPr>
                  <a:t>Lagae</a:t>
                </a:r>
                <a:r>
                  <a:rPr lang="en-US" sz="2400" i="1" dirty="0" smtClean="0">
                    <a:solidFill>
                      <a:srgbClr val="DDDDDD"/>
                    </a:solidFill>
                    <a:effectLst/>
                    <a:latin typeface="Calibri" pitchFamily="34" charset="0"/>
                    <a:cs typeface="Calibri" pitchFamily="34" charset="0"/>
                  </a:rPr>
                  <a:t> and </a:t>
                </a:r>
                <a:r>
                  <a:rPr lang="en-US" sz="2400" i="1" dirty="0" err="1" smtClean="0">
                    <a:solidFill>
                      <a:srgbClr val="DDDDDD"/>
                    </a:solidFill>
                    <a:effectLst/>
                    <a:latin typeface="Calibri" pitchFamily="34" charset="0"/>
                    <a:cs typeface="Calibri" pitchFamily="34" charset="0"/>
                  </a:rPr>
                  <a:t>Dutre</a:t>
                </a:r>
                <a:r>
                  <a:rPr lang="en-US" sz="2400" i="1" dirty="0" smtClean="0">
                    <a:solidFill>
                      <a:srgbClr val="DDDDDD"/>
                    </a:solidFill>
                    <a:effectLst/>
                    <a:latin typeface="Calibri" pitchFamily="34" charset="0"/>
                    <a:cs typeface="Calibri" pitchFamily="34" charset="0"/>
                  </a:rPr>
                  <a:t> 2008</a:t>
                </a:r>
                <a:r>
                  <a:rPr lang="en-US" sz="2400" dirty="0" smtClean="0">
                    <a:solidFill>
                      <a:srgbClr val="DDDDDD"/>
                    </a:solidFill>
                    <a:effectLst/>
                    <a:latin typeface="Calibri" pitchFamily="34" charset="0"/>
                    <a:cs typeface="Calibri" pitchFamily="34" charset="0"/>
                  </a:rPr>
                  <a:t>]</a:t>
                </a:r>
              </a:p>
              <a:p>
                <a:endParaRPr lang="en-US" sz="2400" dirty="0" smtClean="0">
                  <a:latin typeface="Calibri" pitchFamily="34" charset="0"/>
                  <a:cs typeface="Calibri" pitchFamily="34" charset="0"/>
                </a:endParaRPr>
              </a:p>
              <a:p>
                <a:endParaRPr lang="en-US" sz="2300" dirty="0" smtClean="0">
                  <a:latin typeface="Calibri" pitchFamily="34" charset="0"/>
                  <a:cs typeface="Calibri" pitchFamily="34" charset="0"/>
                </a:endParaRPr>
              </a:p>
              <a:p>
                <a:endParaRPr lang="en-US" dirty="0">
                  <a:latin typeface="Calibri" pitchFamily="34" charset="0"/>
                  <a:cs typeface="Calibri"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810" t="-1091"/>
                </a:stretch>
              </a:blipFill>
            </p:spPr>
            <p:txBody>
              <a:bodyPr/>
              <a:lstStyle/>
              <a:p>
                <a:r>
                  <a:rPr lang="en-US">
                    <a:noFill/>
                  </a:rPr>
                  <a:t> </a:t>
                </a:r>
              </a:p>
            </p:txBody>
          </p:sp>
        </mc:Fallback>
      </mc:AlternateContent>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1430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77000" y="635169"/>
            <a:ext cx="2318263" cy="461665"/>
          </a:xfrm>
          <a:prstGeom prst="rect">
            <a:avLst/>
          </a:prstGeom>
          <a:noFill/>
        </p:spPr>
        <p:txBody>
          <a:bodyPr wrap="none" rtlCol="0">
            <a:spAutoFit/>
          </a:bodyPr>
          <a:lstStyle/>
          <a:p>
            <a:r>
              <a:rPr lang="en-US" sz="2400" dirty="0" smtClean="0">
                <a:solidFill>
                  <a:srgbClr val="DDDDDD"/>
                </a:solidFill>
                <a:latin typeface="Calibri" pitchFamily="34" charset="0"/>
                <a:cs typeface="Calibri" pitchFamily="34" charset="0"/>
              </a:rPr>
              <a:t>Samples (spatial)</a:t>
            </a:r>
            <a:endParaRPr lang="en-US" sz="2400" dirty="0">
              <a:solidFill>
                <a:srgbClr val="DDDDDD"/>
              </a:solidFill>
              <a:latin typeface="Calibri" pitchFamily="34" charset="0"/>
              <a:cs typeface="Calibri" pitchFamily="34" charset="0"/>
            </a:endParaRPr>
          </a:p>
        </p:txBody>
      </p:sp>
      <p:grpSp>
        <p:nvGrpSpPr>
          <p:cNvPr id="7" name="Group 6"/>
          <p:cNvGrpSpPr/>
          <p:nvPr/>
        </p:nvGrpSpPr>
        <p:grpSpPr>
          <a:xfrm>
            <a:off x="5002213" y="1524000"/>
            <a:ext cx="1474787" cy="904875"/>
            <a:chOff x="5002213" y="1524000"/>
            <a:chExt cx="1474787" cy="904875"/>
          </a:xfrm>
        </p:grpSpPr>
        <p:pic>
          <p:nvPicPr>
            <p:cNvPr id="10242" name="Picture 2" descr="C:\Users\ruiwang\AppData\Local\Microsoft\Windows\Temporary Internet Files\Content.IE5\CRM2BFYS\MC90021712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2213" y="1524000"/>
              <a:ext cx="904875" cy="9048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stCxn id="10242" idx="3"/>
            </p:cNvCxnSpPr>
            <p:nvPr/>
          </p:nvCxnSpPr>
          <p:spPr bwMode="auto">
            <a:xfrm flipV="1">
              <a:off x="5907088" y="1976437"/>
              <a:ext cx="569912" cy="1"/>
            </a:xfrm>
            <a:prstGeom prst="straightConnector1">
              <a:avLst/>
            </a:prstGeom>
            <a:noFill/>
            <a:ln w="28575" cap="flat" cmpd="sng" algn="ctr">
              <a:solidFill>
                <a:srgbClr val="FFFFFF"/>
              </a:solidFill>
              <a:prstDash val="solid"/>
              <a:round/>
              <a:headEnd type="none" w="med" len="med"/>
              <a:tailEnd type="arrow"/>
            </a:ln>
            <a:effectLst/>
          </p:spPr>
        </p:cxnSp>
      </p:grpSp>
    </p:spTree>
    <p:extLst>
      <p:ext uri="{BB962C8B-B14F-4D97-AF65-F5344CB8AC3E}">
        <p14:creationId xmlns:p14="http://schemas.microsoft.com/office/powerpoint/2010/main" val="335797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6" descr="C:\home\lywei\trees\liyiwei-msra\Research\RainbowNoise\talk\data\object_uniform_2d_3c_0p240p120p06_objects.png"/>
          <p:cNvPicPr>
            <a:picLocks noChangeAspect="1" noChangeArrowheads="1"/>
          </p:cNvPicPr>
          <p:nvPr/>
        </p:nvPicPr>
        <p:blipFill>
          <a:blip r:embed="rId2" cstate="print"/>
          <a:srcRect/>
          <a:stretch>
            <a:fillRect/>
          </a:stretch>
        </p:blipFill>
        <p:spPr bwMode="auto">
          <a:xfrm>
            <a:off x="5257800" y="4191000"/>
            <a:ext cx="2057400" cy="2057400"/>
          </a:xfrm>
          <a:prstGeom prst="rect">
            <a:avLst/>
          </a:prstGeom>
          <a:noFill/>
          <a:ln w="9525">
            <a:noFill/>
            <a:miter lim="800000"/>
            <a:headEnd/>
            <a:tailEnd/>
          </a:ln>
        </p:spPr>
      </p:pic>
      <p:sp>
        <p:nvSpPr>
          <p:cNvPr id="4" name="TextBox 6"/>
          <p:cNvSpPr txBox="1">
            <a:spLocks noChangeArrowheads="1"/>
          </p:cNvSpPr>
          <p:nvPr/>
        </p:nvSpPr>
        <p:spPr bwMode="auto">
          <a:xfrm>
            <a:off x="5257800" y="6248400"/>
            <a:ext cx="2245358" cy="461665"/>
          </a:xfrm>
          <a:prstGeom prst="rect">
            <a:avLst/>
          </a:prstGeom>
          <a:noFill/>
          <a:ln w="9525">
            <a:noFill/>
            <a:miter lim="800000"/>
            <a:headEnd/>
            <a:tailEnd/>
          </a:ln>
        </p:spPr>
        <p:txBody>
          <a:bodyPr wrap="none">
            <a:spAutoFit/>
          </a:bodyPr>
          <a:lstStyle/>
          <a:p>
            <a:r>
              <a:rPr lang="en-US" sz="2400" dirty="0" smtClean="0"/>
              <a:t>Texturing </a:t>
            </a:r>
            <a:r>
              <a:rPr lang="en-US" sz="1200" dirty="0" smtClean="0"/>
              <a:t>[Wei 2010]</a:t>
            </a:r>
            <a:endParaRPr lang="en-US" sz="1200" dirty="0"/>
          </a:p>
        </p:txBody>
      </p:sp>
    </p:spTree>
    <p:extLst>
      <p:ext uri="{BB962C8B-B14F-4D97-AF65-F5344CB8AC3E}">
        <p14:creationId xmlns:p14="http://schemas.microsoft.com/office/powerpoint/2010/main" val="96755433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200" indent="-457200">
                  <a:buSzPct val="125000"/>
                  <a:buFont typeface="Arial" pitchFamily="34" charset="0"/>
                  <a:buChar char="•"/>
                </a:pPr>
                <a:r>
                  <a:rPr lang="en-US" b="1" dirty="0" smtClean="0"/>
                  <a:t>Visual inspection</a:t>
                </a:r>
              </a:p>
              <a:p>
                <a:pPr marL="457200" indent="-457200">
                  <a:buSzPct val="125000"/>
                  <a:buFont typeface="Arial" pitchFamily="34" charset="0"/>
                  <a:buChar char="•"/>
                </a:pPr>
                <a:r>
                  <a:rPr lang="en-US" b="1" dirty="0" smtClean="0">
                    <a:solidFill>
                      <a:srgbClr val="FFCC99"/>
                    </a:solidFill>
                  </a:rPr>
                  <a:t>Spatial analysis</a:t>
                </a:r>
              </a:p>
              <a:p>
                <a:pPr marL="857250" lvl="1" indent="-457200">
                  <a:buSzPct val="101000"/>
                  <a:buFont typeface="Courier New" pitchFamily="49" charset="0"/>
                  <a:buChar char="o"/>
                </a:pPr>
                <a:r>
                  <a:rPr lang="en-US" dirty="0" smtClean="0"/>
                  <a:t>Discrepancy </a:t>
                </a:r>
                <a:r>
                  <a:rPr lang="en-US" sz="2400" dirty="0" smtClean="0"/>
                  <a:t>[</a:t>
                </a:r>
                <a:r>
                  <a:rPr lang="en-US" sz="2400" i="1" dirty="0" smtClean="0"/>
                  <a:t>Shirley 1991</a:t>
                </a:r>
                <a:r>
                  <a:rPr lang="en-US" sz="2400" dirty="0" smtClean="0"/>
                  <a:t>]</a:t>
                </a:r>
              </a:p>
              <a:p>
                <a:pPr marL="857250" lvl="1" indent="-457200">
                  <a:buSzPct val="101000"/>
                  <a:buFont typeface="Courier New" pitchFamily="49" charset="0"/>
                  <a:buChar char="o"/>
                </a:pPr>
                <a14:m>
                  <m:oMath xmlns:m="http://schemas.openxmlformats.org/officeDocument/2006/math">
                    <m:r>
                      <a:rPr lang="en-US" i="1" dirty="0" smtClean="0">
                        <a:solidFill>
                          <a:srgbClr val="FFFFFF"/>
                        </a:solidFill>
                        <a:effectLst/>
                        <a:latin typeface="Cambria Math"/>
                        <a:ea typeface="Cambria Math"/>
                      </a:rPr>
                      <m:t>𝜌</m:t>
                    </m:r>
                  </m:oMath>
                </a14:m>
                <a:r>
                  <a:rPr lang="en-US" dirty="0" smtClean="0">
                    <a:effectLst/>
                  </a:rPr>
                  <a:t> </a:t>
                </a:r>
                <a:r>
                  <a:rPr lang="en-US" sz="2400" dirty="0" smtClean="0">
                    <a:effectLst/>
                  </a:rPr>
                  <a:t>[</a:t>
                </a:r>
                <a:r>
                  <a:rPr lang="en-US" sz="2400" i="1" dirty="0" err="1" smtClean="0">
                    <a:effectLst/>
                  </a:rPr>
                  <a:t>Lagae</a:t>
                </a:r>
                <a:r>
                  <a:rPr lang="en-US" sz="2400" i="1" dirty="0" smtClean="0">
                    <a:effectLst/>
                  </a:rPr>
                  <a:t> and </a:t>
                </a:r>
                <a:r>
                  <a:rPr lang="en-US" sz="2400" i="1" dirty="0" err="1" smtClean="0">
                    <a:effectLst/>
                  </a:rPr>
                  <a:t>Dutre</a:t>
                </a:r>
                <a:r>
                  <a:rPr lang="en-US" sz="2400" i="1" dirty="0" smtClean="0">
                    <a:effectLst/>
                  </a:rPr>
                  <a:t> 2008</a:t>
                </a:r>
                <a:r>
                  <a:rPr lang="en-US" sz="2400" dirty="0" smtClean="0">
                    <a:effectLst/>
                  </a:rPr>
                  <a:t>]</a:t>
                </a:r>
              </a:p>
              <a:p>
                <a:pPr marL="857250" lvl="1" indent="-457200">
                  <a:buSzPct val="101000"/>
                  <a:buFont typeface="Courier New" pitchFamily="49" charset="0"/>
                  <a:buChar char="o"/>
                </a:pPr>
                <a:r>
                  <a:rPr lang="en-US" dirty="0" smtClean="0"/>
                  <a:t>Distribution </a:t>
                </a:r>
                <a:r>
                  <a:rPr lang="en-US" sz="2400" dirty="0" smtClean="0"/>
                  <a:t>[</a:t>
                </a:r>
                <a:r>
                  <a:rPr lang="en-US" sz="2400" i="1" dirty="0" smtClean="0"/>
                  <a:t>Dale et al. 2002</a:t>
                </a:r>
                <a:r>
                  <a:rPr lang="en-US" sz="2400" dirty="0" smtClean="0"/>
                  <a:t>]</a:t>
                </a:r>
              </a:p>
              <a:p>
                <a:pPr marL="457200" indent="-457200">
                  <a:buSzPct val="125000"/>
                  <a:buFont typeface="Arial" pitchFamily="34" charset="0"/>
                  <a:buChar char="•"/>
                </a:pPr>
                <a:r>
                  <a:rPr lang="en-US" b="1" dirty="0" smtClean="0">
                    <a:solidFill>
                      <a:srgbClr val="FFCC99"/>
                    </a:solidFill>
                  </a:rPr>
                  <a:t>Fourier spectrum analysis</a:t>
                </a:r>
              </a:p>
              <a:p>
                <a:pPr marL="800100" lvl="1" indent="-342900">
                  <a:buFont typeface="Courier New" pitchFamily="49" charset="0"/>
                  <a:buChar char="o"/>
                </a:pPr>
                <a:r>
                  <a:rPr lang="en-US" sz="2400" dirty="0" smtClean="0"/>
                  <a:t>	[</a:t>
                </a:r>
                <a:r>
                  <a:rPr lang="en-US" sz="2400" i="1" dirty="0" err="1" smtClean="0"/>
                  <a:t>Ulichney</a:t>
                </a:r>
                <a:r>
                  <a:rPr lang="en-US" sz="2400" i="1" dirty="0" smtClean="0"/>
                  <a:t> 1987</a:t>
                </a:r>
                <a:r>
                  <a:rPr lang="en-US" sz="2400" dirty="0" smtClean="0"/>
                  <a:t>]</a:t>
                </a:r>
              </a:p>
              <a:p>
                <a:r>
                  <a:rPr lang="en-US" dirty="0" smtClean="0">
                    <a:solidFill>
                      <a:srgbClr val="FF0000"/>
                    </a:solidFill>
                  </a:rPr>
                  <a:t>Uniform domains!</a:t>
                </a:r>
              </a:p>
              <a:p>
                <a:endParaRPr lang="en-US" sz="2400" dirty="0" smtClean="0"/>
              </a:p>
              <a:p>
                <a:endParaRPr lang="en-US" sz="2300"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cstate="print"/>
                <a:stretch>
                  <a:fillRect l="-2172" t="-2909" b="-1455"/>
                </a:stretch>
              </a:blipFill>
            </p:spPr>
            <p:txBody>
              <a:bodyPr/>
              <a:lstStyle/>
              <a:p>
                <a:r>
                  <a:rPr lang="en-US">
                    <a:noFill/>
                  </a:rPr>
                  <a:t> </a:t>
                </a:r>
              </a:p>
            </p:txBody>
          </p:sp>
        </mc:Fallback>
      </mc:AlternateContent>
      <p:pic>
        <p:nvPicPr>
          <p:cNvPr id="4" name="Picture 2" descr="C:\home\lywei\trees\rui-umass\bluemath\doc\figs\raster\uniostro_0p03_poisson_sft_average10.png"/>
          <p:cNvPicPr>
            <a:picLocks noChangeAspect="1" noChangeArrowheads="1"/>
          </p:cNvPicPr>
          <p:nvPr/>
        </p:nvPicPr>
        <p:blipFill>
          <a:blip r:embed="rId3" cstate="print"/>
          <a:srcRect/>
          <a:stretch>
            <a:fillRect/>
          </a:stretch>
        </p:blipFill>
        <p:spPr bwMode="auto">
          <a:xfrm>
            <a:off x="6019800" y="3505200"/>
            <a:ext cx="2285887" cy="2285964"/>
          </a:xfrm>
          <a:prstGeom prst="rect">
            <a:avLst/>
          </a:prstGeom>
          <a:noFill/>
          <a:ln w="9525">
            <a:noFill/>
            <a:miter lim="800000"/>
            <a:headEnd/>
            <a:tailEnd/>
          </a:ln>
        </p:spPr>
      </p:pic>
      <p:pic>
        <p:nvPicPr>
          <p:cNvPr id="5" name="Picture 9" descr="C:\home\lywei\trees\liyiwei-graphics\Research\BlueMath\data\huge\uniostro_0p03_poisson_0.eps"/>
          <p:cNvPicPr>
            <a:picLocks noChangeAspect="1" noChangeArrowheads="1"/>
          </p:cNvPicPr>
          <p:nvPr/>
        </p:nvPicPr>
        <p:blipFill>
          <a:blip r:embed="rId4" cstate="print"/>
          <a:srcRect/>
          <a:stretch>
            <a:fillRect/>
          </a:stretch>
        </p:blipFill>
        <p:spPr bwMode="auto">
          <a:xfrm>
            <a:off x="6019800" y="838200"/>
            <a:ext cx="2286000" cy="2286000"/>
          </a:xfrm>
          <a:prstGeom prst="rect">
            <a:avLst/>
          </a:prstGeom>
          <a:noFill/>
          <a:ln w="9525">
            <a:noFill/>
            <a:miter lim="800000"/>
            <a:headEnd/>
            <a:tailEnd/>
          </a:ln>
          <a:scene3d>
            <a:camera prst="orthographicFront">
              <a:rot lat="0" lon="0" rev="5400000"/>
            </a:camera>
            <a:lightRig rig="threePt" dir="t"/>
          </a:scene3d>
        </p:spPr>
      </p:pic>
      <p:pic>
        <p:nvPicPr>
          <p:cNvPr id="6" name="Picture 3" descr="C:\home\lywei\trees\liyiwei-msra\Research\BlueNoise\doc\figs\raster\poisson_2dim_0p01_k10_scanline_lvl1_average_10_dft.png"/>
          <p:cNvPicPr>
            <a:picLocks noChangeAspect="1" noChangeArrowheads="1"/>
          </p:cNvPicPr>
          <p:nvPr/>
        </p:nvPicPr>
        <p:blipFill>
          <a:blip r:embed="rId5" cstate="print"/>
          <a:srcRect/>
          <a:stretch>
            <a:fillRect/>
          </a:stretch>
        </p:blipFill>
        <p:spPr bwMode="auto">
          <a:xfrm>
            <a:off x="6019800" y="3505200"/>
            <a:ext cx="2286000" cy="2286000"/>
          </a:xfrm>
          <a:prstGeom prst="rect">
            <a:avLst/>
          </a:prstGeom>
          <a:noFill/>
          <a:ln w="9525">
            <a:noFill/>
            <a:miter lim="800000"/>
            <a:headEnd/>
            <a:tailEnd/>
          </a:ln>
        </p:spPr>
      </p:pic>
    </p:spTree>
    <p:extLst>
      <p:ext uri="{BB962C8B-B14F-4D97-AF65-F5344CB8AC3E}">
        <p14:creationId xmlns:p14="http://schemas.microsoft.com/office/powerpoint/2010/main" val="117047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Non-uniform distribution</a:t>
            </a:r>
            <a:endParaRPr lang="en-US" dirty="0"/>
          </a:p>
        </p:txBody>
      </p:sp>
      <p:pic>
        <p:nvPicPr>
          <p:cNvPr id="1027" name="Picture 3">
            <a:hlinkClick r:id="rId2"/>
          </p:cNvPr>
          <p:cNvPicPr>
            <a:picLocks noChangeAspect="1" noChangeArrowheads="1"/>
          </p:cNvPicPr>
          <p:nvPr/>
        </p:nvPicPr>
        <p:blipFill>
          <a:blip r:embed="rId3" cstate="print"/>
          <a:srcRect/>
          <a:stretch>
            <a:fillRect/>
          </a:stretch>
        </p:blipFill>
        <p:spPr bwMode="auto">
          <a:xfrm>
            <a:off x="228600" y="2133601"/>
            <a:ext cx="5253553" cy="3429000"/>
          </a:xfrm>
          <a:prstGeom prst="rect">
            <a:avLst/>
          </a:prstGeom>
          <a:noFill/>
          <a:ln w="9525">
            <a:noFill/>
            <a:miter lim="800000"/>
            <a:headEnd/>
            <a:tailEnd/>
          </a:ln>
        </p:spPr>
      </p:pic>
      <p:pic>
        <p:nvPicPr>
          <p:cNvPr id="1029" name="Picture 5">
            <a:hlinkClick r:id="rId4"/>
          </p:cNvPr>
          <p:cNvPicPr>
            <a:picLocks noChangeAspect="1" noChangeArrowheads="1"/>
          </p:cNvPicPr>
          <p:nvPr/>
        </p:nvPicPr>
        <p:blipFill>
          <a:blip r:embed="rId5" cstate="print"/>
          <a:srcRect/>
          <a:stretch>
            <a:fillRect/>
          </a:stretch>
        </p:blipFill>
        <p:spPr bwMode="auto">
          <a:xfrm>
            <a:off x="5791200" y="2133600"/>
            <a:ext cx="2971800" cy="1133000"/>
          </a:xfrm>
          <a:prstGeom prst="rect">
            <a:avLst/>
          </a:prstGeom>
          <a:noFill/>
          <a:ln w="9525">
            <a:solidFill>
              <a:srgbClr val="FF0000"/>
            </a:solidFill>
            <a:miter lim="800000"/>
            <a:headEnd/>
            <a:tailEnd/>
          </a:ln>
        </p:spPr>
      </p:pic>
      <p:pic>
        <p:nvPicPr>
          <p:cNvPr id="1030" name="Picture 6">
            <a:hlinkClick r:id="rId6"/>
          </p:cNvPr>
          <p:cNvPicPr>
            <a:picLocks noChangeAspect="1" noChangeArrowheads="1"/>
          </p:cNvPicPr>
          <p:nvPr/>
        </p:nvPicPr>
        <p:blipFill>
          <a:blip r:embed="rId7" cstate="print"/>
          <a:srcRect/>
          <a:stretch>
            <a:fillRect/>
          </a:stretch>
        </p:blipFill>
        <p:spPr bwMode="auto">
          <a:xfrm>
            <a:off x="5791200" y="3581401"/>
            <a:ext cx="2971800" cy="1964885"/>
          </a:xfrm>
          <a:prstGeom prst="rect">
            <a:avLst/>
          </a:prstGeom>
          <a:noFill/>
          <a:ln w="9525">
            <a:solidFill>
              <a:srgbClr val="FF00FF"/>
            </a:solidFill>
            <a:miter lim="800000"/>
            <a:headEnd/>
            <a:tailEnd/>
          </a:ln>
        </p:spPr>
      </p:pic>
      <p:cxnSp>
        <p:nvCxnSpPr>
          <p:cNvPr id="12" name="Straight Arrow Connector 11"/>
          <p:cNvCxnSpPr>
            <a:endCxn id="1029" idx="1"/>
          </p:cNvCxnSpPr>
          <p:nvPr/>
        </p:nvCxnSpPr>
        <p:spPr bwMode="auto">
          <a:xfrm flipV="1">
            <a:off x="4953000" y="2700100"/>
            <a:ext cx="838200" cy="500301"/>
          </a:xfrm>
          <a:prstGeom prst="straightConnector1">
            <a:avLst/>
          </a:prstGeom>
          <a:noFill/>
          <a:ln w="25400" cap="flat" cmpd="sng" algn="ctr">
            <a:solidFill>
              <a:srgbClr val="FF0000"/>
            </a:solidFill>
            <a:prstDash val="solid"/>
            <a:round/>
            <a:headEnd type="none" w="med" len="med"/>
            <a:tailEnd type="arrow"/>
          </a:ln>
          <a:effectLst/>
        </p:spPr>
      </p:cxnSp>
      <p:cxnSp>
        <p:nvCxnSpPr>
          <p:cNvPr id="14" name="Straight Arrow Connector 13"/>
          <p:cNvCxnSpPr>
            <a:endCxn id="1030" idx="1"/>
          </p:cNvCxnSpPr>
          <p:nvPr/>
        </p:nvCxnSpPr>
        <p:spPr bwMode="auto">
          <a:xfrm>
            <a:off x="1828800" y="2743201"/>
            <a:ext cx="3962400" cy="1820643"/>
          </a:xfrm>
          <a:prstGeom prst="straightConnector1">
            <a:avLst/>
          </a:prstGeom>
          <a:noFill/>
          <a:ln w="25400" cap="flat" cmpd="sng" algn="ctr">
            <a:solidFill>
              <a:srgbClr val="FF00FF"/>
            </a:solidFill>
            <a:prstDash val="solid"/>
            <a:round/>
            <a:headEnd type="none" w="med" len="med"/>
            <a:tailEnd type="arrow"/>
          </a:ln>
          <a:effectLst/>
        </p:spPr>
      </p:cxnSp>
    </p:spTree>
    <p:extLst>
      <p:ext uri="{BB962C8B-B14F-4D97-AF65-F5344CB8AC3E}">
        <p14:creationId xmlns:p14="http://schemas.microsoft.com/office/powerpoint/2010/main" val="3759816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a:hlinkClick r:id="rId2"/>
          </p:cNvPr>
          <p:cNvPicPr>
            <a:picLocks noChangeAspect="1" noChangeArrowheads="1"/>
          </p:cNvPicPr>
          <p:nvPr/>
        </p:nvPicPr>
        <p:blipFill>
          <a:blip r:embed="rId3" cstate="print"/>
          <a:srcRect/>
          <a:stretch>
            <a:fillRect/>
          </a:stretch>
        </p:blipFill>
        <p:spPr bwMode="auto">
          <a:xfrm>
            <a:off x="228600" y="1447800"/>
            <a:ext cx="4572000" cy="4572000"/>
          </a:xfrm>
          <a:prstGeom prst="rect">
            <a:avLst/>
          </a:prstGeom>
          <a:noFill/>
          <a:ln w="9525">
            <a:noFill/>
            <a:miter lim="800000"/>
            <a:headEnd/>
            <a:tailEnd/>
          </a:ln>
        </p:spPr>
      </p:pic>
      <p:pic>
        <p:nvPicPr>
          <p:cNvPr id="3075" name="Picture 3">
            <a:hlinkClick r:id="rId4"/>
          </p:cNvPr>
          <p:cNvPicPr>
            <a:picLocks noChangeAspect="1" noChangeArrowheads="1"/>
          </p:cNvPicPr>
          <p:nvPr/>
        </p:nvPicPr>
        <p:blipFill>
          <a:blip r:embed="rId5" cstate="print"/>
          <a:srcRect/>
          <a:stretch>
            <a:fillRect/>
          </a:stretch>
        </p:blipFill>
        <p:spPr bwMode="auto">
          <a:xfrm>
            <a:off x="5105400" y="1447800"/>
            <a:ext cx="3779520" cy="4572000"/>
          </a:xfrm>
          <a:prstGeom prst="rect">
            <a:avLst/>
          </a:prstGeom>
          <a:noFill/>
          <a:ln w="9525">
            <a:noFill/>
            <a:miter lim="800000"/>
            <a:headEnd/>
            <a:tailEnd/>
          </a:ln>
        </p:spPr>
      </p:pic>
    </p:spTree>
    <p:extLst>
      <p:ext uri="{BB962C8B-B14F-4D97-AF65-F5344CB8AC3E}">
        <p14:creationId xmlns:p14="http://schemas.microsoft.com/office/powerpoint/2010/main" val="503160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Key Idea</a:t>
            </a:r>
            <a:endParaRPr lang="en-US" dirty="0">
              <a:latin typeface="Calibri" pitchFamily="34" charset="0"/>
              <a:cs typeface="Calibri" pitchFamily="34" charset="0"/>
            </a:endParaRPr>
          </a:p>
        </p:txBody>
      </p:sp>
      <p:sp>
        <p:nvSpPr>
          <p:cNvPr id="17" name="Content Placeholder 5"/>
          <p:cNvSpPr txBox="1">
            <a:spLocks/>
          </p:cNvSpPr>
          <p:nvPr/>
        </p:nvSpPr>
        <p:spPr>
          <a:xfrm>
            <a:off x="347663" y="1371600"/>
            <a:ext cx="84153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r>
              <a:rPr lang="en-US" sz="3200" i="0" dirty="0" smtClean="0">
                <a:solidFill>
                  <a:srgbClr val="DDDDDD"/>
                </a:solidFill>
                <a:latin typeface="Calibri" pitchFamily="34" charset="0"/>
                <a:cs typeface="Calibri" pitchFamily="34" charset="0"/>
              </a:rPr>
              <a:t>Fourier power spectrum</a:t>
            </a:r>
            <a:endParaRPr lang="en-US" sz="3200" i="0" dirty="0">
              <a:solidFill>
                <a:srgbClr val="DDDDDD"/>
              </a:solidFill>
              <a:latin typeface="Calibri" pitchFamily="34" charset="0"/>
              <a:cs typeface="Calibri" pitchFamily="34" charset="0"/>
            </a:endParaRPr>
          </a:p>
        </p:txBody>
      </p:sp>
      <p:sp>
        <p:nvSpPr>
          <p:cNvPr id="21" name="Rectangle 20"/>
          <p:cNvSpPr>
            <a:spLocks noChangeAspect="1"/>
          </p:cNvSpPr>
          <p:nvPr/>
        </p:nvSpPr>
        <p:spPr bwMode="auto">
          <a:xfrm>
            <a:off x="4648200" y="228600"/>
            <a:ext cx="1828800" cy="1828800"/>
          </a:xfrm>
          <a:prstGeom prst="rect">
            <a:avLst/>
          </a:prstGeom>
          <a:noFill/>
          <a:ln w="25400" cap="flat" cmpd="sng" algn="ctr">
            <a:solidFill>
              <a:srgbClr val="96969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2" name="Oval 21"/>
          <p:cNvSpPr>
            <a:spLocks noChangeAspect="1"/>
          </p:cNvSpPr>
          <p:nvPr/>
        </p:nvSpPr>
        <p:spPr bwMode="auto">
          <a:xfrm>
            <a:off x="5547360" y="1024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3" name="Oval 22"/>
          <p:cNvSpPr>
            <a:spLocks noChangeAspect="1"/>
          </p:cNvSpPr>
          <p:nvPr/>
        </p:nvSpPr>
        <p:spPr bwMode="auto">
          <a:xfrm>
            <a:off x="585216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4" name="Oval 23"/>
          <p:cNvSpPr>
            <a:spLocks noChangeAspect="1"/>
          </p:cNvSpPr>
          <p:nvPr/>
        </p:nvSpPr>
        <p:spPr bwMode="auto">
          <a:xfrm>
            <a:off x="6096000" y="42976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5" name="Oval 24"/>
          <p:cNvSpPr>
            <a:spLocks noChangeAspect="1"/>
          </p:cNvSpPr>
          <p:nvPr/>
        </p:nvSpPr>
        <p:spPr bwMode="auto">
          <a:xfrm>
            <a:off x="505968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6" name="Oval 25"/>
          <p:cNvSpPr>
            <a:spLocks noChangeAspect="1"/>
          </p:cNvSpPr>
          <p:nvPr/>
        </p:nvSpPr>
        <p:spPr bwMode="auto">
          <a:xfrm>
            <a:off x="5547360" y="55168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7" name="Oval 26"/>
          <p:cNvSpPr>
            <a:spLocks noChangeAspect="1"/>
          </p:cNvSpPr>
          <p:nvPr/>
        </p:nvSpPr>
        <p:spPr bwMode="auto">
          <a:xfrm>
            <a:off x="6217920" y="18318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8" name="Oval 27"/>
          <p:cNvSpPr>
            <a:spLocks noChangeAspect="1"/>
          </p:cNvSpPr>
          <p:nvPr/>
        </p:nvSpPr>
        <p:spPr bwMode="auto">
          <a:xfrm>
            <a:off x="61569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29" name="Oval 28"/>
          <p:cNvSpPr>
            <a:spLocks noChangeAspect="1"/>
          </p:cNvSpPr>
          <p:nvPr/>
        </p:nvSpPr>
        <p:spPr bwMode="auto">
          <a:xfrm>
            <a:off x="5090160" y="91744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30" name="Oval 29"/>
          <p:cNvSpPr>
            <a:spLocks noChangeAspect="1"/>
          </p:cNvSpPr>
          <p:nvPr/>
        </p:nvSpPr>
        <p:spPr bwMode="auto">
          <a:xfrm>
            <a:off x="5398008" y="14813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31" name="Oval 30"/>
          <p:cNvSpPr>
            <a:spLocks noChangeAspect="1"/>
          </p:cNvSpPr>
          <p:nvPr/>
        </p:nvSpPr>
        <p:spPr bwMode="auto">
          <a:xfrm>
            <a:off x="4998720" y="4907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32" name="Oval 31"/>
          <p:cNvSpPr>
            <a:spLocks noChangeAspect="1"/>
          </p:cNvSpPr>
          <p:nvPr/>
        </p:nvSpPr>
        <p:spPr bwMode="auto">
          <a:xfrm>
            <a:off x="4876800" y="1405128"/>
            <a:ext cx="73152" cy="73152"/>
          </a:xfrm>
          <a:prstGeom prst="ellipse">
            <a:avLst/>
          </a:prstGeom>
          <a:solidFill>
            <a:srgbClr val="FF505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pic>
        <p:nvPicPr>
          <p:cNvPr id="2054" name="Picture 6" descr="http://latex.codecogs.com/gif.latex?\LARGE%20\dpi%7b150%7d%20\bg_black%20\Omeg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3975" y="2134605"/>
            <a:ext cx="197249" cy="2275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latex.codecogs.com/gif.latex?\LARGE%20\dpi%7b200%7d%20\bg_black%20P(\mathbf%7bf%7d)=\frac%7b1%7d%7bN%7d%7b\left|%20\sum_%7bk=0%7d%5e%7bN-1%7d%20e%5e%7b-2%20\pi%20i%20(\mathbf%7bf%7d%20\,%20\cdot%20\,\mathbf%7bs_k%7d)%7d%20\right|%7d%5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819400"/>
            <a:ext cx="2999086" cy="9235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4"/>
          <p:cNvGrpSpPr/>
          <p:nvPr/>
        </p:nvGrpSpPr>
        <p:grpSpPr>
          <a:xfrm>
            <a:off x="4285792" y="490728"/>
            <a:ext cx="681593" cy="182880"/>
            <a:chOff x="5943600" y="2362200"/>
            <a:chExt cx="681593" cy="182880"/>
          </a:xfrm>
        </p:grpSpPr>
        <p:cxnSp>
          <p:nvCxnSpPr>
            <p:cNvPr id="36" name="Straight Connector 35"/>
            <p:cNvCxnSpPr/>
            <p:nvPr/>
          </p:nvCxnSpPr>
          <p:spPr bwMode="auto">
            <a:xfrm flipV="1">
              <a:off x="6223466" y="2400554"/>
              <a:ext cx="401727" cy="53795"/>
            </a:xfrm>
            <a:prstGeom prst="line">
              <a:avLst/>
            </a:prstGeom>
            <a:noFill/>
            <a:ln w="25400" cap="flat" cmpd="sng" algn="ctr">
              <a:solidFill>
                <a:srgbClr val="FF5050"/>
              </a:solidFill>
              <a:prstDash val="solid"/>
              <a:round/>
              <a:headEnd type="none" w="med" len="med"/>
              <a:tailEnd type="arrow" w="med" len="med"/>
            </a:ln>
            <a:effectLst/>
          </p:spPr>
        </p:cxnSp>
        <p:pic>
          <p:nvPicPr>
            <p:cNvPr id="39" name="Picture 8" descr="http://latex.codecogs.com/gif.latex?\LARGE%20\dpi%7b200%7d%20\bg_black%20\mathbf%7bs_k%7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2362200"/>
              <a:ext cx="247426" cy="18288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1" name="Straight Connector 40"/>
          <p:cNvCxnSpPr/>
          <p:nvPr/>
        </p:nvCxnSpPr>
        <p:spPr bwMode="auto">
          <a:xfrm>
            <a:off x="3657600" y="3352800"/>
            <a:ext cx="304800" cy="0"/>
          </a:xfrm>
          <a:prstGeom prst="line">
            <a:avLst/>
          </a:prstGeom>
          <a:noFill/>
          <a:ln w="25400" cap="flat" cmpd="sng" algn="ctr">
            <a:solidFill>
              <a:srgbClr val="FF33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3" name="TextBox 32"/>
              <p:cNvSpPr txBox="1"/>
              <p:nvPr/>
            </p:nvSpPr>
            <p:spPr>
              <a:xfrm>
                <a:off x="1597554" y="4110335"/>
                <a:ext cx="2768258" cy="461665"/>
              </a:xfrm>
              <a:prstGeom prst="rect">
                <a:avLst/>
              </a:prstGeom>
              <a:noFill/>
            </p:spPr>
            <p:txBody>
              <a:bodyPr wrap="none" rtlCol="0">
                <a:spAutoFit/>
              </a:bodyPr>
              <a:lstStyle/>
              <a:p>
                <a14:m>
                  <m:oMath xmlns:m="http://schemas.openxmlformats.org/officeDocument/2006/math">
                    <m:r>
                      <a:rPr lang="en-US" sz="2400" b="1" i="0" smtClean="0">
                        <a:solidFill>
                          <a:srgbClr val="DDDDDD"/>
                        </a:solidFill>
                        <a:latin typeface="Cambria Math"/>
                        <a:cs typeface="Calibri" pitchFamily="34" charset="0"/>
                      </a:rPr>
                      <m:t>𝐟</m:t>
                    </m:r>
                  </m:oMath>
                </a14:m>
                <a:r>
                  <a:rPr lang="en-US" sz="2400" i="0" dirty="0" smtClean="0">
                    <a:solidFill>
                      <a:srgbClr val="DDDDDD"/>
                    </a:solidFill>
                    <a:latin typeface="Calibri" pitchFamily="34" charset="0"/>
                    <a:cs typeface="Calibri" pitchFamily="34" charset="0"/>
                  </a:rPr>
                  <a:t>: frequency (vector</a:t>
                </a:r>
                <a:r>
                  <a:rPr lang="en-US" sz="2400" i="0" dirty="0">
                    <a:solidFill>
                      <a:srgbClr val="DDDDDD"/>
                    </a:solidFill>
                    <a:latin typeface="Calibri" pitchFamily="34" charset="0"/>
                    <a:cs typeface="Calibri" pitchFamily="34" charset="0"/>
                  </a:rPr>
                  <a:t>)</a:t>
                </a:r>
                <a:endParaRPr lang="en-US" sz="2400" i="0" dirty="0" smtClean="0">
                  <a:solidFill>
                    <a:srgbClr val="DDDDDD"/>
                  </a:solidFill>
                  <a:latin typeface="Calibri" pitchFamily="34" charset="0"/>
                  <a:cs typeface="Calibri"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597554" y="4110335"/>
                <a:ext cx="2768258" cy="461665"/>
              </a:xfrm>
              <a:prstGeom prst="rect">
                <a:avLst/>
              </a:prstGeom>
              <a:blipFill rotWithShape="1">
                <a:blip r:embed="rId6" cstate="print"/>
                <a:stretch>
                  <a:fillRect l="-441" t="-10526" r="-2643" b="-28947"/>
                </a:stretch>
              </a:blipFill>
            </p:spPr>
            <p:txBody>
              <a:bodyPr/>
              <a:lstStyle/>
              <a:p>
                <a:r>
                  <a:rPr lang="en-US">
                    <a:noFill/>
                  </a:rPr>
                  <a:t> </a:t>
                </a:r>
              </a:p>
            </p:txBody>
          </p:sp>
        </mc:Fallback>
      </mc:AlternateContent>
    </p:spTree>
    <p:extLst>
      <p:ext uri="{BB962C8B-B14F-4D97-AF65-F5344CB8AC3E}">
        <p14:creationId xmlns:p14="http://schemas.microsoft.com/office/powerpoint/2010/main" val="128594852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Li-Yi</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Differential domain</a:t>
            </a:r>
            <a:endParaRPr lang="en-US" dirty="0"/>
          </a:p>
        </p:txBody>
      </p:sp>
      <p:pic>
        <p:nvPicPr>
          <p:cNvPr id="6"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1999" y="1524000"/>
            <a:ext cx="6629401" cy="1361772"/>
          </a:xfrm>
          <a:prstGeom prst="rect">
            <a:avLst/>
          </a:prstGeom>
          <a:noFill/>
          <a:ln w="9525">
            <a:noFill/>
            <a:miter lim="800000"/>
            <a:headEnd/>
            <a:tailEnd/>
          </a:ln>
        </p:spPr>
      </p:pic>
      <p:pic>
        <p:nvPicPr>
          <p:cNvPr id="9" name="Picture 10" descr="C:\home\lywei\trees\rui-umass\bluemath\doc\figs\raster\ostro_0p03_poisson_diffxform_gaussian_12r_infdd_symmetry_unit_average10.png"/>
          <p:cNvPicPr>
            <a:picLocks noChangeAspect="1" noChangeArrowheads="1"/>
          </p:cNvPicPr>
          <p:nvPr/>
        </p:nvPicPr>
        <p:blipFill>
          <a:blip r:embed="rId4" cstate="print"/>
          <a:srcRect/>
          <a:stretch>
            <a:fillRect/>
          </a:stretch>
        </p:blipFill>
        <p:spPr bwMode="auto">
          <a:xfrm>
            <a:off x="685800" y="3657600"/>
            <a:ext cx="2286000" cy="2286099"/>
          </a:xfrm>
          <a:prstGeom prst="rect">
            <a:avLst/>
          </a:prstGeom>
          <a:noFill/>
          <a:ln w="9525">
            <a:noFill/>
            <a:miter lim="800000"/>
            <a:headEnd/>
            <a:tailEnd/>
          </a:ln>
        </p:spPr>
      </p:pic>
      <p:grpSp>
        <p:nvGrpSpPr>
          <p:cNvPr id="2" name="Group 21"/>
          <p:cNvGrpSpPr/>
          <p:nvPr/>
        </p:nvGrpSpPr>
        <p:grpSpPr>
          <a:xfrm>
            <a:off x="5715000" y="3657600"/>
            <a:ext cx="2286000" cy="2286000"/>
            <a:chOff x="5257800" y="3657600"/>
            <a:chExt cx="2286000" cy="2286000"/>
          </a:xfrm>
        </p:grpSpPr>
        <p:sp>
          <p:nvSpPr>
            <p:cNvPr id="10" name="Rectangle 9"/>
            <p:cNvSpPr>
              <a:spLocks noChangeAspect="1"/>
            </p:cNvSpPr>
            <p:nvPr/>
          </p:nvSpPr>
          <p:spPr bwMode="auto">
            <a:xfrm>
              <a:off x="5257800" y="3657600"/>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6400800" y="4800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6781800" y="5181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7086600" y="3962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5791200" y="5715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6400800" y="4114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Oval 15"/>
            <p:cNvSpPr>
              <a:spLocks noChangeAspect="1"/>
            </p:cNvSpPr>
            <p:nvPr/>
          </p:nvSpPr>
          <p:spPr bwMode="auto">
            <a:xfrm>
              <a:off x="7239000" y="5715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a:spLocks noChangeAspect="1"/>
            </p:cNvSpPr>
            <p:nvPr/>
          </p:nvSpPr>
          <p:spPr bwMode="auto">
            <a:xfrm>
              <a:off x="71628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58674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6172200" y="5410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5715000" y="4038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5562600" y="5181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grpSp>
        <p:nvGrpSpPr>
          <p:cNvPr id="3" name="Group 30"/>
          <p:cNvGrpSpPr/>
          <p:nvPr/>
        </p:nvGrpSpPr>
        <p:grpSpPr>
          <a:xfrm>
            <a:off x="6250249" y="3581400"/>
            <a:ext cx="607751" cy="646331"/>
            <a:chOff x="6250249" y="3581400"/>
            <a:chExt cx="607751" cy="646331"/>
          </a:xfrm>
        </p:grpSpPr>
        <p:cxnSp>
          <p:nvCxnSpPr>
            <p:cNvPr id="24" name="Straight Arrow Connector 23"/>
            <p:cNvCxnSpPr/>
            <p:nvPr/>
          </p:nvCxnSpPr>
          <p:spPr bwMode="auto">
            <a:xfrm rot="16200000" flipH="1">
              <a:off x="6532189" y="3834708"/>
              <a:ext cx="43871" cy="607751"/>
            </a:xfrm>
            <a:prstGeom prst="straightConnector1">
              <a:avLst/>
            </a:prstGeom>
            <a:noFill/>
            <a:ln w="25400" cap="flat" cmpd="sng" algn="ctr">
              <a:solidFill>
                <a:srgbClr val="FFFF00"/>
              </a:solidFill>
              <a:prstDash val="solid"/>
              <a:round/>
              <a:headEnd type="arrow"/>
              <a:tailEnd type="arrow"/>
            </a:ln>
            <a:effectLst/>
          </p:spPr>
        </p:cxnSp>
        <p:sp>
          <p:nvSpPr>
            <p:cNvPr id="27" name="TextBox 26"/>
            <p:cNvSpPr txBox="1"/>
            <p:nvPr/>
          </p:nvSpPr>
          <p:spPr>
            <a:xfrm>
              <a:off x="6324600" y="3581400"/>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grpSp>
      <p:sp>
        <p:nvSpPr>
          <p:cNvPr id="28" name="Oval 27"/>
          <p:cNvSpPr>
            <a:spLocks noChangeAspect="1"/>
          </p:cNvSpPr>
          <p:nvPr/>
        </p:nvSpPr>
        <p:spPr bwMode="auto">
          <a:xfrm>
            <a:off x="6400800" y="4800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32" name="Straight Connector 31"/>
          <p:cNvCxnSpPr/>
          <p:nvPr/>
        </p:nvCxnSpPr>
        <p:spPr bwMode="auto">
          <a:xfrm>
            <a:off x="5715000" y="2438400"/>
            <a:ext cx="990600" cy="0"/>
          </a:xfrm>
          <a:prstGeom prst="line">
            <a:avLst/>
          </a:prstGeom>
          <a:noFill/>
          <a:ln w="25400" cap="flat" cmpd="sng" algn="ctr">
            <a:solidFill>
              <a:srgbClr val="FFFF00"/>
            </a:solidFill>
            <a:prstDash val="solid"/>
            <a:round/>
            <a:headEnd type="none" w="med" len="med"/>
            <a:tailEnd type="none" w="med" len="med"/>
          </a:ln>
          <a:effectLst/>
        </p:spPr>
      </p:cxnSp>
      <p:cxnSp>
        <p:nvCxnSpPr>
          <p:cNvPr id="35" name="Straight Connector 34"/>
          <p:cNvCxnSpPr/>
          <p:nvPr/>
        </p:nvCxnSpPr>
        <p:spPr bwMode="auto">
          <a:xfrm>
            <a:off x="762000" y="2438400"/>
            <a:ext cx="1066800" cy="0"/>
          </a:xfrm>
          <a:prstGeom prst="line">
            <a:avLst/>
          </a:prstGeom>
          <a:noFill/>
          <a:ln w="25400" cap="flat" cmpd="sng" algn="ctr">
            <a:solidFill>
              <a:srgbClr val="00B0F0"/>
            </a:solidFill>
            <a:prstDash val="solid"/>
            <a:round/>
            <a:headEnd type="none" w="med" len="med"/>
            <a:tailEnd type="none" w="med" len="med"/>
          </a:ln>
          <a:effectLst/>
        </p:spPr>
      </p:cxnSp>
      <p:cxnSp>
        <p:nvCxnSpPr>
          <p:cNvPr id="37" name="Straight Arrow Connector 36"/>
          <p:cNvCxnSpPr/>
          <p:nvPr/>
        </p:nvCxnSpPr>
        <p:spPr bwMode="auto">
          <a:xfrm rot="16200000" flipH="1">
            <a:off x="952500" y="2781300"/>
            <a:ext cx="1143000" cy="457200"/>
          </a:xfrm>
          <a:prstGeom prst="straightConnector1">
            <a:avLst/>
          </a:prstGeom>
          <a:noFill/>
          <a:ln w="25400" cap="flat" cmpd="sng" algn="ctr">
            <a:solidFill>
              <a:srgbClr val="00B0F0"/>
            </a:solidFill>
            <a:prstDash val="solid"/>
            <a:round/>
            <a:headEnd type="triangle" w="med" len="med"/>
            <a:tailEnd type="none"/>
          </a:ln>
          <a:effectLst/>
        </p:spPr>
      </p:cxnSp>
      <p:cxnSp>
        <p:nvCxnSpPr>
          <p:cNvPr id="40" name="Straight Connector 39"/>
          <p:cNvCxnSpPr/>
          <p:nvPr/>
        </p:nvCxnSpPr>
        <p:spPr bwMode="auto">
          <a:xfrm>
            <a:off x="4114800" y="2438400"/>
            <a:ext cx="1447800" cy="0"/>
          </a:xfrm>
          <a:prstGeom prst="line">
            <a:avLst/>
          </a:prstGeom>
          <a:noFill/>
          <a:ln w="25400" cap="flat" cmpd="sng" algn="ctr">
            <a:solidFill>
              <a:srgbClr val="00B050"/>
            </a:solidFill>
            <a:prstDash val="solid"/>
            <a:round/>
            <a:headEnd type="none" w="med" len="med"/>
            <a:tailEnd type="none" w="med" len="med"/>
          </a:ln>
          <a:effectLst/>
        </p:spPr>
      </p:cxnSp>
      <p:sp>
        <p:nvSpPr>
          <p:cNvPr id="42" name="Freeform 16"/>
          <p:cNvSpPr>
            <a:spLocks/>
          </p:cNvSpPr>
          <p:nvPr/>
        </p:nvSpPr>
        <p:spPr bwMode="auto">
          <a:xfrm>
            <a:off x="4419600" y="2590800"/>
            <a:ext cx="762000" cy="698500"/>
          </a:xfrm>
          <a:custGeom>
            <a:avLst/>
            <a:gdLst>
              <a:gd name="T0" fmla="*/ 0 w 2472"/>
              <a:gd name="T1" fmla="*/ 2147483647 h 731"/>
              <a:gd name="T2" fmla="*/ 2147483647 w 2472"/>
              <a:gd name="T3" fmla="*/ 0 h 731"/>
              <a:gd name="T4" fmla="*/ 2147483647 w 2472"/>
              <a:gd name="T5" fmla="*/ 2147483647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noFill/>
          <a:ln w="25400">
            <a:solidFill>
              <a:srgbClr val="00B050"/>
            </a:solidFill>
            <a:miter lim="800000"/>
            <a:headEnd/>
            <a:tailEnd/>
          </a:ln>
        </p:spPr>
        <p:txBody>
          <a:bodyPr/>
          <a:lstStyle/>
          <a:p>
            <a:endParaRPr lang="en-US"/>
          </a:p>
        </p:txBody>
      </p:sp>
      <p:sp>
        <p:nvSpPr>
          <p:cNvPr id="43" name="TextBox 42"/>
          <p:cNvSpPr txBox="1"/>
          <p:nvPr/>
        </p:nvSpPr>
        <p:spPr>
          <a:xfrm>
            <a:off x="6629400" y="5943600"/>
            <a:ext cx="529312" cy="646331"/>
          </a:xfrm>
          <a:prstGeom prst="rect">
            <a:avLst/>
          </a:prstGeom>
          <a:noFill/>
        </p:spPr>
        <p:txBody>
          <a:bodyPr wrap="none" rtlCol="0">
            <a:spAutoFit/>
          </a:bodyPr>
          <a:lstStyle/>
          <a:p>
            <a:r>
              <a:rPr lang="el-GR" i="0" dirty="0" smtClean="0"/>
              <a:t>Ω</a:t>
            </a:r>
            <a:endParaRPr lang="en-US" i="0" dirty="0"/>
          </a:p>
        </p:txBody>
      </p:sp>
      <p:sp>
        <p:nvSpPr>
          <p:cNvPr id="44" name="TextBox 43"/>
          <p:cNvSpPr txBox="1"/>
          <p:nvPr/>
        </p:nvSpPr>
        <p:spPr>
          <a:xfrm>
            <a:off x="1524000" y="5943600"/>
            <a:ext cx="700833" cy="646331"/>
          </a:xfrm>
          <a:prstGeom prst="rect">
            <a:avLst/>
          </a:prstGeom>
          <a:noFill/>
        </p:spPr>
        <p:txBody>
          <a:bodyPr wrap="none" rtlCol="0">
            <a:spAutoFit/>
          </a:bodyPr>
          <a:lstStyle/>
          <a:p>
            <a:r>
              <a:rPr lang="el-GR" i="0" dirty="0" smtClean="0"/>
              <a:t>Ω</a:t>
            </a:r>
            <a:r>
              <a:rPr lang="en-US" i="0" baseline="-25000" dirty="0" smtClean="0"/>
              <a:t>d</a:t>
            </a:r>
            <a:endParaRPr lang="en-US" i="0" baseline="-25000" dirty="0"/>
          </a:p>
        </p:txBody>
      </p:sp>
      <p:sp>
        <p:nvSpPr>
          <p:cNvPr id="34" name="Rectangle 33"/>
          <p:cNvSpPr/>
          <p:nvPr/>
        </p:nvSpPr>
        <p:spPr bwMode="auto">
          <a:xfrm>
            <a:off x="685800" y="3657600"/>
            <a:ext cx="2286000" cy="2286000"/>
          </a:xfrm>
          <a:prstGeom prst="rect">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nvGrpSpPr>
          <p:cNvPr id="4" name="Group 32"/>
          <p:cNvGrpSpPr/>
          <p:nvPr/>
        </p:nvGrpSpPr>
        <p:grpSpPr>
          <a:xfrm>
            <a:off x="2514600" y="4227731"/>
            <a:ext cx="4030574" cy="816709"/>
            <a:chOff x="2514600" y="4227731"/>
            <a:chExt cx="4030574" cy="816709"/>
          </a:xfrm>
        </p:grpSpPr>
        <p:sp>
          <p:nvSpPr>
            <p:cNvPr id="52" name="Oval 51"/>
            <p:cNvSpPr>
              <a:spLocks noChangeAspect="1"/>
            </p:cNvSpPr>
            <p:nvPr/>
          </p:nvSpPr>
          <p:spPr bwMode="auto">
            <a:xfrm>
              <a:off x="2514600" y="49530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46" name="Straight Arrow Connector 45"/>
            <p:cNvCxnSpPr>
              <a:stCxn id="27" idx="2"/>
            </p:cNvCxnSpPr>
            <p:nvPr/>
          </p:nvCxnSpPr>
          <p:spPr bwMode="auto">
            <a:xfrm rot="5400000">
              <a:off x="4205353" y="2613179"/>
              <a:ext cx="725269" cy="3954373"/>
            </a:xfrm>
            <a:prstGeom prst="straightConnector1">
              <a:avLst/>
            </a:prstGeom>
            <a:noFill/>
            <a:ln w="25400" cap="flat" cmpd="sng" algn="ctr">
              <a:solidFill>
                <a:srgbClr val="FFFF00"/>
              </a:solidFill>
              <a:prstDash val="solid"/>
              <a:round/>
              <a:headEnd type="none" w="med" len="med"/>
              <a:tailEnd type="arrow"/>
            </a:ln>
            <a:effectLst/>
          </p:spPr>
        </p:cxnSp>
      </p:grpSp>
      <p:cxnSp>
        <p:nvCxnSpPr>
          <p:cNvPr id="54" name="Straight Arrow Connector 53"/>
          <p:cNvCxnSpPr/>
          <p:nvPr/>
        </p:nvCxnSpPr>
        <p:spPr bwMode="auto">
          <a:xfrm rot="10800000" flipV="1">
            <a:off x="2590800" y="3352800"/>
            <a:ext cx="2209800" cy="1524000"/>
          </a:xfrm>
          <a:prstGeom prst="straightConnector1">
            <a:avLst/>
          </a:prstGeom>
          <a:noFill/>
          <a:ln w="25400" cap="flat" cmpd="sng" algn="ctr">
            <a:solidFill>
              <a:srgbClr val="00B05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up)">
                                      <p:cBhvr>
                                        <p:cTn id="20" dur="500"/>
                                        <p:tgtEl>
                                          <p:spTgt spid="40"/>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up)">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Range selection</a:t>
            </a:r>
            <a:endParaRPr lang="en-US" dirty="0"/>
          </a:p>
        </p:txBody>
      </p:sp>
      <p:pic>
        <p:nvPicPr>
          <p:cNvPr id="6"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1999" y="1524000"/>
            <a:ext cx="6629401" cy="1361772"/>
          </a:xfrm>
          <a:prstGeom prst="rect">
            <a:avLst/>
          </a:prstGeom>
          <a:noFill/>
          <a:ln w="9525">
            <a:noFill/>
            <a:miter lim="800000"/>
            <a:headEnd/>
            <a:tailEnd/>
          </a:ln>
        </p:spPr>
      </p:pic>
      <p:pic>
        <p:nvPicPr>
          <p:cNvPr id="9" name="Picture 10" descr="C:\home\lywei\trees\rui-umass\bluemath\doc\figs\raster\ostro_0p03_poisson_diffxform_gaussian_12r_infdd_symmetry_unit_average10.png"/>
          <p:cNvPicPr>
            <a:picLocks noChangeAspect="1" noChangeArrowheads="1"/>
          </p:cNvPicPr>
          <p:nvPr/>
        </p:nvPicPr>
        <p:blipFill>
          <a:blip r:embed="rId4" cstate="print"/>
          <a:srcRect/>
          <a:stretch>
            <a:fillRect/>
          </a:stretch>
        </p:blipFill>
        <p:spPr bwMode="auto">
          <a:xfrm>
            <a:off x="685800" y="3657600"/>
            <a:ext cx="2286000" cy="2286099"/>
          </a:xfrm>
          <a:prstGeom prst="rect">
            <a:avLst/>
          </a:prstGeom>
          <a:noFill/>
          <a:ln w="9525">
            <a:noFill/>
            <a:miter lim="800000"/>
            <a:headEnd/>
            <a:tailEnd/>
          </a:ln>
        </p:spPr>
      </p:pic>
      <p:grpSp>
        <p:nvGrpSpPr>
          <p:cNvPr id="2" name="Group 21"/>
          <p:cNvGrpSpPr/>
          <p:nvPr/>
        </p:nvGrpSpPr>
        <p:grpSpPr>
          <a:xfrm>
            <a:off x="5715000" y="3657600"/>
            <a:ext cx="2286000" cy="2286000"/>
            <a:chOff x="5257800" y="3657600"/>
            <a:chExt cx="2286000" cy="2286000"/>
          </a:xfrm>
        </p:grpSpPr>
        <p:sp>
          <p:nvSpPr>
            <p:cNvPr id="10" name="Rectangle 9"/>
            <p:cNvSpPr>
              <a:spLocks noChangeAspect="1"/>
            </p:cNvSpPr>
            <p:nvPr/>
          </p:nvSpPr>
          <p:spPr bwMode="auto">
            <a:xfrm>
              <a:off x="5257800" y="3657600"/>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6400800" y="4800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6781800" y="5181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7086600" y="3962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5791200" y="5715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6400800" y="4114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Oval 15"/>
            <p:cNvSpPr>
              <a:spLocks noChangeAspect="1"/>
            </p:cNvSpPr>
            <p:nvPr/>
          </p:nvSpPr>
          <p:spPr bwMode="auto">
            <a:xfrm>
              <a:off x="7239000" y="5715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a:spLocks noChangeAspect="1"/>
            </p:cNvSpPr>
            <p:nvPr/>
          </p:nvSpPr>
          <p:spPr bwMode="auto">
            <a:xfrm>
              <a:off x="71628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58674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6172200" y="5410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5715000" y="4038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5562600" y="5181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cxnSp>
        <p:nvCxnSpPr>
          <p:cNvPr id="24" name="Straight Arrow Connector 23"/>
          <p:cNvCxnSpPr/>
          <p:nvPr/>
        </p:nvCxnSpPr>
        <p:spPr bwMode="auto">
          <a:xfrm rot="16200000" flipH="1">
            <a:off x="6532189" y="3834708"/>
            <a:ext cx="43871" cy="607751"/>
          </a:xfrm>
          <a:prstGeom prst="straightConnector1">
            <a:avLst/>
          </a:prstGeom>
          <a:noFill/>
          <a:ln w="25400" cap="flat" cmpd="sng" algn="ctr">
            <a:solidFill>
              <a:srgbClr val="FFFF00"/>
            </a:solidFill>
            <a:prstDash val="solid"/>
            <a:round/>
            <a:headEnd type="arrow"/>
            <a:tailEnd type="arrow"/>
          </a:ln>
          <a:effectLst/>
        </p:spPr>
      </p:cxnSp>
      <p:sp>
        <p:nvSpPr>
          <p:cNvPr id="27" name="TextBox 26"/>
          <p:cNvSpPr txBox="1"/>
          <p:nvPr/>
        </p:nvSpPr>
        <p:spPr>
          <a:xfrm>
            <a:off x="6324600" y="3581400"/>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sp>
        <p:nvSpPr>
          <p:cNvPr id="28" name="Oval 27"/>
          <p:cNvSpPr>
            <a:spLocks noChangeAspect="1"/>
          </p:cNvSpPr>
          <p:nvPr/>
        </p:nvSpPr>
        <p:spPr bwMode="auto">
          <a:xfrm>
            <a:off x="6400800" y="4800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32" name="Straight Connector 31"/>
          <p:cNvCxnSpPr/>
          <p:nvPr/>
        </p:nvCxnSpPr>
        <p:spPr bwMode="auto">
          <a:xfrm>
            <a:off x="5715000" y="2438400"/>
            <a:ext cx="990600" cy="0"/>
          </a:xfrm>
          <a:prstGeom prst="line">
            <a:avLst/>
          </a:prstGeom>
          <a:noFill/>
          <a:ln w="25400" cap="flat" cmpd="sng" algn="ctr">
            <a:solidFill>
              <a:srgbClr val="FFFF00"/>
            </a:solidFill>
            <a:prstDash val="solid"/>
            <a:round/>
            <a:headEnd type="none" w="med" len="med"/>
            <a:tailEnd type="none" w="med" len="med"/>
          </a:ln>
          <a:effectLst/>
        </p:spPr>
      </p:cxnSp>
      <p:cxnSp>
        <p:nvCxnSpPr>
          <p:cNvPr id="35" name="Straight Connector 34"/>
          <p:cNvCxnSpPr/>
          <p:nvPr/>
        </p:nvCxnSpPr>
        <p:spPr bwMode="auto">
          <a:xfrm>
            <a:off x="762000" y="2438400"/>
            <a:ext cx="1066800" cy="0"/>
          </a:xfrm>
          <a:prstGeom prst="line">
            <a:avLst/>
          </a:prstGeom>
          <a:noFill/>
          <a:ln w="25400" cap="flat" cmpd="sng" algn="ctr">
            <a:solidFill>
              <a:srgbClr val="00B0F0"/>
            </a:solidFill>
            <a:prstDash val="solid"/>
            <a:round/>
            <a:headEnd type="none" w="med" len="med"/>
            <a:tailEnd type="none" w="med" len="med"/>
          </a:ln>
          <a:effectLst/>
        </p:spPr>
      </p:cxnSp>
      <p:cxnSp>
        <p:nvCxnSpPr>
          <p:cNvPr id="37" name="Straight Arrow Connector 36"/>
          <p:cNvCxnSpPr/>
          <p:nvPr/>
        </p:nvCxnSpPr>
        <p:spPr bwMode="auto">
          <a:xfrm rot="16200000" flipH="1">
            <a:off x="952500" y="2781300"/>
            <a:ext cx="1143000" cy="457200"/>
          </a:xfrm>
          <a:prstGeom prst="straightConnector1">
            <a:avLst/>
          </a:prstGeom>
          <a:noFill/>
          <a:ln w="25400" cap="flat" cmpd="sng" algn="ctr">
            <a:solidFill>
              <a:srgbClr val="00B0F0"/>
            </a:solidFill>
            <a:prstDash val="solid"/>
            <a:round/>
            <a:headEnd type="triangle" w="med" len="med"/>
            <a:tailEnd type="none"/>
          </a:ln>
          <a:effectLst/>
        </p:spPr>
      </p:cxnSp>
      <p:cxnSp>
        <p:nvCxnSpPr>
          <p:cNvPr id="40" name="Straight Connector 39"/>
          <p:cNvCxnSpPr/>
          <p:nvPr/>
        </p:nvCxnSpPr>
        <p:spPr bwMode="auto">
          <a:xfrm>
            <a:off x="4114800" y="2438400"/>
            <a:ext cx="1447800" cy="0"/>
          </a:xfrm>
          <a:prstGeom prst="line">
            <a:avLst/>
          </a:prstGeom>
          <a:noFill/>
          <a:ln w="25400" cap="flat" cmpd="sng" algn="ctr">
            <a:solidFill>
              <a:srgbClr val="00B050"/>
            </a:solidFill>
            <a:prstDash val="solid"/>
            <a:round/>
            <a:headEnd type="none" w="med" len="med"/>
            <a:tailEnd type="none" w="med" len="med"/>
          </a:ln>
          <a:effectLst/>
        </p:spPr>
      </p:cxnSp>
      <p:sp>
        <p:nvSpPr>
          <p:cNvPr id="42" name="Freeform 16"/>
          <p:cNvSpPr>
            <a:spLocks/>
          </p:cNvSpPr>
          <p:nvPr/>
        </p:nvSpPr>
        <p:spPr bwMode="auto">
          <a:xfrm>
            <a:off x="4419600" y="2590800"/>
            <a:ext cx="762000" cy="698500"/>
          </a:xfrm>
          <a:custGeom>
            <a:avLst/>
            <a:gdLst>
              <a:gd name="T0" fmla="*/ 0 w 2472"/>
              <a:gd name="T1" fmla="*/ 2147483647 h 731"/>
              <a:gd name="T2" fmla="*/ 2147483647 w 2472"/>
              <a:gd name="T3" fmla="*/ 0 h 731"/>
              <a:gd name="T4" fmla="*/ 2147483647 w 2472"/>
              <a:gd name="T5" fmla="*/ 2147483647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noFill/>
          <a:ln w="25400">
            <a:solidFill>
              <a:srgbClr val="00B050"/>
            </a:solidFill>
            <a:miter lim="800000"/>
            <a:headEnd/>
            <a:tailEnd/>
          </a:ln>
        </p:spPr>
        <p:txBody>
          <a:bodyPr/>
          <a:lstStyle/>
          <a:p>
            <a:endParaRPr lang="en-US"/>
          </a:p>
        </p:txBody>
      </p:sp>
      <p:sp>
        <p:nvSpPr>
          <p:cNvPr id="43" name="TextBox 42"/>
          <p:cNvSpPr txBox="1"/>
          <p:nvPr/>
        </p:nvSpPr>
        <p:spPr>
          <a:xfrm>
            <a:off x="6629400" y="5943600"/>
            <a:ext cx="529312" cy="646331"/>
          </a:xfrm>
          <a:prstGeom prst="rect">
            <a:avLst/>
          </a:prstGeom>
          <a:noFill/>
        </p:spPr>
        <p:txBody>
          <a:bodyPr wrap="none" rtlCol="0">
            <a:spAutoFit/>
          </a:bodyPr>
          <a:lstStyle/>
          <a:p>
            <a:r>
              <a:rPr lang="el-GR" i="0" dirty="0" smtClean="0"/>
              <a:t>Ω</a:t>
            </a:r>
            <a:endParaRPr lang="en-US" i="0" dirty="0"/>
          </a:p>
        </p:txBody>
      </p:sp>
      <p:sp>
        <p:nvSpPr>
          <p:cNvPr id="44" name="TextBox 43"/>
          <p:cNvSpPr txBox="1"/>
          <p:nvPr/>
        </p:nvSpPr>
        <p:spPr>
          <a:xfrm>
            <a:off x="1524000" y="5943600"/>
            <a:ext cx="700833" cy="646331"/>
          </a:xfrm>
          <a:prstGeom prst="rect">
            <a:avLst/>
          </a:prstGeom>
          <a:noFill/>
        </p:spPr>
        <p:txBody>
          <a:bodyPr wrap="none" rtlCol="0">
            <a:spAutoFit/>
          </a:bodyPr>
          <a:lstStyle/>
          <a:p>
            <a:r>
              <a:rPr lang="el-GR" i="0" dirty="0" smtClean="0"/>
              <a:t>Ω</a:t>
            </a:r>
            <a:r>
              <a:rPr lang="en-US" i="0" baseline="-25000" dirty="0" smtClean="0"/>
              <a:t>d</a:t>
            </a:r>
            <a:endParaRPr lang="en-US" i="0" baseline="-25000" dirty="0"/>
          </a:p>
        </p:txBody>
      </p:sp>
      <p:sp>
        <p:nvSpPr>
          <p:cNvPr id="52" name="Oval 51"/>
          <p:cNvSpPr>
            <a:spLocks noChangeAspect="1"/>
          </p:cNvSpPr>
          <p:nvPr/>
        </p:nvSpPr>
        <p:spPr bwMode="auto">
          <a:xfrm>
            <a:off x="2514600" y="49530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31" name="Picture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762000" y="1545112"/>
            <a:ext cx="7696200" cy="1360013"/>
          </a:xfrm>
          <a:prstGeom prst="rect">
            <a:avLst/>
          </a:prstGeom>
          <a:noFill/>
          <a:ln w="9525">
            <a:noFill/>
            <a:miter lim="800000"/>
            <a:headEnd/>
            <a:tailEnd/>
          </a:ln>
        </p:spPr>
      </p:pic>
      <p:cxnSp>
        <p:nvCxnSpPr>
          <p:cNvPr id="34" name="Straight Connector 33"/>
          <p:cNvCxnSpPr/>
          <p:nvPr/>
        </p:nvCxnSpPr>
        <p:spPr bwMode="auto">
          <a:xfrm>
            <a:off x="6858000" y="2438400"/>
            <a:ext cx="914400" cy="0"/>
          </a:xfrm>
          <a:prstGeom prst="line">
            <a:avLst/>
          </a:prstGeom>
          <a:noFill/>
          <a:ln w="25400" cap="flat" cmpd="sng" algn="ctr">
            <a:solidFill>
              <a:srgbClr val="FF00FF"/>
            </a:solidFill>
            <a:prstDash val="solid"/>
            <a:round/>
            <a:headEnd type="none" w="med" len="med"/>
            <a:tailEnd type="none" w="med" len="med"/>
          </a:ln>
          <a:effectLst/>
        </p:spPr>
      </p:cxnSp>
      <p:grpSp>
        <p:nvGrpSpPr>
          <p:cNvPr id="3" name="Group 38"/>
          <p:cNvGrpSpPr/>
          <p:nvPr/>
        </p:nvGrpSpPr>
        <p:grpSpPr>
          <a:xfrm>
            <a:off x="5989320" y="4389120"/>
            <a:ext cx="914400" cy="914400"/>
            <a:chOff x="6446520" y="4389120"/>
            <a:chExt cx="914400" cy="914400"/>
          </a:xfrm>
        </p:grpSpPr>
        <p:sp>
          <p:nvSpPr>
            <p:cNvPr id="36" name="Oval 35"/>
            <p:cNvSpPr/>
            <p:nvPr/>
          </p:nvSpPr>
          <p:spPr bwMode="auto">
            <a:xfrm>
              <a:off x="6446520" y="4389120"/>
              <a:ext cx="914400" cy="914400"/>
            </a:xfrm>
            <a:prstGeom prst="ellipse">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8" name="Oval 37"/>
            <p:cNvSpPr>
              <a:spLocks noChangeAspect="1"/>
            </p:cNvSpPr>
            <p:nvPr/>
          </p:nvSpPr>
          <p:spPr bwMode="auto">
            <a:xfrm>
              <a:off x="6858000" y="4800600"/>
              <a:ext cx="91440" cy="91440"/>
            </a:xfrm>
            <a:prstGeom prst="ellipse">
              <a:avLst/>
            </a:prstGeom>
            <a:solidFill>
              <a:srgbClr val="FF00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
        <p:nvSpPr>
          <p:cNvPr id="41" name="Oval 40"/>
          <p:cNvSpPr>
            <a:spLocks noChangeAspect="1"/>
          </p:cNvSpPr>
          <p:nvPr/>
        </p:nvSpPr>
        <p:spPr bwMode="auto">
          <a:xfrm>
            <a:off x="1371600" y="4352544"/>
            <a:ext cx="914400" cy="914400"/>
          </a:xfrm>
          <a:prstGeom prst="ellipse">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5" name="Rectangle 44"/>
          <p:cNvSpPr/>
          <p:nvPr/>
        </p:nvSpPr>
        <p:spPr bwMode="auto">
          <a:xfrm>
            <a:off x="685800" y="3657600"/>
            <a:ext cx="2286000" cy="2286000"/>
          </a:xfrm>
          <a:prstGeom prst="rect">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54" name="Straight Arrow Connector 53"/>
          <p:cNvCxnSpPr/>
          <p:nvPr/>
        </p:nvCxnSpPr>
        <p:spPr bwMode="auto">
          <a:xfrm rot="10800000" flipV="1">
            <a:off x="2590800" y="3352800"/>
            <a:ext cx="2209800" cy="1524000"/>
          </a:xfrm>
          <a:prstGeom prst="straightConnector1">
            <a:avLst/>
          </a:prstGeom>
          <a:noFill/>
          <a:ln w="25400" cap="flat" cmpd="sng" algn="ctr">
            <a:solidFill>
              <a:srgbClr val="00B050"/>
            </a:solidFill>
            <a:prstDash val="solid"/>
            <a:round/>
            <a:headEnd type="none" w="med" len="med"/>
            <a:tailEnd type="arrow"/>
          </a:ln>
          <a:effectLst/>
        </p:spPr>
      </p:cxnSp>
      <p:cxnSp>
        <p:nvCxnSpPr>
          <p:cNvPr id="46" name="Straight Arrow Connector 45"/>
          <p:cNvCxnSpPr>
            <a:stCxn id="27" idx="2"/>
          </p:cNvCxnSpPr>
          <p:nvPr/>
        </p:nvCxnSpPr>
        <p:spPr bwMode="auto">
          <a:xfrm rot="5400000">
            <a:off x="4205353" y="2613179"/>
            <a:ext cx="725269" cy="3954373"/>
          </a:xfrm>
          <a:prstGeom prst="straightConnector1">
            <a:avLst/>
          </a:prstGeom>
          <a:noFill/>
          <a:ln w="25400" cap="flat" cmpd="sng" algn="ctr">
            <a:solidFill>
              <a:srgbClr val="FFFF00"/>
            </a:solidFill>
            <a:prstDash val="solid"/>
            <a:round/>
            <a:headEnd type="none" w="med" len="med"/>
            <a:tailEnd type="arrow"/>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500" fill="hold"/>
                                        <p:tgtEl>
                                          <p:spTgt spid="3"/>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grpId="1" nodeType="clickEffect">
                                  <p:stCondLst>
                                    <p:cond delay="0"/>
                                  </p:stCondLst>
                                  <p:childTnLst>
                                    <p:animScale>
                                      <p:cBhvr>
                                        <p:cTn id="29" dur="5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C:\home\lywei\trees\rui-umass\bluemath\doc\figs\raster\ostro_0p03_poisson_diffxform_gaussian_12r_infdd_symmetry_unit_average10.png"/>
          <p:cNvPicPr>
            <a:picLocks noChangeAspect="1" noChangeArrowheads="1"/>
          </p:cNvPicPr>
          <p:nvPr/>
        </p:nvPicPr>
        <p:blipFill>
          <a:blip r:embed="rId3" cstate="print"/>
          <a:srcRect/>
          <a:stretch>
            <a:fillRect/>
          </a:stretch>
        </p:blipFill>
        <p:spPr bwMode="auto">
          <a:xfrm>
            <a:off x="685800" y="3657600"/>
            <a:ext cx="2286000" cy="2286099"/>
          </a:xfrm>
          <a:prstGeom prst="rect">
            <a:avLst/>
          </a:prstGeom>
          <a:noFill/>
          <a:ln w="9525">
            <a:noFill/>
            <a:miter lim="800000"/>
            <a:headEnd/>
            <a:tailEnd/>
          </a:ln>
        </p:spPr>
      </p:pic>
      <p:pic>
        <p:nvPicPr>
          <p:cNvPr id="39" name="Picture 2" descr="C:\home\lywei\trees\liyiwei-graphics\Research\BlueMath\data\shear_0p03_poisson_diffxform_gaussian_12r_infdd_unit_unit_average10.png"/>
          <p:cNvPicPr>
            <a:picLocks noChangeAspect="1" noChangeArrowheads="1"/>
          </p:cNvPicPr>
          <p:nvPr/>
        </p:nvPicPr>
        <p:blipFill>
          <a:blip r:embed="rId4" cstate="print"/>
          <a:srcRect/>
          <a:stretch>
            <a:fillRect/>
          </a:stretch>
        </p:blipFill>
        <p:spPr bwMode="auto">
          <a:xfrm>
            <a:off x="685800" y="3657600"/>
            <a:ext cx="2286000" cy="2286000"/>
          </a:xfrm>
          <a:prstGeom prst="rect">
            <a:avLst/>
          </a:prstGeom>
          <a:noFill/>
        </p:spPr>
      </p:pic>
      <p:pic>
        <p:nvPicPr>
          <p:cNvPr id="65" name="Picture 2" descr="C:\home\lywei\trees\rui-umass\bluemath\doc\figs\raster\ostro_negate.png"/>
          <p:cNvPicPr>
            <a:picLocks noChangeAspect="1" noChangeArrowheads="1"/>
          </p:cNvPicPr>
          <p:nvPr/>
        </p:nvPicPr>
        <p:blipFill>
          <a:blip r:embed="rId5" cstate="print"/>
          <a:srcRect/>
          <a:stretch>
            <a:fillRect/>
          </a:stretch>
        </p:blipFill>
        <p:spPr bwMode="auto">
          <a:xfrm>
            <a:off x="5715000" y="3657600"/>
            <a:ext cx="2286000" cy="2286000"/>
          </a:xfrm>
          <a:prstGeom prst="rect">
            <a:avLst/>
          </a:prstGeom>
          <a:noFill/>
          <a:ln>
            <a:solidFill>
              <a:srgbClr val="FFFFFF"/>
            </a:solidFill>
          </a:ln>
        </p:spPr>
      </p:pic>
      <p:sp>
        <p:nvSpPr>
          <p:cNvPr id="5" name="Title 4"/>
          <p:cNvSpPr>
            <a:spLocks noGrp="1"/>
          </p:cNvSpPr>
          <p:nvPr>
            <p:ph type="title"/>
          </p:nvPr>
        </p:nvSpPr>
        <p:spPr/>
        <p:txBody>
          <a:bodyPr/>
          <a:lstStyle/>
          <a:p>
            <a:r>
              <a:rPr lang="en-US" dirty="0" smtClean="0"/>
              <a:t>Non-uniform domain</a:t>
            </a:r>
            <a:endParaRPr lang="en-US" dirty="0"/>
          </a:p>
        </p:txBody>
      </p:sp>
      <p:grpSp>
        <p:nvGrpSpPr>
          <p:cNvPr id="2" name="Group 21"/>
          <p:cNvGrpSpPr/>
          <p:nvPr/>
        </p:nvGrpSpPr>
        <p:grpSpPr>
          <a:xfrm>
            <a:off x="5715000" y="3657600"/>
            <a:ext cx="2286000" cy="2286000"/>
            <a:chOff x="5257800" y="3657600"/>
            <a:chExt cx="2286000" cy="2286000"/>
          </a:xfrm>
        </p:grpSpPr>
        <p:sp>
          <p:nvSpPr>
            <p:cNvPr id="10" name="Rectangle 9"/>
            <p:cNvSpPr>
              <a:spLocks noChangeAspect="1"/>
            </p:cNvSpPr>
            <p:nvPr/>
          </p:nvSpPr>
          <p:spPr bwMode="auto">
            <a:xfrm>
              <a:off x="5257800" y="3657600"/>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6400800" y="4800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6781800" y="5181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7086600" y="3962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5791200" y="5715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6400800" y="4114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Oval 15"/>
            <p:cNvSpPr>
              <a:spLocks noChangeAspect="1"/>
            </p:cNvSpPr>
            <p:nvPr/>
          </p:nvSpPr>
          <p:spPr bwMode="auto">
            <a:xfrm>
              <a:off x="7239000" y="5715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a:spLocks noChangeAspect="1"/>
            </p:cNvSpPr>
            <p:nvPr/>
          </p:nvSpPr>
          <p:spPr bwMode="auto">
            <a:xfrm>
              <a:off x="71628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58674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6172200" y="5410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5715000" y="4038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5562600" y="5181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cxnSp>
        <p:nvCxnSpPr>
          <p:cNvPr id="24" name="Straight Arrow Connector 23"/>
          <p:cNvCxnSpPr/>
          <p:nvPr/>
        </p:nvCxnSpPr>
        <p:spPr bwMode="auto">
          <a:xfrm rot="16200000" flipH="1">
            <a:off x="6532189" y="3834708"/>
            <a:ext cx="43871" cy="607751"/>
          </a:xfrm>
          <a:prstGeom prst="straightConnector1">
            <a:avLst/>
          </a:prstGeom>
          <a:noFill/>
          <a:ln w="25400" cap="flat" cmpd="sng" algn="ctr">
            <a:solidFill>
              <a:srgbClr val="FFFF00"/>
            </a:solidFill>
            <a:prstDash val="solid"/>
            <a:round/>
            <a:headEnd type="arrow"/>
            <a:tailEnd type="arrow"/>
          </a:ln>
          <a:effectLst/>
        </p:spPr>
      </p:cxnSp>
      <p:sp>
        <p:nvSpPr>
          <p:cNvPr id="27" name="TextBox 26"/>
          <p:cNvSpPr txBox="1"/>
          <p:nvPr/>
        </p:nvSpPr>
        <p:spPr>
          <a:xfrm>
            <a:off x="6324600" y="3581400"/>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sp>
        <p:nvSpPr>
          <p:cNvPr id="28" name="Oval 27"/>
          <p:cNvSpPr>
            <a:spLocks noChangeAspect="1"/>
          </p:cNvSpPr>
          <p:nvPr/>
        </p:nvSpPr>
        <p:spPr bwMode="auto">
          <a:xfrm>
            <a:off x="6400800" y="4800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32" name="Straight Connector 31"/>
          <p:cNvCxnSpPr/>
          <p:nvPr/>
        </p:nvCxnSpPr>
        <p:spPr bwMode="auto">
          <a:xfrm>
            <a:off x="5715000" y="2438400"/>
            <a:ext cx="990600" cy="0"/>
          </a:xfrm>
          <a:prstGeom prst="line">
            <a:avLst/>
          </a:prstGeom>
          <a:noFill/>
          <a:ln w="25400" cap="flat" cmpd="sng" algn="ctr">
            <a:solidFill>
              <a:srgbClr val="FFFF00"/>
            </a:solidFill>
            <a:prstDash val="solid"/>
            <a:round/>
            <a:headEnd type="none" w="med" len="med"/>
            <a:tailEnd type="none" w="med" len="med"/>
          </a:ln>
          <a:effectLst/>
        </p:spPr>
      </p:cxnSp>
      <p:cxnSp>
        <p:nvCxnSpPr>
          <p:cNvPr id="35" name="Straight Connector 34"/>
          <p:cNvCxnSpPr/>
          <p:nvPr/>
        </p:nvCxnSpPr>
        <p:spPr bwMode="auto">
          <a:xfrm>
            <a:off x="762000" y="2438400"/>
            <a:ext cx="1066800" cy="0"/>
          </a:xfrm>
          <a:prstGeom prst="line">
            <a:avLst/>
          </a:prstGeom>
          <a:noFill/>
          <a:ln w="25400" cap="flat" cmpd="sng" algn="ctr">
            <a:solidFill>
              <a:srgbClr val="00B0F0"/>
            </a:solidFill>
            <a:prstDash val="solid"/>
            <a:round/>
            <a:headEnd type="none" w="med" len="med"/>
            <a:tailEnd type="none" w="med" len="med"/>
          </a:ln>
          <a:effectLst/>
        </p:spPr>
      </p:cxnSp>
      <p:cxnSp>
        <p:nvCxnSpPr>
          <p:cNvPr id="37" name="Straight Arrow Connector 36"/>
          <p:cNvCxnSpPr/>
          <p:nvPr/>
        </p:nvCxnSpPr>
        <p:spPr bwMode="auto">
          <a:xfrm rot="16200000" flipH="1">
            <a:off x="952500" y="2781300"/>
            <a:ext cx="1143000" cy="457200"/>
          </a:xfrm>
          <a:prstGeom prst="straightConnector1">
            <a:avLst/>
          </a:prstGeom>
          <a:noFill/>
          <a:ln w="25400" cap="flat" cmpd="sng" algn="ctr">
            <a:solidFill>
              <a:srgbClr val="00B0F0"/>
            </a:solidFill>
            <a:prstDash val="solid"/>
            <a:round/>
            <a:headEnd type="triangle" w="med" len="med"/>
            <a:tailEnd type="none"/>
          </a:ln>
          <a:effectLst/>
        </p:spPr>
      </p:cxnSp>
      <p:cxnSp>
        <p:nvCxnSpPr>
          <p:cNvPr id="40" name="Straight Connector 39"/>
          <p:cNvCxnSpPr/>
          <p:nvPr/>
        </p:nvCxnSpPr>
        <p:spPr bwMode="auto">
          <a:xfrm>
            <a:off x="4114800" y="2438400"/>
            <a:ext cx="1447800" cy="0"/>
          </a:xfrm>
          <a:prstGeom prst="line">
            <a:avLst/>
          </a:prstGeom>
          <a:noFill/>
          <a:ln w="25400" cap="flat" cmpd="sng" algn="ctr">
            <a:solidFill>
              <a:srgbClr val="00B050"/>
            </a:solidFill>
            <a:prstDash val="solid"/>
            <a:round/>
            <a:headEnd type="none" w="med" len="med"/>
            <a:tailEnd type="none" w="med" len="med"/>
          </a:ln>
          <a:effectLst/>
        </p:spPr>
      </p:cxnSp>
      <p:sp>
        <p:nvSpPr>
          <p:cNvPr id="42" name="Freeform 16"/>
          <p:cNvSpPr>
            <a:spLocks/>
          </p:cNvSpPr>
          <p:nvPr/>
        </p:nvSpPr>
        <p:spPr bwMode="auto">
          <a:xfrm>
            <a:off x="4419600" y="2590800"/>
            <a:ext cx="762000" cy="698500"/>
          </a:xfrm>
          <a:custGeom>
            <a:avLst/>
            <a:gdLst>
              <a:gd name="T0" fmla="*/ 0 w 2472"/>
              <a:gd name="T1" fmla="*/ 2147483647 h 731"/>
              <a:gd name="T2" fmla="*/ 2147483647 w 2472"/>
              <a:gd name="T3" fmla="*/ 0 h 731"/>
              <a:gd name="T4" fmla="*/ 2147483647 w 2472"/>
              <a:gd name="T5" fmla="*/ 2147483647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noFill/>
          <a:ln w="25400">
            <a:solidFill>
              <a:srgbClr val="00B050"/>
            </a:solidFill>
            <a:miter lim="800000"/>
            <a:headEnd/>
            <a:tailEnd/>
          </a:ln>
        </p:spPr>
        <p:txBody>
          <a:bodyPr/>
          <a:lstStyle/>
          <a:p>
            <a:endParaRPr lang="en-US"/>
          </a:p>
        </p:txBody>
      </p:sp>
      <p:sp>
        <p:nvSpPr>
          <p:cNvPr id="43" name="TextBox 42"/>
          <p:cNvSpPr txBox="1"/>
          <p:nvPr/>
        </p:nvSpPr>
        <p:spPr>
          <a:xfrm>
            <a:off x="6629400" y="5943600"/>
            <a:ext cx="529312" cy="646331"/>
          </a:xfrm>
          <a:prstGeom prst="rect">
            <a:avLst/>
          </a:prstGeom>
          <a:noFill/>
        </p:spPr>
        <p:txBody>
          <a:bodyPr wrap="none" rtlCol="0">
            <a:spAutoFit/>
          </a:bodyPr>
          <a:lstStyle/>
          <a:p>
            <a:r>
              <a:rPr lang="el-GR" i="0" dirty="0" smtClean="0"/>
              <a:t>Ω</a:t>
            </a:r>
            <a:endParaRPr lang="en-US" i="0" dirty="0"/>
          </a:p>
        </p:txBody>
      </p:sp>
      <p:sp>
        <p:nvSpPr>
          <p:cNvPr id="44" name="TextBox 43"/>
          <p:cNvSpPr txBox="1"/>
          <p:nvPr/>
        </p:nvSpPr>
        <p:spPr>
          <a:xfrm>
            <a:off x="1524000" y="5943600"/>
            <a:ext cx="700833" cy="646331"/>
          </a:xfrm>
          <a:prstGeom prst="rect">
            <a:avLst/>
          </a:prstGeom>
          <a:noFill/>
        </p:spPr>
        <p:txBody>
          <a:bodyPr wrap="none" rtlCol="0">
            <a:spAutoFit/>
          </a:bodyPr>
          <a:lstStyle/>
          <a:p>
            <a:r>
              <a:rPr lang="el-GR" i="0" dirty="0" smtClean="0"/>
              <a:t>Ω</a:t>
            </a:r>
            <a:r>
              <a:rPr lang="en-US" i="0" baseline="-25000" dirty="0" smtClean="0"/>
              <a:t>d</a:t>
            </a:r>
            <a:endParaRPr lang="en-US" i="0" baseline="-25000" dirty="0"/>
          </a:p>
        </p:txBody>
      </p:sp>
      <p:sp>
        <p:nvSpPr>
          <p:cNvPr id="52" name="Oval 51"/>
          <p:cNvSpPr>
            <a:spLocks noChangeAspect="1"/>
          </p:cNvSpPr>
          <p:nvPr/>
        </p:nvSpPr>
        <p:spPr bwMode="auto">
          <a:xfrm>
            <a:off x="2514600" y="49530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31" name="Picture 2"/>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762000" y="1545336"/>
            <a:ext cx="7696200" cy="1360013"/>
          </a:xfrm>
          <a:prstGeom prst="rect">
            <a:avLst/>
          </a:prstGeom>
          <a:noFill/>
          <a:ln w="9525">
            <a:noFill/>
            <a:miter lim="800000"/>
            <a:headEnd/>
            <a:tailEnd/>
          </a:ln>
        </p:spPr>
      </p:pic>
      <p:cxnSp>
        <p:nvCxnSpPr>
          <p:cNvPr id="34" name="Straight Connector 33"/>
          <p:cNvCxnSpPr/>
          <p:nvPr/>
        </p:nvCxnSpPr>
        <p:spPr bwMode="auto">
          <a:xfrm>
            <a:off x="6858000" y="2438400"/>
            <a:ext cx="914400" cy="0"/>
          </a:xfrm>
          <a:prstGeom prst="line">
            <a:avLst/>
          </a:prstGeom>
          <a:noFill/>
          <a:ln w="25400" cap="flat" cmpd="sng" algn="ctr">
            <a:solidFill>
              <a:srgbClr val="FF00FF"/>
            </a:solidFill>
            <a:prstDash val="solid"/>
            <a:round/>
            <a:headEnd type="none" w="med" len="med"/>
            <a:tailEnd type="none" w="med" len="med"/>
          </a:ln>
          <a:effectLst/>
        </p:spPr>
      </p:cxnSp>
      <p:cxnSp>
        <p:nvCxnSpPr>
          <p:cNvPr id="47" name="Straight Connector 46"/>
          <p:cNvCxnSpPr/>
          <p:nvPr/>
        </p:nvCxnSpPr>
        <p:spPr bwMode="auto">
          <a:xfrm>
            <a:off x="5105400" y="2362200"/>
            <a:ext cx="381000" cy="0"/>
          </a:xfrm>
          <a:prstGeom prst="line">
            <a:avLst/>
          </a:prstGeom>
          <a:noFill/>
          <a:ln w="25400" cap="flat" cmpd="sng" algn="ctr">
            <a:solidFill>
              <a:srgbClr val="FF0000"/>
            </a:solidFill>
            <a:prstDash val="solid"/>
            <a:round/>
            <a:headEnd type="none" w="med" len="med"/>
            <a:tailEnd type="none" w="med" len="med"/>
          </a:ln>
          <a:effectLst/>
        </p:spPr>
      </p:cxnSp>
      <p:sp>
        <p:nvSpPr>
          <p:cNvPr id="48" name="Rectangle 47"/>
          <p:cNvSpPr/>
          <p:nvPr/>
        </p:nvSpPr>
        <p:spPr bwMode="auto">
          <a:xfrm>
            <a:off x="685800" y="3657600"/>
            <a:ext cx="2286000" cy="2286000"/>
          </a:xfrm>
          <a:prstGeom prst="rect">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54" name="Straight Arrow Connector 53"/>
          <p:cNvCxnSpPr/>
          <p:nvPr/>
        </p:nvCxnSpPr>
        <p:spPr bwMode="auto">
          <a:xfrm rot="10800000" flipV="1">
            <a:off x="2590800" y="3352800"/>
            <a:ext cx="2209800" cy="1524000"/>
          </a:xfrm>
          <a:prstGeom prst="straightConnector1">
            <a:avLst/>
          </a:prstGeom>
          <a:noFill/>
          <a:ln w="25400" cap="flat" cmpd="sng" algn="ctr">
            <a:solidFill>
              <a:srgbClr val="00B050"/>
            </a:solidFill>
            <a:prstDash val="solid"/>
            <a:round/>
            <a:headEnd type="none" w="med" len="med"/>
            <a:tailEnd type="arrow"/>
          </a:ln>
          <a:effectLst/>
        </p:spPr>
      </p:cxnSp>
      <p:cxnSp>
        <p:nvCxnSpPr>
          <p:cNvPr id="46" name="Straight Arrow Connector 45"/>
          <p:cNvCxnSpPr>
            <a:stCxn id="27" idx="2"/>
          </p:cNvCxnSpPr>
          <p:nvPr/>
        </p:nvCxnSpPr>
        <p:spPr bwMode="auto">
          <a:xfrm rot="5400000">
            <a:off x="4205353" y="2613179"/>
            <a:ext cx="725269" cy="3954373"/>
          </a:xfrm>
          <a:prstGeom prst="straightConnector1">
            <a:avLst/>
          </a:prstGeom>
          <a:noFill/>
          <a:ln w="25400" cap="flat" cmpd="sng" algn="ctr">
            <a:solidFill>
              <a:srgbClr val="FFFF00"/>
            </a:solidFill>
            <a:prstDash val="solid"/>
            <a:round/>
            <a:headEnd type="none" w="med" len="med"/>
            <a:tailEnd type="arrow"/>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C:\home\lywei\trees\liyiwei-graphics\Research\BlueMath\data\shear_0p03_poisson_diffxform_gaussian_12r_infdd_unit_unit_average10.png"/>
          <p:cNvPicPr>
            <a:picLocks noChangeAspect="1" noChangeArrowheads="1"/>
          </p:cNvPicPr>
          <p:nvPr/>
        </p:nvPicPr>
        <p:blipFill>
          <a:blip r:embed="rId3" cstate="print"/>
          <a:srcRect/>
          <a:stretch>
            <a:fillRect/>
          </a:stretch>
        </p:blipFill>
        <p:spPr bwMode="auto">
          <a:xfrm>
            <a:off x="685800" y="3657600"/>
            <a:ext cx="2286000" cy="2286000"/>
          </a:xfrm>
          <a:prstGeom prst="rect">
            <a:avLst/>
          </a:prstGeom>
          <a:noFill/>
        </p:spPr>
      </p:pic>
      <p:pic>
        <p:nvPicPr>
          <p:cNvPr id="9" name="Picture 10" descr="C:\home\lywei\trees\rui-umass\bluemath\doc\figs\raster\ostro_0p03_poisson_diffxform_gaussian_12r_infdd_symmetry_unit_average10.png"/>
          <p:cNvPicPr>
            <a:picLocks noChangeAspect="1" noChangeArrowheads="1"/>
          </p:cNvPicPr>
          <p:nvPr/>
        </p:nvPicPr>
        <p:blipFill>
          <a:blip r:embed="rId4" cstate="print"/>
          <a:srcRect/>
          <a:stretch>
            <a:fillRect/>
          </a:stretch>
        </p:blipFill>
        <p:spPr bwMode="auto">
          <a:xfrm>
            <a:off x="685800" y="3657600"/>
            <a:ext cx="2286000" cy="2286099"/>
          </a:xfrm>
          <a:prstGeom prst="rect">
            <a:avLst/>
          </a:prstGeom>
          <a:noFill/>
          <a:ln w="9525">
            <a:noFill/>
            <a:miter lim="800000"/>
            <a:headEnd/>
            <a:tailEnd/>
          </a:ln>
        </p:spPr>
      </p:pic>
      <p:pic>
        <p:nvPicPr>
          <p:cNvPr id="50" name="Picture 2" descr="C:\home\lywei\trees\rui-umass\bluemath\doc\figs\raster\ostro_negate.png"/>
          <p:cNvPicPr>
            <a:picLocks noChangeAspect="1" noChangeArrowheads="1"/>
          </p:cNvPicPr>
          <p:nvPr/>
        </p:nvPicPr>
        <p:blipFill>
          <a:blip r:embed="rId5" cstate="print"/>
          <a:srcRect/>
          <a:stretch>
            <a:fillRect/>
          </a:stretch>
        </p:blipFill>
        <p:spPr bwMode="auto">
          <a:xfrm>
            <a:off x="5715000" y="3657600"/>
            <a:ext cx="2286000" cy="2286000"/>
          </a:xfrm>
          <a:prstGeom prst="rect">
            <a:avLst/>
          </a:prstGeom>
          <a:noFill/>
          <a:ln>
            <a:solidFill>
              <a:srgbClr val="FFFFFF"/>
            </a:solidFill>
          </a:ln>
        </p:spPr>
      </p:pic>
      <p:pic>
        <p:nvPicPr>
          <p:cNvPr id="39" name="Picture 3"/>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304800" y="1545336"/>
            <a:ext cx="8610600" cy="1228725"/>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Non-uniform domain</a:t>
            </a:r>
            <a:endParaRPr lang="en-US" dirty="0"/>
          </a:p>
        </p:txBody>
      </p:sp>
      <p:grpSp>
        <p:nvGrpSpPr>
          <p:cNvPr id="2" name="Group 21"/>
          <p:cNvGrpSpPr/>
          <p:nvPr/>
        </p:nvGrpSpPr>
        <p:grpSpPr>
          <a:xfrm>
            <a:off x="5715000" y="3657600"/>
            <a:ext cx="2286000" cy="2286000"/>
            <a:chOff x="5257800" y="3657600"/>
            <a:chExt cx="2286000" cy="2286000"/>
          </a:xfrm>
        </p:grpSpPr>
        <p:sp>
          <p:nvSpPr>
            <p:cNvPr id="10" name="Rectangle 9"/>
            <p:cNvSpPr>
              <a:spLocks noChangeAspect="1"/>
            </p:cNvSpPr>
            <p:nvPr/>
          </p:nvSpPr>
          <p:spPr bwMode="auto">
            <a:xfrm>
              <a:off x="5257800" y="3657600"/>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6400800" y="4800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6781800" y="5181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7086600" y="3962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5791200" y="5715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6400800" y="4114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Oval 15"/>
            <p:cNvSpPr>
              <a:spLocks noChangeAspect="1"/>
            </p:cNvSpPr>
            <p:nvPr/>
          </p:nvSpPr>
          <p:spPr bwMode="auto">
            <a:xfrm>
              <a:off x="7239000" y="5715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a:spLocks noChangeAspect="1"/>
            </p:cNvSpPr>
            <p:nvPr/>
          </p:nvSpPr>
          <p:spPr bwMode="auto">
            <a:xfrm>
              <a:off x="71628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58674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6172200" y="5410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5715000" y="4038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5562600" y="5181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
        <p:nvSpPr>
          <p:cNvPr id="28" name="Oval 27"/>
          <p:cNvSpPr>
            <a:spLocks noChangeAspect="1"/>
          </p:cNvSpPr>
          <p:nvPr/>
        </p:nvSpPr>
        <p:spPr bwMode="auto">
          <a:xfrm>
            <a:off x="6400800" y="4800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32" name="Straight Connector 31"/>
          <p:cNvCxnSpPr/>
          <p:nvPr/>
        </p:nvCxnSpPr>
        <p:spPr bwMode="auto">
          <a:xfrm>
            <a:off x="6477000" y="2438400"/>
            <a:ext cx="762000" cy="0"/>
          </a:xfrm>
          <a:prstGeom prst="line">
            <a:avLst/>
          </a:prstGeom>
          <a:noFill/>
          <a:ln w="25400" cap="flat" cmpd="sng" algn="ctr">
            <a:solidFill>
              <a:srgbClr val="FFFF00"/>
            </a:solidFill>
            <a:prstDash val="solid"/>
            <a:round/>
            <a:headEnd type="none" w="med" len="med"/>
            <a:tailEnd type="none" w="med" len="med"/>
          </a:ln>
          <a:effectLst/>
        </p:spPr>
      </p:cxnSp>
      <p:cxnSp>
        <p:nvCxnSpPr>
          <p:cNvPr id="35" name="Straight Connector 34"/>
          <p:cNvCxnSpPr/>
          <p:nvPr/>
        </p:nvCxnSpPr>
        <p:spPr bwMode="auto">
          <a:xfrm>
            <a:off x="381000" y="2438400"/>
            <a:ext cx="1066800" cy="0"/>
          </a:xfrm>
          <a:prstGeom prst="line">
            <a:avLst/>
          </a:prstGeom>
          <a:noFill/>
          <a:ln w="25400" cap="flat" cmpd="sng" algn="ctr">
            <a:solidFill>
              <a:srgbClr val="00B0F0"/>
            </a:solidFill>
            <a:prstDash val="solid"/>
            <a:round/>
            <a:headEnd type="none" w="med" len="med"/>
            <a:tailEnd type="none" w="med" len="med"/>
          </a:ln>
          <a:effectLst/>
        </p:spPr>
      </p:cxnSp>
      <p:cxnSp>
        <p:nvCxnSpPr>
          <p:cNvPr id="37" name="Straight Arrow Connector 36"/>
          <p:cNvCxnSpPr/>
          <p:nvPr/>
        </p:nvCxnSpPr>
        <p:spPr bwMode="auto">
          <a:xfrm rot="16200000" flipH="1">
            <a:off x="723900" y="2552700"/>
            <a:ext cx="1143000" cy="914400"/>
          </a:xfrm>
          <a:prstGeom prst="straightConnector1">
            <a:avLst/>
          </a:prstGeom>
          <a:noFill/>
          <a:ln w="25400" cap="flat" cmpd="sng" algn="ctr">
            <a:solidFill>
              <a:srgbClr val="00B0F0"/>
            </a:solidFill>
            <a:prstDash val="solid"/>
            <a:round/>
            <a:headEnd type="triangle" w="med" len="med"/>
            <a:tailEnd type="none"/>
          </a:ln>
          <a:effectLst/>
        </p:spPr>
      </p:cxnSp>
      <p:cxnSp>
        <p:nvCxnSpPr>
          <p:cNvPr id="40" name="Straight Connector 39"/>
          <p:cNvCxnSpPr/>
          <p:nvPr/>
        </p:nvCxnSpPr>
        <p:spPr bwMode="auto">
          <a:xfrm>
            <a:off x="3352800" y="2438400"/>
            <a:ext cx="2895600" cy="0"/>
          </a:xfrm>
          <a:prstGeom prst="line">
            <a:avLst/>
          </a:prstGeom>
          <a:noFill/>
          <a:ln w="25400" cap="flat" cmpd="sng" algn="ctr">
            <a:solidFill>
              <a:srgbClr val="00B050"/>
            </a:solidFill>
            <a:prstDash val="solid"/>
            <a:round/>
            <a:headEnd type="none" w="med" len="med"/>
            <a:tailEnd type="none" w="med" len="med"/>
          </a:ln>
          <a:effectLst/>
        </p:spPr>
      </p:cxnSp>
      <p:sp>
        <p:nvSpPr>
          <p:cNvPr id="42" name="Freeform 16"/>
          <p:cNvSpPr>
            <a:spLocks/>
          </p:cNvSpPr>
          <p:nvPr/>
        </p:nvSpPr>
        <p:spPr bwMode="auto">
          <a:xfrm>
            <a:off x="4419600" y="2590800"/>
            <a:ext cx="762000" cy="698500"/>
          </a:xfrm>
          <a:custGeom>
            <a:avLst/>
            <a:gdLst>
              <a:gd name="T0" fmla="*/ 0 w 2472"/>
              <a:gd name="T1" fmla="*/ 2147483647 h 731"/>
              <a:gd name="T2" fmla="*/ 2147483647 w 2472"/>
              <a:gd name="T3" fmla="*/ 0 h 731"/>
              <a:gd name="T4" fmla="*/ 2147483647 w 2472"/>
              <a:gd name="T5" fmla="*/ 2147483647 h 731"/>
              <a:gd name="T6" fmla="*/ 0 60000 65536"/>
              <a:gd name="T7" fmla="*/ 0 60000 65536"/>
              <a:gd name="T8" fmla="*/ 0 60000 65536"/>
              <a:gd name="T9" fmla="*/ 0 w 2472"/>
              <a:gd name="T10" fmla="*/ 0 h 731"/>
              <a:gd name="T11" fmla="*/ 2472 w 2472"/>
              <a:gd name="T12" fmla="*/ 731 h 731"/>
            </a:gdLst>
            <a:ahLst/>
            <a:cxnLst>
              <a:cxn ang="T6">
                <a:pos x="T0" y="T1"/>
              </a:cxn>
              <a:cxn ang="T7">
                <a:pos x="T2" y="T3"/>
              </a:cxn>
              <a:cxn ang="T8">
                <a:pos x="T4" y="T5"/>
              </a:cxn>
            </a:cxnLst>
            <a:rect l="T9" t="T10" r="T11" b="T12"/>
            <a:pathLst>
              <a:path w="2472" h="731">
                <a:moveTo>
                  <a:pt x="0" y="731"/>
                </a:moveTo>
                <a:cubicBezTo>
                  <a:pt x="711" y="731"/>
                  <a:pt x="751" y="0"/>
                  <a:pt x="1233" y="0"/>
                </a:cubicBezTo>
                <a:cubicBezTo>
                  <a:pt x="1714" y="0"/>
                  <a:pt x="1731" y="731"/>
                  <a:pt x="2472" y="731"/>
                </a:cubicBezTo>
              </a:path>
            </a:pathLst>
          </a:custGeom>
          <a:noFill/>
          <a:ln w="25400">
            <a:solidFill>
              <a:srgbClr val="00B050"/>
            </a:solidFill>
            <a:miter lim="800000"/>
            <a:headEnd/>
            <a:tailEnd/>
          </a:ln>
        </p:spPr>
        <p:txBody>
          <a:bodyPr/>
          <a:lstStyle/>
          <a:p>
            <a:endParaRPr lang="en-US"/>
          </a:p>
        </p:txBody>
      </p:sp>
      <p:sp>
        <p:nvSpPr>
          <p:cNvPr id="43" name="TextBox 42"/>
          <p:cNvSpPr txBox="1"/>
          <p:nvPr/>
        </p:nvSpPr>
        <p:spPr>
          <a:xfrm>
            <a:off x="6629400" y="5943600"/>
            <a:ext cx="529312" cy="646331"/>
          </a:xfrm>
          <a:prstGeom prst="rect">
            <a:avLst/>
          </a:prstGeom>
          <a:noFill/>
        </p:spPr>
        <p:txBody>
          <a:bodyPr wrap="none" rtlCol="0">
            <a:spAutoFit/>
          </a:bodyPr>
          <a:lstStyle/>
          <a:p>
            <a:r>
              <a:rPr lang="el-GR" i="0" dirty="0" smtClean="0"/>
              <a:t>Ω</a:t>
            </a:r>
            <a:endParaRPr lang="en-US" i="0" dirty="0"/>
          </a:p>
        </p:txBody>
      </p:sp>
      <p:sp>
        <p:nvSpPr>
          <p:cNvPr id="44" name="TextBox 43"/>
          <p:cNvSpPr txBox="1"/>
          <p:nvPr/>
        </p:nvSpPr>
        <p:spPr>
          <a:xfrm>
            <a:off x="1524000" y="5943600"/>
            <a:ext cx="700833" cy="646331"/>
          </a:xfrm>
          <a:prstGeom prst="rect">
            <a:avLst/>
          </a:prstGeom>
          <a:noFill/>
        </p:spPr>
        <p:txBody>
          <a:bodyPr wrap="none" rtlCol="0">
            <a:spAutoFit/>
          </a:bodyPr>
          <a:lstStyle/>
          <a:p>
            <a:r>
              <a:rPr lang="el-GR" i="0" dirty="0" smtClean="0"/>
              <a:t>Ω</a:t>
            </a:r>
            <a:r>
              <a:rPr lang="en-US" i="0" baseline="-25000" dirty="0" smtClean="0"/>
              <a:t>d</a:t>
            </a:r>
            <a:endParaRPr lang="en-US" i="0" baseline="-25000" dirty="0"/>
          </a:p>
        </p:txBody>
      </p:sp>
      <p:cxnSp>
        <p:nvCxnSpPr>
          <p:cNvPr id="24" name="Straight Arrow Connector 23"/>
          <p:cNvCxnSpPr/>
          <p:nvPr/>
        </p:nvCxnSpPr>
        <p:spPr bwMode="auto">
          <a:xfrm rot="16200000" flipH="1">
            <a:off x="6532189" y="3834708"/>
            <a:ext cx="43871" cy="607751"/>
          </a:xfrm>
          <a:prstGeom prst="straightConnector1">
            <a:avLst/>
          </a:prstGeom>
          <a:noFill/>
          <a:ln w="25400" cap="flat" cmpd="sng" algn="ctr">
            <a:solidFill>
              <a:srgbClr val="FFFF00"/>
            </a:solidFill>
            <a:prstDash val="solid"/>
            <a:round/>
            <a:headEnd type="arrow"/>
            <a:tailEnd type="arrow"/>
          </a:ln>
          <a:effectLst/>
        </p:spPr>
      </p:cxnSp>
      <p:sp>
        <p:nvSpPr>
          <p:cNvPr id="27" name="TextBox 26"/>
          <p:cNvSpPr txBox="1"/>
          <p:nvPr/>
        </p:nvSpPr>
        <p:spPr>
          <a:xfrm>
            <a:off x="6324600" y="3581400"/>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sp>
        <p:nvSpPr>
          <p:cNvPr id="52" name="Oval 51"/>
          <p:cNvSpPr>
            <a:spLocks noChangeAspect="1"/>
          </p:cNvSpPr>
          <p:nvPr/>
        </p:nvSpPr>
        <p:spPr bwMode="auto">
          <a:xfrm>
            <a:off x="2514600" y="49530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54" name="Straight Arrow Connector 53"/>
          <p:cNvCxnSpPr/>
          <p:nvPr/>
        </p:nvCxnSpPr>
        <p:spPr bwMode="auto">
          <a:xfrm rot="10800000" flipV="1">
            <a:off x="2590800" y="3352800"/>
            <a:ext cx="2209800" cy="1524000"/>
          </a:xfrm>
          <a:prstGeom prst="straightConnector1">
            <a:avLst/>
          </a:prstGeom>
          <a:noFill/>
          <a:ln w="25400" cap="flat" cmpd="sng" algn="ctr">
            <a:solidFill>
              <a:srgbClr val="00B050"/>
            </a:solidFill>
            <a:prstDash val="solid"/>
            <a:round/>
            <a:headEnd type="none" w="med" len="med"/>
            <a:tailEnd type="arrow"/>
          </a:ln>
          <a:effectLst/>
        </p:spPr>
      </p:cxnSp>
      <p:cxnSp>
        <p:nvCxnSpPr>
          <p:cNvPr id="34" name="Straight Connector 33"/>
          <p:cNvCxnSpPr/>
          <p:nvPr/>
        </p:nvCxnSpPr>
        <p:spPr bwMode="auto">
          <a:xfrm>
            <a:off x="7467600" y="2438400"/>
            <a:ext cx="914400" cy="0"/>
          </a:xfrm>
          <a:prstGeom prst="line">
            <a:avLst/>
          </a:prstGeom>
          <a:noFill/>
          <a:ln w="25400" cap="flat" cmpd="sng" algn="ctr">
            <a:solidFill>
              <a:srgbClr val="FF00FF"/>
            </a:solidFill>
            <a:prstDash val="solid"/>
            <a:round/>
            <a:headEnd type="none" w="med" len="med"/>
            <a:tailEnd type="none" w="med" len="med"/>
          </a:ln>
          <a:effectLst/>
        </p:spPr>
      </p:cxnSp>
      <p:cxnSp>
        <p:nvCxnSpPr>
          <p:cNvPr id="53" name="Straight Connector 52"/>
          <p:cNvCxnSpPr/>
          <p:nvPr/>
        </p:nvCxnSpPr>
        <p:spPr bwMode="auto">
          <a:xfrm>
            <a:off x="4267200" y="2362200"/>
            <a:ext cx="1828800" cy="0"/>
          </a:xfrm>
          <a:prstGeom prst="line">
            <a:avLst/>
          </a:prstGeom>
          <a:noFill/>
          <a:ln w="25400" cap="flat" cmpd="sng" algn="ctr">
            <a:solidFill>
              <a:srgbClr val="FF0000"/>
            </a:solidFill>
            <a:prstDash val="solid"/>
            <a:round/>
            <a:headEnd type="none" w="med" len="med"/>
            <a:tailEnd type="none" w="med" len="med"/>
          </a:ln>
          <a:effectLst/>
        </p:spPr>
      </p:cxnSp>
      <p:sp>
        <p:nvSpPr>
          <p:cNvPr id="70" name="TextBox 69"/>
          <p:cNvSpPr txBox="1"/>
          <p:nvPr/>
        </p:nvSpPr>
        <p:spPr>
          <a:xfrm>
            <a:off x="6858000" y="3810000"/>
            <a:ext cx="447558" cy="646331"/>
          </a:xfrm>
          <a:prstGeom prst="rect">
            <a:avLst/>
          </a:prstGeom>
          <a:noFill/>
        </p:spPr>
        <p:txBody>
          <a:bodyPr wrap="none" rtlCol="0">
            <a:spAutoFit/>
          </a:bodyPr>
          <a:lstStyle/>
          <a:p>
            <a:r>
              <a:rPr lang="en-US" dirty="0" smtClean="0">
                <a:latin typeface="Times" pitchFamily="18" charset="0"/>
              </a:rPr>
              <a:t>s</a:t>
            </a:r>
            <a:r>
              <a:rPr lang="en-US" i="0" dirty="0" smtClean="0">
                <a:latin typeface="Times" pitchFamily="18" charset="0"/>
              </a:rPr>
              <a:t>'</a:t>
            </a:r>
            <a:endParaRPr lang="en-US" i="0" dirty="0">
              <a:latin typeface="Times" pitchFamily="18" charset="0"/>
            </a:endParaRPr>
          </a:p>
        </p:txBody>
      </p:sp>
      <p:sp>
        <p:nvSpPr>
          <p:cNvPr id="71" name="TextBox 70"/>
          <p:cNvSpPr txBox="1"/>
          <p:nvPr/>
        </p:nvSpPr>
        <p:spPr>
          <a:xfrm>
            <a:off x="5867400" y="3733800"/>
            <a:ext cx="364202" cy="646331"/>
          </a:xfrm>
          <a:prstGeom prst="rect">
            <a:avLst/>
          </a:prstGeom>
          <a:noFill/>
        </p:spPr>
        <p:txBody>
          <a:bodyPr wrap="none" rtlCol="0">
            <a:spAutoFit/>
          </a:bodyPr>
          <a:lstStyle/>
          <a:p>
            <a:r>
              <a:rPr lang="en-US" dirty="0" smtClean="0">
                <a:latin typeface="Times" pitchFamily="18" charset="0"/>
              </a:rPr>
              <a:t>s</a:t>
            </a:r>
            <a:endParaRPr lang="en-US" i="0" dirty="0">
              <a:latin typeface="Times" pitchFamily="18" charset="0"/>
            </a:endParaRPr>
          </a:p>
        </p:txBody>
      </p:sp>
      <p:sp>
        <p:nvSpPr>
          <p:cNvPr id="47" name="TextBox 46"/>
          <p:cNvSpPr txBox="1"/>
          <p:nvPr/>
        </p:nvSpPr>
        <p:spPr>
          <a:xfrm>
            <a:off x="2971800" y="5334000"/>
            <a:ext cx="1184940" cy="646331"/>
          </a:xfrm>
          <a:prstGeom prst="rect">
            <a:avLst/>
          </a:prstGeom>
          <a:noFill/>
        </p:spPr>
        <p:txBody>
          <a:bodyPr wrap="none" rtlCol="0">
            <a:spAutoFit/>
          </a:bodyPr>
          <a:lstStyle/>
          <a:p>
            <a:r>
              <a:rPr lang="en-US" dirty="0" smtClean="0">
                <a:solidFill>
                  <a:srgbClr val="FF0000"/>
                </a:solidFill>
              </a:rPr>
              <a:t>warp</a:t>
            </a:r>
            <a:endParaRPr lang="en-US" dirty="0">
              <a:solidFill>
                <a:srgbClr val="FF0000"/>
              </a:solidFill>
            </a:endParaRPr>
          </a:p>
        </p:txBody>
      </p:sp>
      <p:sp>
        <p:nvSpPr>
          <p:cNvPr id="48" name="Oval 47"/>
          <p:cNvSpPr>
            <a:spLocks noChangeAspect="1"/>
          </p:cNvSpPr>
          <p:nvPr/>
        </p:nvSpPr>
        <p:spPr bwMode="auto">
          <a:xfrm>
            <a:off x="2438400" y="51816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9" name="Rectangle 48"/>
          <p:cNvSpPr/>
          <p:nvPr/>
        </p:nvSpPr>
        <p:spPr bwMode="auto">
          <a:xfrm>
            <a:off x="685800" y="3657600"/>
            <a:ext cx="2286000" cy="2286000"/>
          </a:xfrm>
          <a:prstGeom prst="rect">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46" name="Straight Arrow Connector 45"/>
          <p:cNvCxnSpPr>
            <a:stCxn id="27" idx="2"/>
          </p:cNvCxnSpPr>
          <p:nvPr/>
        </p:nvCxnSpPr>
        <p:spPr bwMode="auto">
          <a:xfrm rot="5400000">
            <a:off x="4205353" y="2613179"/>
            <a:ext cx="725269" cy="3954373"/>
          </a:xfrm>
          <a:prstGeom prst="straightConnector1">
            <a:avLst/>
          </a:prstGeom>
          <a:noFill/>
          <a:ln w="25400" cap="flat" cmpd="sng" algn="ctr">
            <a:solidFill>
              <a:srgbClr val="FFFF00"/>
            </a:solidFill>
            <a:prstDash val="solid"/>
            <a:round/>
            <a:headEnd type="none" w="med" len="med"/>
            <a:tailEnd type="arrow"/>
          </a:ln>
          <a:effectLst/>
        </p:spPr>
      </p:cxnSp>
      <p:grpSp>
        <p:nvGrpSpPr>
          <p:cNvPr id="3" name="Group 66"/>
          <p:cNvGrpSpPr/>
          <p:nvPr/>
        </p:nvGrpSpPr>
        <p:grpSpPr>
          <a:xfrm>
            <a:off x="2438400" y="3505200"/>
            <a:ext cx="5437998" cy="1767840"/>
            <a:chOff x="2438400" y="3505200"/>
            <a:chExt cx="5437998" cy="1767840"/>
          </a:xfrm>
        </p:grpSpPr>
        <p:cxnSp>
          <p:nvCxnSpPr>
            <p:cNvPr id="61" name="Straight Arrow Connector 60"/>
            <p:cNvCxnSpPr/>
            <p:nvPr/>
          </p:nvCxnSpPr>
          <p:spPr bwMode="auto">
            <a:xfrm flipV="1">
              <a:off x="6324600" y="4038600"/>
              <a:ext cx="457200" cy="228600"/>
            </a:xfrm>
            <a:prstGeom prst="straightConnector1">
              <a:avLst/>
            </a:prstGeom>
            <a:noFill/>
            <a:ln w="25400" cap="flat" cmpd="sng" algn="ctr">
              <a:solidFill>
                <a:srgbClr val="FF0000"/>
              </a:solidFill>
              <a:prstDash val="solid"/>
              <a:round/>
              <a:headEnd type="arrow"/>
              <a:tailEnd type="arrow"/>
            </a:ln>
            <a:effectLst/>
          </p:spPr>
        </p:cxnSp>
        <p:sp>
          <p:nvSpPr>
            <p:cNvPr id="62" name="Oval 61"/>
            <p:cNvSpPr>
              <a:spLocks noChangeAspect="1"/>
            </p:cNvSpPr>
            <p:nvPr/>
          </p:nvSpPr>
          <p:spPr bwMode="auto">
            <a:xfrm>
              <a:off x="2438400" y="51816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64" name="Straight Arrow Connector 63"/>
            <p:cNvCxnSpPr>
              <a:endCxn id="62" idx="6"/>
            </p:cNvCxnSpPr>
            <p:nvPr/>
          </p:nvCxnSpPr>
          <p:spPr bwMode="auto">
            <a:xfrm rot="10800000" flipV="1">
              <a:off x="2529840" y="4343400"/>
              <a:ext cx="3794760" cy="883920"/>
            </a:xfrm>
            <a:prstGeom prst="straightConnector1">
              <a:avLst/>
            </a:prstGeom>
            <a:noFill/>
            <a:ln w="25400" cap="flat" cmpd="sng" algn="ctr">
              <a:solidFill>
                <a:srgbClr val="FF0000"/>
              </a:solidFill>
              <a:prstDash val="solid"/>
              <a:round/>
              <a:headEnd type="none" w="med" len="med"/>
              <a:tailEnd type="arrow"/>
            </a:ln>
            <a:effectLst/>
          </p:spPr>
        </p:cxnSp>
        <p:sp>
          <p:nvSpPr>
            <p:cNvPr id="65" name="TextBox 64"/>
            <p:cNvSpPr txBox="1"/>
            <p:nvPr/>
          </p:nvSpPr>
          <p:spPr>
            <a:xfrm>
              <a:off x="6019800" y="3505200"/>
              <a:ext cx="1856598" cy="646331"/>
            </a:xfrm>
            <a:prstGeom prst="rect">
              <a:avLst/>
            </a:prstGeom>
            <a:noFill/>
          </p:spPr>
          <p:txBody>
            <a:bodyPr wrap="none" rtlCol="0">
              <a:spAutoFit/>
            </a:bodyPr>
            <a:lstStyle/>
            <a:p>
              <a:r>
                <a:rPr lang="el-GR" dirty="0" smtClean="0">
                  <a:solidFill>
                    <a:srgbClr val="FF0000"/>
                  </a:solidFill>
                  <a:latin typeface="Times" pitchFamily="18" charset="0"/>
                </a:rPr>
                <a:t>χ</a:t>
              </a:r>
              <a:r>
                <a:rPr lang="en-US" i="0" dirty="0" smtClean="0">
                  <a:solidFill>
                    <a:srgbClr val="FF0000"/>
                  </a:solidFill>
                  <a:latin typeface="Times" pitchFamily="18" charset="0"/>
                </a:rPr>
                <a:t>(</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b="1" i="0" dirty="0" smtClean="0">
                  <a:solidFill>
                    <a:srgbClr val="FF0000"/>
                  </a:solidFill>
                  <a:latin typeface="Times" pitchFamily="18" charset="0"/>
                </a:rPr>
                <a:t>d</a:t>
              </a:r>
              <a:r>
                <a:rPr lang="en-US" i="0" dirty="0" smtClean="0">
                  <a:solidFill>
                    <a:srgbClr val="FF0000"/>
                  </a:solidFill>
                  <a:latin typeface="Times" pitchFamily="18" charset="0"/>
                </a:rPr>
                <a:t>)</a:t>
              </a:r>
              <a:endParaRPr lang="en-US" i="0" dirty="0">
                <a:solidFill>
                  <a:srgbClr val="FF0000"/>
                </a:solidFill>
                <a:latin typeface="Times"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autoRev="1" fill="hold" grpId="0" nodeType="clickEffect">
                                  <p:stCondLst>
                                    <p:cond delay="0"/>
                                  </p:stCondLst>
                                  <p:childTnLst>
                                    <p:animScale>
                                      <p:cBhvr>
                                        <p:cTn id="17" dur="500" fill="hold"/>
                                        <p:tgtEl>
                                          <p:spTgt spid="52"/>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mph" presetSubtype="0" autoRev="1" fill="hold" grpId="1" nodeType="clickEffect">
                                  <p:stCondLst>
                                    <p:cond delay="0"/>
                                  </p:stCondLst>
                                  <p:childTnLst>
                                    <p:animScale>
                                      <p:cBhvr>
                                        <p:cTn id="25" dur="500" fill="hold"/>
                                        <p:tgtEl>
                                          <p:spTgt spid="48"/>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2" grpId="0" animBg="1"/>
      <p:bldP spid="47" grpId="0"/>
      <p:bldP spid="48" grpId="0" animBg="1"/>
      <p:bldP spid="4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Evaluate Distribution Quality</a:t>
            </a:r>
            <a:endParaRPr lang="en-US" dirty="0">
              <a:latin typeface="Calibri" pitchFamily="34" charset="0"/>
              <a:cs typeface="Calibri" pitchFamily="34" charset="0"/>
            </a:endParaRPr>
          </a:p>
        </p:txBody>
      </p:sp>
      <p:sp>
        <p:nvSpPr>
          <p:cNvPr id="3" name="Content Placeholder 2"/>
          <p:cNvSpPr>
            <a:spLocks noGrp="1"/>
          </p:cNvSpPr>
          <p:nvPr>
            <p:ph idx="1"/>
          </p:nvPr>
        </p:nvSpPr>
        <p:spPr/>
        <p:txBody>
          <a:bodyPr/>
          <a:lstStyle/>
          <a:p>
            <a:pPr marL="0" indent="0">
              <a:buSzPct val="125000"/>
            </a:pPr>
            <a:r>
              <a:rPr lang="en-US" sz="3200" b="1" dirty="0" smtClean="0">
                <a:solidFill>
                  <a:srgbClr val="FFCC99"/>
                </a:solidFill>
                <a:latin typeface="Calibri" pitchFamily="34" charset="0"/>
                <a:cs typeface="Calibri" pitchFamily="34" charset="0"/>
              </a:rPr>
              <a:t>Fourier spectrum analysis</a:t>
            </a:r>
          </a:p>
          <a:p>
            <a:pPr marL="457200" lvl="1" indent="0"/>
            <a:r>
              <a:rPr lang="en-US" sz="2700" dirty="0" smtClean="0">
                <a:solidFill>
                  <a:srgbClr val="DDDDDD"/>
                </a:solidFill>
                <a:latin typeface="Calibri" pitchFamily="34" charset="0"/>
                <a:cs typeface="Calibri" pitchFamily="34" charset="0"/>
              </a:rPr>
              <a:t>[</a:t>
            </a:r>
            <a:r>
              <a:rPr lang="en-US" sz="2700" i="1" dirty="0">
                <a:solidFill>
                  <a:srgbClr val="DDDDDD"/>
                </a:solidFill>
                <a:latin typeface="Calibri" pitchFamily="34" charset="0"/>
                <a:cs typeface="Calibri" pitchFamily="34" charset="0"/>
              </a:rPr>
              <a:t>Cook 1986</a:t>
            </a:r>
            <a:r>
              <a:rPr lang="en-US" sz="2700" i="1" dirty="0" smtClean="0">
                <a:solidFill>
                  <a:srgbClr val="DDDDDD"/>
                </a:solidFill>
                <a:latin typeface="Calibri" pitchFamily="34" charset="0"/>
                <a:cs typeface="Calibri" pitchFamily="34" charset="0"/>
              </a:rPr>
              <a:t>; </a:t>
            </a:r>
            <a:r>
              <a:rPr lang="en-US" sz="2700" i="1" dirty="0" err="1" smtClean="0">
                <a:solidFill>
                  <a:srgbClr val="DDDDDD"/>
                </a:solidFill>
                <a:latin typeface="Calibri" pitchFamily="34" charset="0"/>
                <a:cs typeface="Calibri" pitchFamily="34" charset="0"/>
              </a:rPr>
              <a:t>Ulichney</a:t>
            </a:r>
            <a:r>
              <a:rPr lang="en-US" sz="2700" i="1" dirty="0" smtClean="0">
                <a:solidFill>
                  <a:srgbClr val="DDDDDD"/>
                </a:solidFill>
                <a:latin typeface="Calibri" pitchFamily="34" charset="0"/>
                <a:cs typeface="Calibri" pitchFamily="34" charset="0"/>
              </a:rPr>
              <a:t> 1987;</a:t>
            </a:r>
            <a:r>
              <a:rPr lang="en-US" sz="2700" dirty="0" smtClean="0">
                <a:solidFill>
                  <a:srgbClr val="DDDDDD"/>
                </a:solidFill>
                <a:latin typeface="Calibri" pitchFamily="34" charset="0"/>
                <a:cs typeface="Calibri" pitchFamily="34" charset="0"/>
              </a:rPr>
              <a:t/>
            </a:r>
            <a:br>
              <a:rPr lang="en-US" sz="2700" dirty="0" smtClean="0">
                <a:solidFill>
                  <a:srgbClr val="DDDDDD"/>
                </a:solidFill>
                <a:latin typeface="Calibri" pitchFamily="34" charset="0"/>
                <a:cs typeface="Calibri" pitchFamily="34" charset="0"/>
              </a:rPr>
            </a:br>
            <a:r>
              <a:rPr lang="en-US" sz="2700" i="1" dirty="0" err="1" smtClean="0">
                <a:solidFill>
                  <a:srgbClr val="DDDDDD"/>
                </a:solidFill>
                <a:latin typeface="Calibri" pitchFamily="34" charset="0"/>
                <a:cs typeface="Calibri" pitchFamily="34" charset="0"/>
              </a:rPr>
              <a:t>Lagae</a:t>
            </a:r>
            <a:r>
              <a:rPr lang="en-US" sz="2700" i="1" dirty="0" smtClean="0">
                <a:solidFill>
                  <a:srgbClr val="DDDDDD"/>
                </a:solidFill>
                <a:latin typeface="Calibri" pitchFamily="34" charset="0"/>
                <a:cs typeface="Calibri" pitchFamily="34" charset="0"/>
              </a:rPr>
              <a:t> and </a:t>
            </a:r>
            <a:r>
              <a:rPr lang="en-US" sz="2700" i="1" dirty="0" err="1" smtClean="0">
                <a:solidFill>
                  <a:srgbClr val="DDDDDD"/>
                </a:solidFill>
                <a:latin typeface="Calibri" pitchFamily="34" charset="0"/>
                <a:cs typeface="Calibri" pitchFamily="34" charset="0"/>
              </a:rPr>
              <a:t>Dutre</a:t>
            </a:r>
            <a:r>
              <a:rPr lang="en-US" sz="2700" i="1" dirty="0" smtClean="0">
                <a:solidFill>
                  <a:srgbClr val="DDDDDD"/>
                </a:solidFill>
                <a:latin typeface="Calibri" pitchFamily="34" charset="0"/>
                <a:cs typeface="Calibri" pitchFamily="34" charset="0"/>
              </a:rPr>
              <a:t> 2008</a:t>
            </a:r>
            <a:r>
              <a:rPr lang="en-US" sz="2700" dirty="0" smtClean="0">
                <a:solidFill>
                  <a:srgbClr val="DDDDDD"/>
                </a:solidFill>
                <a:latin typeface="Calibri" pitchFamily="34" charset="0"/>
                <a:cs typeface="Calibri" pitchFamily="34" charset="0"/>
              </a:rPr>
              <a:t>]</a:t>
            </a:r>
          </a:p>
          <a:p>
            <a:endParaRPr lang="en-US" sz="2400" dirty="0" smtClean="0">
              <a:latin typeface="Calibri" pitchFamily="34" charset="0"/>
              <a:cs typeface="Calibri" pitchFamily="34" charset="0"/>
            </a:endParaRPr>
          </a:p>
          <a:p>
            <a:endParaRPr lang="en-US" sz="2300" dirty="0" smtClean="0">
              <a:latin typeface="Calibri" pitchFamily="34" charset="0"/>
              <a:cs typeface="Calibri" pitchFamily="34" charset="0"/>
            </a:endParaRPr>
          </a:p>
          <a:p>
            <a:endParaRPr lang="en-US" dirty="0">
              <a:latin typeface="Calibri" pitchFamily="34" charset="0"/>
              <a:cs typeface="Calibri"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430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477000" y="635169"/>
            <a:ext cx="2318263" cy="461665"/>
          </a:xfrm>
          <a:prstGeom prst="rect">
            <a:avLst/>
          </a:prstGeom>
          <a:noFill/>
        </p:spPr>
        <p:txBody>
          <a:bodyPr wrap="none" rtlCol="0">
            <a:spAutoFit/>
          </a:bodyPr>
          <a:lstStyle/>
          <a:p>
            <a:r>
              <a:rPr lang="en-US" sz="2400" dirty="0" smtClean="0">
                <a:solidFill>
                  <a:srgbClr val="DDDDDD"/>
                </a:solidFill>
                <a:latin typeface="Calibri" pitchFamily="34" charset="0"/>
                <a:cs typeface="Calibri" pitchFamily="34" charset="0"/>
              </a:rPr>
              <a:t>Samples (spatial)</a:t>
            </a:r>
            <a:endParaRPr lang="en-US" sz="2400" dirty="0">
              <a:solidFill>
                <a:srgbClr val="DDDDDD"/>
              </a:solidFill>
              <a:latin typeface="Calibri" pitchFamily="34" charset="0"/>
              <a:cs typeface="Calibri" pitchFamily="34" charset="0"/>
            </a:endParaRPr>
          </a:p>
        </p:txBody>
      </p:sp>
      <p:grpSp>
        <p:nvGrpSpPr>
          <p:cNvPr id="4" name="Group 3"/>
          <p:cNvGrpSpPr/>
          <p:nvPr/>
        </p:nvGrpSpPr>
        <p:grpSpPr>
          <a:xfrm>
            <a:off x="6553200" y="3352800"/>
            <a:ext cx="2248946" cy="3204865"/>
            <a:chOff x="6553200" y="3352800"/>
            <a:chExt cx="2248946" cy="3204865"/>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0386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wn Arrow 8"/>
            <p:cNvSpPr/>
            <p:nvPr/>
          </p:nvSpPr>
          <p:spPr bwMode="auto">
            <a:xfrm>
              <a:off x="7391400" y="3352800"/>
              <a:ext cx="381000" cy="533400"/>
            </a:xfrm>
            <a:prstGeom prst="downArrow">
              <a:avLst/>
            </a:prstGeom>
            <a:solidFill>
              <a:srgbClr val="CCFFCC"/>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11" name="Picture 4" descr="http://latex.codecogs.com/gif.latex?\LARGE%20\dpi%7b150%7d%20\bg_black%20P(\mathbf%7bf%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010" y="6194884"/>
              <a:ext cx="508337" cy="2867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194013" y="6096000"/>
              <a:ext cx="1608133" cy="461665"/>
            </a:xfrm>
            <a:prstGeom prst="rect">
              <a:avLst/>
            </a:prstGeom>
            <a:noFill/>
          </p:spPr>
          <p:txBody>
            <a:bodyPr wrap="none" rtlCol="0">
              <a:spAutoFit/>
            </a:bodyPr>
            <a:lstStyle/>
            <a:p>
              <a:r>
                <a:rPr lang="en-US" sz="2400" dirty="0" smtClean="0">
                  <a:solidFill>
                    <a:srgbClr val="DDDDDD"/>
                  </a:solidFill>
                  <a:latin typeface="Calibri" pitchFamily="34" charset="0"/>
                  <a:cs typeface="Calibri" pitchFamily="34" charset="0"/>
                </a:rPr>
                <a:t>(frequency)</a:t>
              </a:r>
              <a:endParaRPr lang="en-US" sz="2400" dirty="0">
                <a:solidFill>
                  <a:srgbClr val="DDDDDD"/>
                </a:solidFill>
                <a:latin typeface="Calibri" pitchFamily="34" charset="0"/>
                <a:cs typeface="Calibri" pitchFamily="34" charset="0"/>
              </a:endParaRPr>
            </a:p>
          </p:txBody>
        </p:sp>
      </p:grpSp>
      <p:grpSp>
        <p:nvGrpSpPr>
          <p:cNvPr id="5" name="Group 4"/>
          <p:cNvGrpSpPr/>
          <p:nvPr/>
        </p:nvGrpSpPr>
        <p:grpSpPr>
          <a:xfrm>
            <a:off x="5943600" y="2362200"/>
            <a:ext cx="681593" cy="182880"/>
            <a:chOff x="5943600" y="2362200"/>
            <a:chExt cx="681593" cy="182880"/>
          </a:xfrm>
        </p:grpSpPr>
        <p:cxnSp>
          <p:nvCxnSpPr>
            <p:cNvPr id="20" name="Straight Connector 19"/>
            <p:cNvCxnSpPr/>
            <p:nvPr/>
          </p:nvCxnSpPr>
          <p:spPr bwMode="auto">
            <a:xfrm flipV="1">
              <a:off x="6223466" y="2400554"/>
              <a:ext cx="401727" cy="53795"/>
            </a:xfrm>
            <a:prstGeom prst="line">
              <a:avLst/>
            </a:prstGeom>
            <a:noFill/>
            <a:ln w="25400" cap="flat" cmpd="sng" algn="ctr">
              <a:solidFill>
                <a:srgbClr val="FF3300"/>
              </a:solidFill>
              <a:prstDash val="solid"/>
              <a:round/>
              <a:headEnd type="none" w="med" len="med"/>
              <a:tailEnd type="arrow" w="med" len="med"/>
            </a:ln>
            <a:effectLst/>
          </p:spPr>
        </p:cxnSp>
        <p:pic>
          <p:nvPicPr>
            <p:cNvPr id="11272" name="Picture 8" descr="http://latex.codecogs.com/gif.latex?\LARGE%20\dpi%7b200%7d%20\bg_black%20\mathbf%7bs_k%7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362200"/>
              <a:ext cx="247426" cy="182880"/>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6" name="Picture 2" descr="http://latex.codecogs.com/gif.latex?\LARGE%20\dpi%7b200%7d%20\bg_black%20P(\mathbf%7bf%7d)=\frac%7b1%7d%7bN%7d%7b\left|%20\sum_%7bk=0%7d%5e%7bN-1%7d%20e%5e%7b-2%20\pi%20i%20(\mathbf%7bf%7d%20\,%20\cdot%20\,\mathbf%7bs_k%7d)%7d%20\right|%7d%5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86200"/>
            <a:ext cx="3266331" cy="100584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bwMode="auto">
          <a:xfrm>
            <a:off x="2971800" y="4495800"/>
            <a:ext cx="242047" cy="0"/>
          </a:xfrm>
          <a:prstGeom prst="line">
            <a:avLst/>
          </a:prstGeom>
          <a:noFill/>
          <a:ln w="25400" cap="flat" cmpd="sng" algn="ctr">
            <a:solidFill>
              <a:srgbClr val="FF3300"/>
            </a:solidFill>
            <a:prstDash val="solid"/>
            <a:round/>
            <a:headEnd type="none" w="med" len="med"/>
            <a:tailEnd type="none" w="med" len="med"/>
          </a:ln>
          <a:effectLst/>
        </p:spPr>
      </p:cxnSp>
      <p:sp>
        <p:nvSpPr>
          <p:cNvPr id="22" name="TextBox 21"/>
          <p:cNvSpPr txBox="1"/>
          <p:nvPr/>
        </p:nvSpPr>
        <p:spPr>
          <a:xfrm>
            <a:off x="586771" y="3348335"/>
            <a:ext cx="3299429" cy="461665"/>
          </a:xfrm>
          <a:prstGeom prst="rect">
            <a:avLst/>
          </a:prstGeom>
          <a:noFill/>
        </p:spPr>
        <p:txBody>
          <a:bodyPr wrap="none" rtlCol="0">
            <a:spAutoFit/>
          </a:bodyPr>
          <a:lstStyle/>
          <a:p>
            <a:r>
              <a:rPr lang="en-US" sz="2400" i="0" dirty="0" smtClean="0">
                <a:solidFill>
                  <a:srgbClr val="DDDDDD"/>
                </a:solidFill>
                <a:latin typeface="Calibri" pitchFamily="34" charset="0"/>
                <a:cs typeface="Calibri" pitchFamily="34" charset="0"/>
              </a:rPr>
              <a:t>Fourier Power Spectrum:</a:t>
            </a:r>
            <a:endParaRPr lang="en-US" sz="2400" i="0" dirty="0">
              <a:solidFill>
                <a:srgbClr val="DDDDDD"/>
              </a:solidFill>
              <a:latin typeface="Calibri" pitchFamily="34" charset="0"/>
              <a:cs typeface="Calibri" pitchFamily="34" charset="0"/>
            </a:endParaRPr>
          </a:p>
        </p:txBody>
      </p:sp>
      <p:pic>
        <p:nvPicPr>
          <p:cNvPr id="10242" name="Picture 2" descr="http://latex.codecogs.com/gif.latex?\LARGE%20\dpi%7b200%7d%20\bg_black%20=\frac%7b1%7d%7bN%7d\left(%20\sum_%7bk=0%7d%5e%7bN-1%7d%20\cos(2%20\pi%20\mathbf%7bf%7d\cdot\mathbf%7bs_k%7d)%20\right)%5e2%20+%20\frac%7b1%7d%7bN%7d\left(%20\sum_%7bk=0%7d%5e%7bN-1%7d%20\sin(2%20\pi%20\mathbf%7bf%7d\cdot\mathbf%7bs_k%7d)%20\right)%5e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5151120"/>
            <a:ext cx="5609452" cy="86868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bwMode="auto">
          <a:xfrm>
            <a:off x="2971800" y="5791200"/>
            <a:ext cx="242047" cy="0"/>
          </a:xfrm>
          <a:prstGeom prst="line">
            <a:avLst/>
          </a:prstGeom>
          <a:noFill/>
          <a:ln w="25400" cap="flat" cmpd="sng" algn="ctr">
            <a:solidFill>
              <a:srgbClr val="FF3300"/>
            </a:solidFill>
            <a:prstDash val="solid"/>
            <a:round/>
            <a:headEnd type="none" w="med" len="med"/>
            <a:tailEnd type="none" w="med" len="med"/>
          </a:ln>
          <a:effectLst/>
        </p:spPr>
      </p:cxnSp>
      <p:cxnSp>
        <p:nvCxnSpPr>
          <p:cNvPr id="21" name="Straight Connector 20"/>
          <p:cNvCxnSpPr/>
          <p:nvPr/>
        </p:nvCxnSpPr>
        <p:spPr bwMode="auto">
          <a:xfrm>
            <a:off x="5746222" y="5791200"/>
            <a:ext cx="242047" cy="0"/>
          </a:xfrm>
          <a:prstGeom prst="line">
            <a:avLst/>
          </a:prstGeom>
          <a:noFill/>
          <a:ln w="25400" cap="flat" cmpd="sng" algn="ctr">
            <a:solidFill>
              <a:srgbClr val="FF3300"/>
            </a:solidFill>
            <a:prstDash val="solid"/>
            <a:round/>
            <a:headEnd type="none" w="med" len="med"/>
            <a:tailEnd type="none" w="med" len="med"/>
          </a:ln>
          <a:effectLst/>
        </p:spPr>
      </p:cxnSp>
    </p:spTree>
    <p:extLst>
      <p:ext uri="{BB962C8B-B14F-4D97-AF65-F5344CB8AC3E}">
        <p14:creationId xmlns:p14="http://schemas.microsoft.com/office/powerpoint/2010/main" val="101898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30" name="Picture 2" descr="C:\home\lywei\trees\liyiwei-graphics\Research\BlueMath\data\shear_0p03_poisson_diffxform_gaussian_12r_infdd_unit_unit_average10.png"/>
          <p:cNvPicPr>
            <a:picLocks noChangeAspect="1" noChangeArrowheads="1"/>
          </p:cNvPicPr>
          <p:nvPr/>
        </p:nvPicPr>
        <p:blipFill>
          <a:blip r:embed="rId2" cstate="print"/>
          <a:srcRect/>
          <a:stretch>
            <a:fillRect/>
          </a:stretch>
        </p:blipFill>
        <p:spPr bwMode="auto">
          <a:xfrm>
            <a:off x="3352800" y="838200"/>
            <a:ext cx="1828800" cy="1828800"/>
          </a:xfrm>
          <a:prstGeom prst="rect">
            <a:avLst/>
          </a:prstGeom>
          <a:noFill/>
        </p:spPr>
      </p:pic>
      <p:pic>
        <p:nvPicPr>
          <p:cNvPr id="150531" name="Picture 3" descr="C:\home\lywei\trees\liyiwei-graphics\Research\BlueMath\data\perspective_0p03_poisson_diffxform_gaussian_12r_infdd_unit_unit_average4.png"/>
          <p:cNvPicPr>
            <a:picLocks noChangeAspect="1" noChangeArrowheads="1"/>
          </p:cNvPicPr>
          <p:nvPr/>
        </p:nvPicPr>
        <p:blipFill>
          <a:blip r:embed="rId3" cstate="print"/>
          <a:srcRect/>
          <a:stretch>
            <a:fillRect/>
          </a:stretch>
        </p:blipFill>
        <p:spPr bwMode="auto">
          <a:xfrm>
            <a:off x="5791200" y="838200"/>
            <a:ext cx="1828800" cy="1828800"/>
          </a:xfrm>
          <a:prstGeom prst="rect">
            <a:avLst/>
          </a:prstGeom>
          <a:noFill/>
        </p:spPr>
      </p:pic>
      <p:pic>
        <p:nvPicPr>
          <p:cNvPr id="150532" name="Picture 4" descr="C:\home\lywei\trees\liyiwei-graphics\Research\BlueMath\data\scale_0p03_poisson_diffxform_gaussian_12r_infdd_unit_unit_average10.png"/>
          <p:cNvPicPr>
            <a:picLocks noChangeAspect="1" noChangeArrowheads="1"/>
          </p:cNvPicPr>
          <p:nvPr/>
        </p:nvPicPr>
        <p:blipFill>
          <a:blip r:embed="rId4" cstate="print"/>
          <a:srcRect/>
          <a:stretch>
            <a:fillRect/>
          </a:stretch>
        </p:blipFill>
        <p:spPr bwMode="auto">
          <a:xfrm>
            <a:off x="914400" y="838200"/>
            <a:ext cx="1828800" cy="1828800"/>
          </a:xfrm>
          <a:prstGeom prst="rect">
            <a:avLst/>
          </a:prstGeom>
          <a:noFill/>
        </p:spPr>
      </p:pic>
      <p:pic>
        <p:nvPicPr>
          <p:cNvPr id="150533" name="Picture 5" descr="C:\home\lywei\trees\liyiwei-graphics\Research\BlueMath\data\aniso_ostro_0p03_poisson_diffxform_gaussian_12r_infdd_unit_unit_average10.png"/>
          <p:cNvPicPr>
            <a:picLocks noChangeAspect="1" noChangeArrowheads="1"/>
          </p:cNvPicPr>
          <p:nvPr/>
        </p:nvPicPr>
        <p:blipFill>
          <a:blip r:embed="rId5" cstate="print"/>
          <a:srcRect/>
          <a:stretch>
            <a:fillRect/>
          </a:stretch>
        </p:blipFill>
        <p:spPr bwMode="auto">
          <a:xfrm>
            <a:off x="1981200" y="3733800"/>
            <a:ext cx="1828800" cy="1828800"/>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Warp</a:t>
            </a:r>
            <a:endParaRPr lang="en-US" dirty="0"/>
          </a:p>
        </p:txBody>
      </p:sp>
      <p:pic>
        <p:nvPicPr>
          <p:cNvPr id="3"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981200" y="304800"/>
            <a:ext cx="6934200" cy="989504"/>
          </a:xfrm>
          <a:prstGeom prst="rect">
            <a:avLst/>
          </a:prstGeom>
          <a:noFill/>
          <a:ln w="9525">
            <a:noFill/>
            <a:miter lim="800000"/>
            <a:headEnd/>
            <a:tailEnd/>
          </a:ln>
        </p:spPr>
      </p:pic>
      <p:cxnSp>
        <p:nvCxnSpPr>
          <p:cNvPr id="4" name="Straight Connector 3"/>
          <p:cNvCxnSpPr/>
          <p:nvPr/>
        </p:nvCxnSpPr>
        <p:spPr bwMode="auto">
          <a:xfrm>
            <a:off x="5105400" y="914400"/>
            <a:ext cx="1600200" cy="0"/>
          </a:xfrm>
          <a:prstGeom prst="line">
            <a:avLst/>
          </a:prstGeom>
          <a:noFill/>
          <a:ln w="25400" cap="flat" cmpd="sng" algn="ctr">
            <a:solidFill>
              <a:srgbClr val="FF0000"/>
            </a:solidFill>
            <a:prstDash val="solid"/>
            <a:round/>
            <a:headEnd type="none" w="med" len="med"/>
            <a:tailEnd type="none" w="med" len="med"/>
          </a:ln>
          <a:effectLst/>
        </p:spPr>
      </p:cxnSp>
      <p:sp>
        <p:nvSpPr>
          <p:cNvPr id="6" name="Freeform 5"/>
          <p:cNvSpPr>
            <a:spLocks noChangeAspect="1"/>
          </p:cNvSpPr>
          <p:nvPr/>
        </p:nvSpPr>
        <p:spPr bwMode="auto">
          <a:xfrm>
            <a:off x="762000" y="1143000"/>
            <a:ext cx="2286000" cy="2286000"/>
          </a:xfrm>
          <a:custGeom>
            <a:avLst/>
            <a:gdLst>
              <a:gd name="connsiteX0" fmla="*/ 0 w 3765177"/>
              <a:gd name="connsiteY0" fmla="*/ 0 h 2326342"/>
              <a:gd name="connsiteX1" fmla="*/ 443753 w 3765177"/>
              <a:gd name="connsiteY1" fmla="*/ 2326342 h 2326342"/>
              <a:gd name="connsiteX2" fmla="*/ 3348318 w 3765177"/>
              <a:gd name="connsiteY2" fmla="*/ 2124636 h 2326342"/>
              <a:gd name="connsiteX3" fmla="*/ 3765177 w 3765177"/>
              <a:gd name="connsiteY3" fmla="*/ 954742 h 2326342"/>
              <a:gd name="connsiteX4" fmla="*/ 0 w 3765177"/>
              <a:gd name="connsiteY4" fmla="*/ 0 h 2326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177" h="2326342">
                <a:moveTo>
                  <a:pt x="0" y="0"/>
                </a:moveTo>
                <a:lnTo>
                  <a:pt x="443753" y="2326342"/>
                </a:lnTo>
                <a:lnTo>
                  <a:pt x="3348318" y="2124636"/>
                </a:lnTo>
                <a:lnTo>
                  <a:pt x="3765177" y="954742"/>
                </a:lnTo>
                <a:lnTo>
                  <a:pt x="0" y="0"/>
                </a:lnTo>
                <a:close/>
              </a:path>
            </a:pathLst>
          </a:cu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Down Arrow 10"/>
          <p:cNvSpPr/>
          <p:nvPr/>
        </p:nvSpPr>
        <p:spPr bwMode="auto">
          <a:xfrm>
            <a:off x="1752600" y="3581400"/>
            <a:ext cx="457200" cy="533400"/>
          </a:xfrm>
          <a:prstGeom prst="downArrow">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2743200" y="21336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2362200" y="19812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1828800" y="17526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1066800" y="14478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Oval 15"/>
          <p:cNvSpPr>
            <a:spLocks noChangeAspect="1"/>
          </p:cNvSpPr>
          <p:nvPr/>
        </p:nvSpPr>
        <p:spPr bwMode="auto">
          <a:xfrm>
            <a:off x="2667000" y="24384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a:spLocks noChangeAspect="1"/>
          </p:cNvSpPr>
          <p:nvPr/>
        </p:nvSpPr>
        <p:spPr bwMode="auto">
          <a:xfrm>
            <a:off x="2590800" y="27432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2514600" y="30480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1143000" y="20574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1219200" y="25908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1295400" y="31242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2" name="Oval 21"/>
          <p:cNvSpPr>
            <a:spLocks noChangeAspect="1"/>
          </p:cNvSpPr>
          <p:nvPr/>
        </p:nvSpPr>
        <p:spPr bwMode="auto">
          <a:xfrm>
            <a:off x="2133600" y="307848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3" name="Oval 22"/>
          <p:cNvSpPr>
            <a:spLocks noChangeAspect="1"/>
          </p:cNvSpPr>
          <p:nvPr/>
        </p:nvSpPr>
        <p:spPr bwMode="auto">
          <a:xfrm>
            <a:off x="1752600" y="3105912"/>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4" name="Oval 23"/>
          <p:cNvSpPr>
            <a:spLocks noChangeAspect="1"/>
          </p:cNvSpPr>
          <p:nvPr/>
        </p:nvSpPr>
        <p:spPr bwMode="auto">
          <a:xfrm>
            <a:off x="1752600" y="22098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5" name="Oval 24"/>
          <p:cNvSpPr>
            <a:spLocks noChangeAspect="1"/>
          </p:cNvSpPr>
          <p:nvPr/>
        </p:nvSpPr>
        <p:spPr bwMode="auto">
          <a:xfrm>
            <a:off x="1752600" y="26670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6" name="Oval 25"/>
          <p:cNvSpPr>
            <a:spLocks noChangeAspect="1"/>
          </p:cNvSpPr>
          <p:nvPr/>
        </p:nvSpPr>
        <p:spPr bwMode="auto">
          <a:xfrm>
            <a:off x="2286000" y="23622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7" name="Oval 26"/>
          <p:cNvSpPr>
            <a:spLocks noChangeAspect="1"/>
          </p:cNvSpPr>
          <p:nvPr/>
        </p:nvSpPr>
        <p:spPr bwMode="auto">
          <a:xfrm>
            <a:off x="2209800" y="27432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47" name="Straight Arrow Connector 46"/>
          <p:cNvCxnSpPr/>
          <p:nvPr/>
        </p:nvCxnSpPr>
        <p:spPr bwMode="auto">
          <a:xfrm rot="16200000" flipH="1">
            <a:off x="1060704" y="2865120"/>
            <a:ext cx="468742" cy="76200"/>
          </a:xfrm>
          <a:prstGeom prst="straightConnector1">
            <a:avLst/>
          </a:prstGeom>
          <a:noFill/>
          <a:ln w="25400" cap="flat" cmpd="sng" algn="ctr">
            <a:solidFill>
              <a:srgbClr val="FFFF00"/>
            </a:solidFill>
            <a:prstDash val="solid"/>
            <a:round/>
            <a:headEnd type="arrow"/>
            <a:tailEnd type="arrow"/>
          </a:ln>
          <a:effectLst/>
        </p:spPr>
      </p:cxnSp>
      <p:grpSp>
        <p:nvGrpSpPr>
          <p:cNvPr id="5" name="Group 57"/>
          <p:cNvGrpSpPr/>
          <p:nvPr/>
        </p:nvGrpSpPr>
        <p:grpSpPr>
          <a:xfrm>
            <a:off x="838200" y="4267200"/>
            <a:ext cx="2286000" cy="2286000"/>
            <a:chOff x="838200" y="4267200"/>
            <a:chExt cx="2286000" cy="2286000"/>
          </a:xfrm>
        </p:grpSpPr>
        <p:sp>
          <p:nvSpPr>
            <p:cNvPr id="10" name="Rectangle 9"/>
            <p:cNvSpPr/>
            <p:nvPr/>
          </p:nvSpPr>
          <p:spPr bwMode="auto">
            <a:xfrm>
              <a:off x="838200" y="4267200"/>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8" name="Oval 27"/>
            <p:cNvSpPr>
              <a:spLocks noChangeAspect="1"/>
            </p:cNvSpPr>
            <p:nvPr/>
          </p:nvSpPr>
          <p:spPr bwMode="auto">
            <a:xfrm>
              <a:off x="1143000" y="45720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9" name="Oval 28"/>
            <p:cNvSpPr>
              <a:spLocks noChangeAspect="1"/>
            </p:cNvSpPr>
            <p:nvPr/>
          </p:nvSpPr>
          <p:spPr bwMode="auto">
            <a:xfrm>
              <a:off x="1676400" y="45720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0" name="Oval 29"/>
            <p:cNvSpPr>
              <a:spLocks noChangeAspect="1"/>
            </p:cNvSpPr>
            <p:nvPr/>
          </p:nvSpPr>
          <p:spPr bwMode="auto">
            <a:xfrm>
              <a:off x="2209800" y="45720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1" name="Oval 30"/>
            <p:cNvSpPr>
              <a:spLocks noChangeAspect="1"/>
            </p:cNvSpPr>
            <p:nvPr/>
          </p:nvSpPr>
          <p:spPr bwMode="auto">
            <a:xfrm>
              <a:off x="2743200" y="45720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2" name="Oval 31"/>
            <p:cNvSpPr>
              <a:spLocks noChangeAspect="1"/>
            </p:cNvSpPr>
            <p:nvPr/>
          </p:nvSpPr>
          <p:spPr bwMode="auto">
            <a:xfrm>
              <a:off x="11430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3" name="Oval 32"/>
            <p:cNvSpPr>
              <a:spLocks noChangeAspect="1"/>
            </p:cNvSpPr>
            <p:nvPr/>
          </p:nvSpPr>
          <p:spPr bwMode="auto">
            <a:xfrm>
              <a:off x="16764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4" name="Oval 33"/>
            <p:cNvSpPr>
              <a:spLocks noChangeAspect="1"/>
            </p:cNvSpPr>
            <p:nvPr/>
          </p:nvSpPr>
          <p:spPr bwMode="auto">
            <a:xfrm>
              <a:off x="22098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5" name="Oval 34"/>
            <p:cNvSpPr>
              <a:spLocks noChangeAspect="1"/>
            </p:cNvSpPr>
            <p:nvPr/>
          </p:nvSpPr>
          <p:spPr bwMode="auto">
            <a:xfrm>
              <a:off x="27432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6" name="Oval 35"/>
            <p:cNvSpPr>
              <a:spLocks noChangeAspect="1"/>
            </p:cNvSpPr>
            <p:nvPr/>
          </p:nvSpPr>
          <p:spPr bwMode="auto">
            <a:xfrm>
              <a:off x="1143000" y="5105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7" name="Oval 36"/>
            <p:cNvSpPr>
              <a:spLocks noChangeAspect="1"/>
            </p:cNvSpPr>
            <p:nvPr/>
          </p:nvSpPr>
          <p:spPr bwMode="auto">
            <a:xfrm>
              <a:off x="1676400" y="5105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8" name="Oval 37"/>
            <p:cNvSpPr>
              <a:spLocks noChangeAspect="1"/>
            </p:cNvSpPr>
            <p:nvPr/>
          </p:nvSpPr>
          <p:spPr bwMode="auto">
            <a:xfrm>
              <a:off x="2209800" y="5105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9" name="Oval 38"/>
            <p:cNvSpPr>
              <a:spLocks noChangeAspect="1"/>
            </p:cNvSpPr>
            <p:nvPr/>
          </p:nvSpPr>
          <p:spPr bwMode="auto">
            <a:xfrm>
              <a:off x="2743200" y="5105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0" name="Oval 39"/>
            <p:cNvSpPr>
              <a:spLocks noChangeAspect="1"/>
            </p:cNvSpPr>
            <p:nvPr/>
          </p:nvSpPr>
          <p:spPr bwMode="auto">
            <a:xfrm>
              <a:off x="11430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1" name="Oval 40"/>
            <p:cNvSpPr>
              <a:spLocks noChangeAspect="1"/>
            </p:cNvSpPr>
            <p:nvPr/>
          </p:nvSpPr>
          <p:spPr bwMode="auto">
            <a:xfrm>
              <a:off x="16764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2" name="Oval 41"/>
            <p:cNvSpPr>
              <a:spLocks noChangeAspect="1"/>
            </p:cNvSpPr>
            <p:nvPr/>
          </p:nvSpPr>
          <p:spPr bwMode="auto">
            <a:xfrm>
              <a:off x="22098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3" name="Oval 42"/>
            <p:cNvSpPr>
              <a:spLocks noChangeAspect="1"/>
            </p:cNvSpPr>
            <p:nvPr/>
          </p:nvSpPr>
          <p:spPr bwMode="auto">
            <a:xfrm>
              <a:off x="27432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51" name="Straight Arrow Connector 50"/>
            <p:cNvCxnSpPr>
              <a:stCxn id="40" idx="4"/>
              <a:endCxn id="32" idx="0"/>
            </p:cNvCxnSpPr>
            <p:nvPr/>
          </p:nvCxnSpPr>
          <p:spPr bwMode="auto">
            <a:xfrm rot="5400000">
              <a:off x="967740" y="5951220"/>
              <a:ext cx="441960" cy="1588"/>
            </a:xfrm>
            <a:prstGeom prst="straightConnector1">
              <a:avLst/>
            </a:prstGeom>
            <a:noFill/>
            <a:ln w="25400" cap="flat" cmpd="sng" algn="ctr">
              <a:solidFill>
                <a:srgbClr val="FF0000"/>
              </a:solidFill>
              <a:prstDash val="solid"/>
              <a:round/>
              <a:headEnd type="arrow"/>
              <a:tailEnd type="arrow"/>
            </a:ln>
            <a:effectLst/>
          </p:spPr>
        </p:cxnSp>
      </p:grpSp>
      <p:sp>
        <p:nvSpPr>
          <p:cNvPr id="55" name="TextBox 54"/>
          <p:cNvSpPr txBox="1"/>
          <p:nvPr/>
        </p:nvSpPr>
        <p:spPr>
          <a:xfrm>
            <a:off x="2286000" y="3352800"/>
            <a:ext cx="2443298" cy="954107"/>
          </a:xfrm>
          <a:prstGeom prst="rect">
            <a:avLst/>
          </a:prstGeom>
          <a:noFill/>
        </p:spPr>
        <p:txBody>
          <a:bodyPr wrap="none" rtlCol="0">
            <a:spAutoFit/>
          </a:bodyPr>
          <a:lstStyle/>
          <a:p>
            <a:r>
              <a:rPr lang="en-US" sz="2800" dirty="0" smtClean="0"/>
              <a:t>global warp </a:t>
            </a:r>
            <a:r>
              <a:rPr lang="en-US" sz="2800" b="1" dirty="0" smtClean="0"/>
              <a:t>s</a:t>
            </a:r>
            <a:endParaRPr lang="en-US" sz="2800" b="1" dirty="0" smtClean="0">
              <a:latin typeface="Times New Roman" pitchFamily="18" charset="0"/>
              <a:cs typeface="Times New Roman" pitchFamily="18" charset="0"/>
            </a:endParaRPr>
          </a:p>
          <a:p>
            <a:r>
              <a:rPr lang="en-US" sz="2800" dirty="0" smtClean="0"/>
              <a:t>[Li et al. 2010]</a:t>
            </a:r>
            <a:endParaRPr lang="en-US" sz="2800" dirty="0"/>
          </a:p>
        </p:txBody>
      </p:sp>
      <p:sp>
        <p:nvSpPr>
          <p:cNvPr id="56" name="Down Arrow 55"/>
          <p:cNvSpPr/>
          <p:nvPr/>
        </p:nvSpPr>
        <p:spPr bwMode="auto">
          <a:xfrm>
            <a:off x="7086600" y="3581400"/>
            <a:ext cx="457200" cy="533400"/>
          </a:xfrm>
          <a:prstGeom prst="downArrow">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7" name="TextBox 56"/>
          <p:cNvSpPr txBox="1"/>
          <p:nvPr/>
        </p:nvSpPr>
        <p:spPr>
          <a:xfrm>
            <a:off x="5029200" y="3352800"/>
            <a:ext cx="2105063" cy="954107"/>
          </a:xfrm>
          <a:prstGeom prst="rect">
            <a:avLst/>
          </a:prstGeom>
          <a:noFill/>
        </p:spPr>
        <p:txBody>
          <a:bodyPr wrap="none" rtlCol="0">
            <a:spAutoFit/>
          </a:bodyPr>
          <a:lstStyle/>
          <a:p>
            <a:r>
              <a:rPr lang="en-US" sz="2800" dirty="0" smtClean="0"/>
              <a:t>local warp </a:t>
            </a:r>
            <a:r>
              <a:rPr lang="en-US" sz="2800" b="1" i="0" dirty="0" smtClean="0"/>
              <a:t>d</a:t>
            </a:r>
          </a:p>
          <a:p>
            <a:r>
              <a:rPr lang="el-GR" sz="2800" dirty="0" smtClean="0">
                <a:latin typeface="Times" pitchFamily="18" charset="0"/>
              </a:rPr>
              <a:t>χ</a:t>
            </a:r>
            <a:r>
              <a:rPr lang="en-US" sz="2800" i="0" dirty="0" smtClean="0">
                <a:latin typeface="Times" pitchFamily="18" charset="0"/>
              </a:rPr>
              <a:t>(</a:t>
            </a:r>
            <a:r>
              <a:rPr lang="en-US" sz="2800" dirty="0" smtClean="0">
                <a:latin typeface="Times" pitchFamily="18" charset="0"/>
              </a:rPr>
              <a:t>s</a:t>
            </a:r>
            <a:r>
              <a:rPr lang="en-US" sz="2800" i="0" dirty="0" smtClean="0">
                <a:latin typeface="Times" pitchFamily="18" charset="0"/>
              </a:rPr>
              <a:t>, </a:t>
            </a:r>
            <a:r>
              <a:rPr lang="en-US" sz="2800" dirty="0" smtClean="0">
                <a:latin typeface="Times" pitchFamily="18" charset="0"/>
              </a:rPr>
              <a:t>s</a:t>
            </a:r>
            <a:r>
              <a:rPr lang="en-US" sz="2800" i="0" dirty="0" smtClean="0">
                <a:latin typeface="Times" pitchFamily="18" charset="0"/>
              </a:rPr>
              <a:t>', </a:t>
            </a:r>
            <a:r>
              <a:rPr lang="en-US" sz="2800" b="1" i="0" dirty="0" smtClean="0">
                <a:latin typeface="Times" pitchFamily="18" charset="0"/>
              </a:rPr>
              <a:t>d</a:t>
            </a:r>
            <a:r>
              <a:rPr lang="en-US" sz="2800" i="0" dirty="0" smtClean="0">
                <a:latin typeface="Times" pitchFamily="18" charset="0"/>
              </a:rPr>
              <a:t>)</a:t>
            </a:r>
          </a:p>
        </p:txBody>
      </p:sp>
      <p:grpSp>
        <p:nvGrpSpPr>
          <p:cNvPr id="8" name="Group 84"/>
          <p:cNvGrpSpPr/>
          <p:nvPr/>
        </p:nvGrpSpPr>
        <p:grpSpPr>
          <a:xfrm>
            <a:off x="6172200" y="1143000"/>
            <a:ext cx="2286000" cy="2301240"/>
            <a:chOff x="6172200" y="1143000"/>
            <a:chExt cx="2286000" cy="2301240"/>
          </a:xfrm>
        </p:grpSpPr>
        <p:pic>
          <p:nvPicPr>
            <p:cNvPr id="7" name="Picture 2" descr="C:\home\lywei\trees\rui-umass\bluemath\doc\figs\raster\ostro_negate.png"/>
            <p:cNvPicPr>
              <a:picLocks noChangeAspect="1" noChangeArrowheads="1"/>
            </p:cNvPicPr>
            <p:nvPr/>
          </p:nvPicPr>
          <p:blipFill>
            <a:blip r:embed="rId4" cstate="print"/>
            <a:srcRect/>
            <a:stretch>
              <a:fillRect/>
            </a:stretch>
          </p:blipFill>
          <p:spPr bwMode="auto">
            <a:xfrm>
              <a:off x="6172200" y="1143000"/>
              <a:ext cx="2286000" cy="2286000"/>
            </a:xfrm>
            <a:prstGeom prst="rect">
              <a:avLst/>
            </a:prstGeom>
            <a:noFill/>
            <a:ln>
              <a:solidFill>
                <a:srgbClr val="FFFFFF"/>
              </a:solidFill>
            </a:ln>
          </p:spPr>
        </p:pic>
        <p:cxnSp>
          <p:nvCxnSpPr>
            <p:cNvPr id="61" name="Straight Arrow Connector 60"/>
            <p:cNvCxnSpPr/>
            <p:nvPr/>
          </p:nvCxnSpPr>
          <p:spPr bwMode="auto">
            <a:xfrm rot="5400000">
              <a:off x="6705600" y="2971800"/>
              <a:ext cx="609600" cy="152400"/>
            </a:xfrm>
            <a:prstGeom prst="straightConnector1">
              <a:avLst/>
            </a:prstGeom>
            <a:noFill/>
            <a:ln w="25400" cap="flat" cmpd="sng" algn="ctr">
              <a:solidFill>
                <a:srgbClr val="FFFF00"/>
              </a:solidFill>
              <a:prstDash val="solid"/>
              <a:round/>
              <a:headEnd type="arrow"/>
              <a:tailEnd type="arrow"/>
            </a:ln>
            <a:effectLst/>
          </p:spPr>
        </p:cxnSp>
        <p:cxnSp>
          <p:nvCxnSpPr>
            <p:cNvPr id="64" name="Straight Arrow Connector 63"/>
            <p:cNvCxnSpPr/>
            <p:nvPr/>
          </p:nvCxnSpPr>
          <p:spPr bwMode="auto">
            <a:xfrm>
              <a:off x="7239000" y="2057400"/>
              <a:ext cx="381000" cy="1588"/>
            </a:xfrm>
            <a:prstGeom prst="straightConnector1">
              <a:avLst/>
            </a:prstGeom>
            <a:noFill/>
            <a:ln w="25400" cap="flat" cmpd="sng" algn="ctr">
              <a:solidFill>
                <a:srgbClr val="FFFF00"/>
              </a:solidFill>
              <a:prstDash val="solid"/>
              <a:round/>
              <a:headEnd type="arrow"/>
              <a:tailEnd type="arrow"/>
            </a:ln>
            <a:effectLst/>
          </p:spPr>
        </p:cxnSp>
        <p:cxnSp>
          <p:nvCxnSpPr>
            <p:cNvPr id="68" name="Straight Arrow Connector 67"/>
            <p:cNvCxnSpPr/>
            <p:nvPr/>
          </p:nvCxnSpPr>
          <p:spPr bwMode="auto">
            <a:xfrm>
              <a:off x="7772400" y="2514600"/>
              <a:ext cx="457200" cy="304800"/>
            </a:xfrm>
            <a:prstGeom prst="straightConnector1">
              <a:avLst/>
            </a:prstGeom>
            <a:noFill/>
            <a:ln w="25400" cap="flat" cmpd="sng" algn="ctr">
              <a:solidFill>
                <a:srgbClr val="FFFF00"/>
              </a:solidFill>
              <a:prstDash val="solid"/>
              <a:round/>
              <a:headEnd type="arrow"/>
              <a:tailEnd type="arrow"/>
            </a:ln>
            <a:effectLst/>
          </p:spPr>
        </p:cxnSp>
        <p:sp>
          <p:nvSpPr>
            <p:cNvPr id="60" name="Oval 59"/>
            <p:cNvSpPr>
              <a:spLocks noChangeAspect="1"/>
            </p:cNvSpPr>
            <p:nvPr/>
          </p:nvSpPr>
          <p:spPr bwMode="auto">
            <a:xfrm>
              <a:off x="7086600" y="26670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62" name="Oval 61"/>
            <p:cNvSpPr>
              <a:spLocks noChangeAspect="1"/>
            </p:cNvSpPr>
            <p:nvPr/>
          </p:nvSpPr>
          <p:spPr bwMode="auto">
            <a:xfrm>
              <a:off x="7696200" y="24384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65" name="Oval 64"/>
            <p:cNvSpPr>
              <a:spLocks noChangeAspect="1"/>
            </p:cNvSpPr>
            <p:nvPr/>
          </p:nvSpPr>
          <p:spPr bwMode="auto">
            <a:xfrm>
              <a:off x="7620000" y="2020824"/>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69" name="Oval 68"/>
            <p:cNvSpPr>
              <a:spLocks noChangeAspect="1"/>
            </p:cNvSpPr>
            <p:nvPr/>
          </p:nvSpPr>
          <p:spPr bwMode="auto">
            <a:xfrm>
              <a:off x="7162800" y="2020824"/>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0" name="Oval 69"/>
            <p:cNvSpPr>
              <a:spLocks noChangeAspect="1"/>
            </p:cNvSpPr>
            <p:nvPr/>
          </p:nvSpPr>
          <p:spPr bwMode="auto">
            <a:xfrm>
              <a:off x="6858000" y="33528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2" name="Oval 71"/>
            <p:cNvSpPr>
              <a:spLocks noChangeAspect="1"/>
            </p:cNvSpPr>
            <p:nvPr/>
          </p:nvSpPr>
          <p:spPr bwMode="auto">
            <a:xfrm>
              <a:off x="7010400" y="22098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3" name="Oval 72"/>
            <p:cNvSpPr>
              <a:spLocks noChangeAspect="1"/>
            </p:cNvSpPr>
            <p:nvPr/>
          </p:nvSpPr>
          <p:spPr bwMode="auto">
            <a:xfrm>
              <a:off x="7315200" y="23622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4" name="Oval 73"/>
            <p:cNvSpPr>
              <a:spLocks noChangeAspect="1"/>
            </p:cNvSpPr>
            <p:nvPr/>
          </p:nvSpPr>
          <p:spPr bwMode="auto">
            <a:xfrm>
              <a:off x="7086600" y="16002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5" name="Oval 74"/>
            <p:cNvSpPr>
              <a:spLocks noChangeAspect="1"/>
            </p:cNvSpPr>
            <p:nvPr/>
          </p:nvSpPr>
          <p:spPr bwMode="auto">
            <a:xfrm>
              <a:off x="6553200" y="20574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6" name="Oval 75"/>
            <p:cNvSpPr>
              <a:spLocks noChangeAspect="1"/>
            </p:cNvSpPr>
            <p:nvPr/>
          </p:nvSpPr>
          <p:spPr bwMode="auto">
            <a:xfrm>
              <a:off x="6629400" y="25908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7" name="Oval 76"/>
            <p:cNvSpPr>
              <a:spLocks noChangeAspect="1"/>
            </p:cNvSpPr>
            <p:nvPr/>
          </p:nvSpPr>
          <p:spPr bwMode="auto">
            <a:xfrm>
              <a:off x="7467600" y="22098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8" name="Oval 77"/>
            <p:cNvSpPr>
              <a:spLocks noChangeAspect="1"/>
            </p:cNvSpPr>
            <p:nvPr/>
          </p:nvSpPr>
          <p:spPr bwMode="auto">
            <a:xfrm>
              <a:off x="8305800" y="28194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grpSp>
        <p:nvGrpSpPr>
          <p:cNvPr id="9" name="Group 91"/>
          <p:cNvGrpSpPr/>
          <p:nvPr/>
        </p:nvGrpSpPr>
        <p:grpSpPr>
          <a:xfrm>
            <a:off x="6172200" y="4267200"/>
            <a:ext cx="2286000" cy="2289048"/>
            <a:chOff x="6172200" y="4267200"/>
            <a:chExt cx="2286000" cy="2289048"/>
          </a:xfrm>
        </p:grpSpPr>
        <p:sp>
          <p:nvSpPr>
            <p:cNvPr id="67" name="Rectangle 66"/>
            <p:cNvSpPr/>
            <p:nvPr/>
          </p:nvSpPr>
          <p:spPr bwMode="auto">
            <a:xfrm>
              <a:off x="6172200" y="4267200"/>
              <a:ext cx="2286000" cy="2286000"/>
            </a:xfrm>
            <a:prstGeom prst="rect">
              <a:avLst/>
            </a:prstGeom>
            <a:solidFill>
              <a:schemeClr val="bg1">
                <a:lumMod val="50000"/>
                <a:lumOff val="50000"/>
                <a:alpha val="5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3" name="TextBox 52"/>
            <p:cNvSpPr txBox="1"/>
            <p:nvPr/>
          </p:nvSpPr>
          <p:spPr>
            <a:xfrm>
              <a:off x="6324600" y="4876800"/>
              <a:ext cx="1856598" cy="646331"/>
            </a:xfrm>
            <a:prstGeom prst="rect">
              <a:avLst/>
            </a:prstGeom>
            <a:noFill/>
          </p:spPr>
          <p:txBody>
            <a:bodyPr wrap="none" rtlCol="0">
              <a:spAutoFit/>
            </a:bodyPr>
            <a:lstStyle/>
            <a:p>
              <a:r>
                <a:rPr lang="el-GR" dirty="0" smtClean="0">
                  <a:latin typeface="Times" pitchFamily="18" charset="0"/>
                </a:rPr>
                <a:t>χ</a:t>
              </a:r>
              <a:r>
                <a:rPr lang="en-US" i="0" dirty="0" smtClean="0">
                  <a:latin typeface="Times" pitchFamily="18" charset="0"/>
                </a:rPr>
                <a:t>(</a:t>
              </a:r>
              <a:r>
                <a:rPr lang="en-US" dirty="0" smtClean="0">
                  <a:latin typeface="Times" pitchFamily="18" charset="0"/>
                </a:rPr>
                <a:t>s</a:t>
              </a:r>
              <a:r>
                <a:rPr lang="en-US" i="0" dirty="0" smtClean="0">
                  <a:latin typeface="Times" pitchFamily="18" charset="0"/>
                </a:rPr>
                <a:t>, </a:t>
              </a:r>
              <a:r>
                <a:rPr lang="en-US" dirty="0" smtClean="0">
                  <a:latin typeface="Times" pitchFamily="18" charset="0"/>
                </a:rPr>
                <a:t>s</a:t>
              </a:r>
              <a:r>
                <a:rPr lang="en-US" i="0" dirty="0" smtClean="0">
                  <a:latin typeface="Times" pitchFamily="18" charset="0"/>
                </a:rPr>
                <a:t>', </a:t>
              </a:r>
              <a:r>
                <a:rPr lang="en-US" b="1" i="0" dirty="0" smtClean="0">
                  <a:latin typeface="Times" pitchFamily="18" charset="0"/>
                </a:rPr>
                <a:t>d</a:t>
              </a:r>
              <a:r>
                <a:rPr lang="en-US" i="0" dirty="0" smtClean="0">
                  <a:latin typeface="Times" pitchFamily="18" charset="0"/>
                </a:rPr>
                <a:t>)</a:t>
              </a:r>
              <a:endParaRPr lang="en-US" i="0" dirty="0">
                <a:latin typeface="Times" pitchFamily="18" charset="0"/>
              </a:endParaRPr>
            </a:p>
          </p:txBody>
        </p:sp>
        <p:sp>
          <p:nvSpPr>
            <p:cNvPr id="59" name="Rectangle 58"/>
            <p:cNvSpPr/>
            <p:nvPr/>
          </p:nvSpPr>
          <p:spPr bwMode="auto">
            <a:xfrm>
              <a:off x="6172200" y="4270248"/>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63" name="Straight Arrow Connector 62"/>
            <p:cNvCxnSpPr/>
            <p:nvPr/>
          </p:nvCxnSpPr>
          <p:spPr bwMode="auto">
            <a:xfrm rot="5400000">
              <a:off x="6601968" y="5935186"/>
              <a:ext cx="441960" cy="1588"/>
            </a:xfrm>
            <a:prstGeom prst="straightConnector1">
              <a:avLst/>
            </a:prstGeom>
            <a:noFill/>
            <a:ln w="25400" cap="flat" cmpd="sng" algn="ctr">
              <a:solidFill>
                <a:srgbClr val="FF0000"/>
              </a:solidFill>
              <a:prstDash val="solid"/>
              <a:round/>
              <a:headEnd type="arrow"/>
              <a:tailEnd type="arrow"/>
            </a:ln>
            <a:effectLst/>
          </p:spPr>
        </p:cxnSp>
        <p:cxnSp>
          <p:nvCxnSpPr>
            <p:cNvPr id="66" name="Straight Arrow Connector 65"/>
            <p:cNvCxnSpPr/>
            <p:nvPr/>
          </p:nvCxnSpPr>
          <p:spPr bwMode="auto">
            <a:xfrm>
              <a:off x="7598664" y="5687568"/>
              <a:ext cx="379412" cy="1588"/>
            </a:xfrm>
            <a:prstGeom prst="straightConnector1">
              <a:avLst/>
            </a:prstGeom>
            <a:noFill/>
            <a:ln w="25400" cap="flat" cmpd="sng" algn="ctr">
              <a:solidFill>
                <a:srgbClr val="FF0000"/>
              </a:solidFill>
              <a:prstDash val="solid"/>
              <a:round/>
              <a:headEnd type="arrow"/>
              <a:tailEnd type="arrow"/>
            </a:ln>
            <a:effectLst/>
          </p:spPr>
        </p:cxnSp>
        <p:cxnSp>
          <p:nvCxnSpPr>
            <p:cNvPr id="71" name="Straight Arrow Connector 70"/>
            <p:cNvCxnSpPr/>
            <p:nvPr/>
          </p:nvCxnSpPr>
          <p:spPr bwMode="auto">
            <a:xfrm rot="16200000" flipH="1">
              <a:off x="7620000" y="5943600"/>
              <a:ext cx="304800" cy="304800"/>
            </a:xfrm>
            <a:prstGeom prst="straightConnector1">
              <a:avLst/>
            </a:prstGeom>
            <a:noFill/>
            <a:ln w="25400" cap="flat" cmpd="sng" algn="ctr">
              <a:solidFill>
                <a:srgbClr val="FF0000"/>
              </a:solidFill>
              <a:prstDash val="solid"/>
              <a:round/>
              <a:headEnd type="arrow"/>
              <a:tailEnd type="arrow"/>
            </a:ln>
            <a:effectLst/>
          </p:spPr>
        </p:cxnSp>
        <p:sp>
          <p:nvSpPr>
            <p:cNvPr id="79" name="Oval 78"/>
            <p:cNvSpPr>
              <a:spLocks noChangeAspect="1"/>
            </p:cNvSpPr>
            <p:nvPr/>
          </p:nvSpPr>
          <p:spPr bwMode="auto">
            <a:xfrm>
              <a:off x="67818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0" name="Oval 79"/>
            <p:cNvSpPr>
              <a:spLocks noChangeAspect="1"/>
            </p:cNvSpPr>
            <p:nvPr/>
          </p:nvSpPr>
          <p:spPr bwMode="auto">
            <a:xfrm>
              <a:off x="67818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1" name="Oval 80"/>
            <p:cNvSpPr>
              <a:spLocks noChangeAspect="1"/>
            </p:cNvSpPr>
            <p:nvPr/>
          </p:nvSpPr>
          <p:spPr bwMode="auto">
            <a:xfrm>
              <a:off x="74676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2" name="Oval 81"/>
            <p:cNvSpPr>
              <a:spLocks noChangeAspect="1"/>
            </p:cNvSpPr>
            <p:nvPr/>
          </p:nvSpPr>
          <p:spPr bwMode="auto">
            <a:xfrm>
              <a:off x="80010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3" name="Oval 82"/>
            <p:cNvSpPr>
              <a:spLocks noChangeAspect="1"/>
            </p:cNvSpPr>
            <p:nvPr/>
          </p:nvSpPr>
          <p:spPr bwMode="auto">
            <a:xfrm>
              <a:off x="7543800" y="5867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4" name="Oval 83"/>
            <p:cNvSpPr>
              <a:spLocks noChangeAspect="1"/>
            </p:cNvSpPr>
            <p:nvPr/>
          </p:nvSpPr>
          <p:spPr bwMode="auto">
            <a:xfrm>
              <a:off x="7955280" y="6248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up)">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up)">
                                      <p:cBhvr>
                                        <p:cTn id="23" dur="500"/>
                                        <p:tgtEl>
                                          <p:spTgt spid="5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5" grpId="0"/>
      <p:bldP spid="56" grpId="0" animBg="1"/>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171353" y="300037"/>
            <a:ext cx="5981700" cy="1228725"/>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008330" y="1824037"/>
            <a:ext cx="6953250" cy="1228725"/>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364165" y="3052762"/>
            <a:ext cx="8610600" cy="1228725"/>
          </a:xfrm>
          <a:prstGeom prst="rect">
            <a:avLst/>
          </a:prstGeom>
          <a:noFill/>
          <a:ln w="9525">
            <a:noFill/>
            <a:miter lim="800000"/>
            <a:headEnd/>
            <a:tailEnd/>
          </a:ln>
        </p:spPr>
      </p:pic>
      <p:sp>
        <p:nvSpPr>
          <p:cNvPr id="7" name="TextBox 6"/>
          <p:cNvSpPr txBox="1"/>
          <p:nvPr/>
        </p:nvSpPr>
        <p:spPr>
          <a:xfrm>
            <a:off x="3505200" y="5562600"/>
            <a:ext cx="979755" cy="646331"/>
          </a:xfrm>
          <a:prstGeom prst="rect">
            <a:avLst/>
          </a:prstGeom>
          <a:noFill/>
        </p:spPr>
        <p:txBody>
          <a:bodyPr wrap="none" rtlCol="0">
            <a:spAutoFit/>
          </a:bodyPr>
          <a:lstStyle/>
          <a:p>
            <a:r>
              <a:rPr lang="en-US" dirty="0" smtClean="0">
                <a:latin typeface="Times New Roman" pitchFamily="18" charset="0"/>
                <a:cs typeface="Times New Roman" pitchFamily="18" charset="0"/>
              </a:rPr>
              <a:t>p</a:t>
            </a:r>
            <a:r>
              <a:rPr lang="en-US" i="0" dirty="0" smtClean="0">
                <a:latin typeface="Times" pitchFamily="18" charset="0"/>
              </a:rPr>
              <a:t>(</a:t>
            </a:r>
            <a:r>
              <a:rPr lang="en-US" b="1" i="0" dirty="0" smtClean="0">
                <a:latin typeface="Times" pitchFamily="18" charset="0"/>
              </a:rPr>
              <a:t>d</a:t>
            </a:r>
            <a:r>
              <a:rPr lang="en-US" i="0" dirty="0" smtClean="0">
                <a:latin typeface="Times" pitchFamily="18" charset="0"/>
              </a:rPr>
              <a:t>)</a:t>
            </a:r>
            <a:endParaRPr lang="en-US" i="0" dirty="0">
              <a:latin typeface="Times" pitchFamily="18" charset="0"/>
            </a:endParaRPr>
          </a:p>
        </p:txBody>
      </p:sp>
      <p:sp>
        <p:nvSpPr>
          <p:cNvPr id="8" name="TextBox 7"/>
          <p:cNvSpPr txBox="1"/>
          <p:nvPr/>
        </p:nvSpPr>
        <p:spPr>
          <a:xfrm>
            <a:off x="4876800" y="5562600"/>
            <a:ext cx="946093" cy="646331"/>
          </a:xfrm>
          <a:prstGeom prst="rect">
            <a:avLst/>
          </a:prstGeom>
          <a:noFill/>
        </p:spPr>
        <p:txBody>
          <a:bodyPr wrap="none" rtlCol="0">
            <a:spAutoFit/>
          </a:bodyPr>
          <a:lstStyle/>
          <a:p>
            <a:r>
              <a:rPr lang="el-GR" dirty="0" smtClean="0">
                <a:latin typeface="Times" pitchFamily="18" charset="0"/>
              </a:rPr>
              <a:t>ξ</a:t>
            </a:r>
            <a:r>
              <a:rPr lang="en-US" i="0" dirty="0" smtClean="0">
                <a:latin typeface="Times" pitchFamily="18" charset="0"/>
              </a:rPr>
              <a:t>(</a:t>
            </a:r>
            <a:r>
              <a:rPr lang="en-US" b="1" i="0" dirty="0" smtClean="0">
                <a:latin typeface="Times" pitchFamily="18" charset="0"/>
              </a:rPr>
              <a:t>d</a:t>
            </a:r>
            <a:r>
              <a:rPr lang="en-US" i="0" dirty="0" smtClean="0">
                <a:latin typeface="Times" pitchFamily="18" charset="0"/>
              </a:rPr>
              <a:t>)</a:t>
            </a:r>
            <a:endParaRPr lang="en-US" i="0" dirty="0">
              <a:latin typeface="Times" pitchFamily="18" charset="0"/>
            </a:endParaRPr>
          </a:p>
        </p:txBody>
      </p:sp>
      <p:sp>
        <p:nvSpPr>
          <p:cNvPr id="9" name="TextBox 8"/>
          <p:cNvSpPr txBox="1"/>
          <p:nvPr/>
        </p:nvSpPr>
        <p:spPr>
          <a:xfrm>
            <a:off x="6553200" y="5562600"/>
            <a:ext cx="1856598" cy="646331"/>
          </a:xfrm>
          <a:prstGeom prst="rect">
            <a:avLst/>
          </a:prstGeom>
          <a:noFill/>
        </p:spPr>
        <p:txBody>
          <a:bodyPr wrap="none" rtlCol="0">
            <a:spAutoFit/>
          </a:bodyPr>
          <a:lstStyle/>
          <a:p>
            <a:r>
              <a:rPr lang="el-GR" dirty="0" smtClean="0">
                <a:latin typeface="Times" pitchFamily="18" charset="0"/>
              </a:rPr>
              <a:t>χ</a:t>
            </a:r>
            <a:r>
              <a:rPr lang="en-US" i="0" dirty="0" smtClean="0">
                <a:latin typeface="Times" pitchFamily="18" charset="0"/>
              </a:rPr>
              <a:t>(</a:t>
            </a:r>
            <a:r>
              <a:rPr lang="en-US" dirty="0" smtClean="0">
                <a:latin typeface="Times" pitchFamily="18" charset="0"/>
              </a:rPr>
              <a:t>s</a:t>
            </a:r>
            <a:r>
              <a:rPr lang="en-US" i="0" dirty="0" smtClean="0">
                <a:latin typeface="Times" pitchFamily="18" charset="0"/>
              </a:rPr>
              <a:t>, </a:t>
            </a:r>
            <a:r>
              <a:rPr lang="en-US" dirty="0" smtClean="0">
                <a:latin typeface="Times" pitchFamily="18" charset="0"/>
              </a:rPr>
              <a:t>s</a:t>
            </a:r>
            <a:r>
              <a:rPr lang="en-US" i="0" dirty="0" smtClean="0">
                <a:latin typeface="Times" pitchFamily="18" charset="0"/>
              </a:rPr>
              <a:t>', </a:t>
            </a:r>
            <a:r>
              <a:rPr lang="en-US" b="1" i="0" dirty="0" smtClean="0">
                <a:latin typeface="Times" pitchFamily="18" charset="0"/>
              </a:rPr>
              <a:t>d</a:t>
            </a:r>
            <a:r>
              <a:rPr lang="en-US" i="0" dirty="0" smtClean="0">
                <a:latin typeface="Times" pitchFamily="18" charset="0"/>
              </a:rPr>
              <a:t>)</a:t>
            </a:r>
            <a:endParaRPr lang="en-US" i="0" dirty="0">
              <a:latin typeface="Times" pitchFamily="18" charset="0"/>
            </a:endParaRPr>
          </a:p>
        </p:txBody>
      </p:sp>
      <p:sp>
        <p:nvSpPr>
          <p:cNvPr id="10" name="TextBox 9"/>
          <p:cNvSpPr txBox="1"/>
          <p:nvPr/>
        </p:nvSpPr>
        <p:spPr>
          <a:xfrm>
            <a:off x="1219200" y="5638800"/>
            <a:ext cx="1031051" cy="646331"/>
          </a:xfrm>
          <a:prstGeom prst="rect">
            <a:avLst/>
          </a:prstGeom>
          <a:noFill/>
        </p:spPr>
        <p:txBody>
          <a:bodyPr wrap="none" rtlCol="0">
            <a:spAutoFit/>
          </a:bodyPr>
          <a:lstStyle/>
          <a:p>
            <a:r>
              <a:rPr lang="en-US" dirty="0" smtClean="0">
                <a:latin typeface="Times New Roman" pitchFamily="18" charset="0"/>
                <a:cs typeface="Times New Roman" pitchFamily="18" charset="0"/>
              </a:rPr>
              <a:t>P</a:t>
            </a:r>
            <a:r>
              <a:rPr lang="en-US" i="0" dirty="0" smtClean="0">
                <a:latin typeface="Times" pitchFamily="18" charset="0"/>
              </a:rPr>
              <a:t>(</a:t>
            </a:r>
            <a:r>
              <a:rPr lang="en-US" b="1" i="0" dirty="0" smtClean="0">
                <a:latin typeface="Times" pitchFamily="18" charset="0"/>
              </a:rPr>
              <a:t>q</a:t>
            </a:r>
            <a:r>
              <a:rPr lang="en-US" i="0" dirty="0" smtClean="0">
                <a:latin typeface="Times" pitchFamily="18" charset="0"/>
              </a:rPr>
              <a:t>)</a:t>
            </a:r>
            <a:endParaRPr lang="en-US" i="0" dirty="0">
              <a:latin typeface="Times" pitchFamily="18" charset="0"/>
            </a:endParaRPr>
          </a:p>
        </p:txBody>
      </p:sp>
      <p:sp>
        <p:nvSpPr>
          <p:cNvPr id="11" name="TextBox 10"/>
          <p:cNvSpPr txBox="1"/>
          <p:nvPr/>
        </p:nvSpPr>
        <p:spPr>
          <a:xfrm>
            <a:off x="6477000" y="6096000"/>
            <a:ext cx="1011815" cy="646331"/>
          </a:xfrm>
          <a:prstGeom prst="rect">
            <a:avLst/>
          </a:prstGeom>
          <a:noFill/>
        </p:spPr>
        <p:txBody>
          <a:bodyPr wrap="none" rtlCol="0">
            <a:spAutoFit/>
          </a:bodyPr>
          <a:lstStyle/>
          <a:p>
            <a:r>
              <a:rPr lang="en-US" dirty="0" smtClean="0">
                <a:latin typeface="Times" pitchFamily="18" charset="0"/>
              </a:rPr>
              <a:t>s</a:t>
            </a:r>
            <a:r>
              <a:rPr lang="en-US" i="0" dirty="0" smtClean="0">
                <a:latin typeface="Times" pitchFamily="18" charset="0"/>
              </a:rPr>
              <a:t> - </a:t>
            </a:r>
            <a:r>
              <a:rPr lang="en-US" dirty="0" smtClean="0">
                <a:latin typeface="Times" pitchFamily="18" charset="0"/>
              </a:rPr>
              <a:t>s</a:t>
            </a:r>
            <a:r>
              <a:rPr lang="en-US" i="0" dirty="0" smtClean="0">
                <a:latin typeface="Times" pitchFamily="18" charset="0"/>
              </a:rPr>
              <a:t>'</a:t>
            </a:r>
            <a:endParaRPr lang="en-US" i="0" dirty="0">
              <a:latin typeface="Times" pitchFamily="18" charset="0"/>
            </a:endParaRPr>
          </a:p>
        </p:txBody>
      </p:sp>
      <p:sp>
        <p:nvSpPr>
          <p:cNvPr id="12" name="TextBox 11"/>
          <p:cNvSpPr txBox="1"/>
          <p:nvPr/>
        </p:nvSpPr>
        <p:spPr>
          <a:xfrm>
            <a:off x="2743200" y="5867400"/>
            <a:ext cx="543739" cy="646331"/>
          </a:xfrm>
          <a:prstGeom prst="rect">
            <a:avLst/>
          </a:prstGeom>
          <a:noFill/>
        </p:spPr>
        <p:txBody>
          <a:bodyPr wrap="none" rtlCol="0">
            <a:spAutoFit/>
          </a:bodyPr>
          <a:lstStyle/>
          <a:p>
            <a:r>
              <a:rPr lang="en-US" dirty="0" smtClean="0"/>
              <a:t> </a:t>
            </a:r>
            <a:r>
              <a:rPr lang="el-GR" dirty="0" smtClean="0"/>
              <a:t>κ</a:t>
            </a:r>
            <a:endParaRPr lang="en-US" dirty="0"/>
          </a:p>
        </p:txBody>
      </p:sp>
      <p:pic>
        <p:nvPicPr>
          <p:cNvPr id="146434" name="Picture 2" descr="http://latex.codecogs.com/gif.latex?\huge%20\bg_black%20P(\mathbf%7bq%7d)%20=%20N%20\int_%7b\Omega_d%7d%20\kappa%20(\mathbf%7bq%7d,%20\chi(s,%20s’,%20\mathbf%7bd%7d))%20\,%20p(\mathbf%7bd%7d)%20\,%20\delta%20\mathbf%7bd%7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3912" y="4281486"/>
            <a:ext cx="6998013" cy="1128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latex.codecogs.com/gif.latex?\large%20\dpi%7b300%7d%20\bg_black%20=%20N%20\int_%7b\Omega_d%7d%20\cos%20(2%20\pi%20\mathbf%7bf%7d%20\cdot%20\mathbf%7bd%7d)%20\,%20p(\mathbf%7bd%7d)%20\,%20\delta%20\mathbf%7bd%7d"/>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005012" y="4100512"/>
            <a:ext cx="3371850" cy="6810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410" name="Object 2"/>
          <p:cNvGraphicFramePr>
            <a:graphicFrameLocks noChangeAspect="1"/>
          </p:cNvGraphicFramePr>
          <p:nvPr/>
        </p:nvGraphicFramePr>
        <p:xfrm>
          <a:off x="1295400" y="1828800"/>
          <a:ext cx="5591175" cy="1168400"/>
        </p:xfrm>
        <a:graphic>
          <a:graphicData uri="http://schemas.openxmlformats.org/presentationml/2006/ole">
            <mc:AlternateContent xmlns:mc="http://schemas.openxmlformats.org/markup-compatibility/2006">
              <mc:Choice xmlns:v="urn:schemas-microsoft-com:vml" Requires="v">
                <p:oleObj spid="_x0000_s1044" name="Equation" r:id="rId4" imgW="1701800" imgH="355600" progId="Equation.3">
                  <p:embed/>
                </p:oleObj>
              </mc:Choice>
              <mc:Fallback>
                <p:oleObj name="Equation" r:id="rId4" imgW="1701800" imgH="355600" progId="Equation.3">
                  <p:embed/>
                  <p:pic>
                    <p:nvPicPr>
                      <p:cNvPr id="0" name="Picture 2"/>
                      <p:cNvPicPr>
                        <a:picLocks noChangeAspect="1" noChangeArrowheads="1"/>
                      </p:cNvPicPr>
                      <p:nvPr/>
                    </p:nvPicPr>
                    <p:blipFill>
                      <a:blip r:embed="rId5">
                        <a:lum bright="100000" contrast="100000"/>
                        <a:extLst>
                          <a:ext uri="{28A0092B-C50C-407E-A947-70E740481C1C}">
                            <a14:useLocalDpi xmlns:a14="http://schemas.microsoft.com/office/drawing/2010/main" val="0"/>
                          </a:ext>
                        </a:extLst>
                      </a:blip>
                      <a:srcRect/>
                      <a:stretch>
                        <a:fillRect/>
                      </a:stretch>
                    </p:blipFill>
                    <p:spPr bwMode="auto">
                      <a:xfrm>
                        <a:off x="1295400" y="1828800"/>
                        <a:ext cx="5591175"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Analysis</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latin typeface="Times" pitchFamily="18" charset="0"/>
              </a:rPr>
              <a:t>χ</a:t>
            </a:r>
            <a:r>
              <a:rPr lang="en-US" dirty="0">
                <a:latin typeface="Times" pitchFamily="18" charset="0"/>
              </a:rPr>
              <a:t>(s, s', d</a:t>
            </a:r>
            <a:r>
              <a:rPr lang="en-US" dirty="0" smtClean="0">
                <a:latin typeface="Times" pitchFamily="18" charset="0"/>
              </a:rPr>
              <a:t>)</a:t>
            </a:r>
            <a:endParaRPr lang="en-US" dirty="0"/>
          </a:p>
        </p:txBody>
      </p:sp>
      <p:sp>
        <p:nvSpPr>
          <p:cNvPr id="7" name="Content Placeholder 6"/>
          <p:cNvSpPr>
            <a:spLocks noGrp="1"/>
          </p:cNvSpPr>
          <p:nvPr>
            <p:ph idx="1"/>
          </p:nvPr>
        </p:nvSpPr>
        <p:spPr/>
        <p:txBody>
          <a:bodyPr/>
          <a:lstStyle/>
          <a:p>
            <a:r>
              <a:rPr lang="en-US" dirty="0" smtClean="0"/>
              <a:t>Uniform domain</a:t>
            </a:r>
          </a:p>
          <a:p>
            <a:endParaRPr lang="en-US" dirty="0" smtClean="0"/>
          </a:p>
          <a:p>
            <a:endParaRPr lang="en-US" dirty="0" smtClean="0"/>
          </a:p>
          <a:p>
            <a:r>
              <a:rPr lang="en-US" dirty="0" smtClean="0"/>
              <a:t>Global warp</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650328" y="2133600"/>
            <a:ext cx="2867025" cy="561975"/>
          </a:xfrm>
          <a:prstGeom prst="rect">
            <a:avLst/>
          </a:prstGeom>
          <a:noFill/>
          <a:ln w="9525">
            <a:noFill/>
            <a:miter lim="800000"/>
            <a:headEnd/>
            <a:tailEnd/>
          </a:ln>
        </p:spPr>
      </p:pic>
      <p:grpSp>
        <p:nvGrpSpPr>
          <p:cNvPr id="2" name="Group 1"/>
          <p:cNvGrpSpPr/>
          <p:nvPr/>
        </p:nvGrpSpPr>
        <p:grpSpPr>
          <a:xfrm>
            <a:off x="6477000" y="883920"/>
            <a:ext cx="2362200" cy="5410200"/>
            <a:chOff x="6477000" y="883920"/>
            <a:chExt cx="2362200" cy="5410200"/>
          </a:xfrm>
        </p:grpSpPr>
        <p:sp>
          <p:nvSpPr>
            <p:cNvPr id="6" name="Freeform 5"/>
            <p:cNvSpPr>
              <a:spLocks noChangeAspect="1"/>
            </p:cNvSpPr>
            <p:nvPr/>
          </p:nvSpPr>
          <p:spPr bwMode="auto">
            <a:xfrm>
              <a:off x="6477000" y="883920"/>
              <a:ext cx="2286000" cy="2286000"/>
            </a:xfrm>
            <a:custGeom>
              <a:avLst/>
              <a:gdLst>
                <a:gd name="connsiteX0" fmla="*/ 0 w 3765177"/>
                <a:gd name="connsiteY0" fmla="*/ 0 h 2326342"/>
                <a:gd name="connsiteX1" fmla="*/ 443753 w 3765177"/>
                <a:gd name="connsiteY1" fmla="*/ 2326342 h 2326342"/>
                <a:gd name="connsiteX2" fmla="*/ 3348318 w 3765177"/>
                <a:gd name="connsiteY2" fmla="*/ 2124636 h 2326342"/>
                <a:gd name="connsiteX3" fmla="*/ 3765177 w 3765177"/>
                <a:gd name="connsiteY3" fmla="*/ 954742 h 2326342"/>
                <a:gd name="connsiteX4" fmla="*/ 0 w 3765177"/>
                <a:gd name="connsiteY4" fmla="*/ 0 h 2326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177" h="2326342">
                  <a:moveTo>
                    <a:pt x="0" y="0"/>
                  </a:moveTo>
                  <a:lnTo>
                    <a:pt x="443753" y="2326342"/>
                  </a:lnTo>
                  <a:lnTo>
                    <a:pt x="3348318" y="2124636"/>
                  </a:lnTo>
                  <a:lnTo>
                    <a:pt x="3765177" y="954742"/>
                  </a:lnTo>
                  <a:lnTo>
                    <a:pt x="0" y="0"/>
                  </a:lnTo>
                  <a:close/>
                </a:path>
              </a:pathLst>
            </a:cu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0" name="Down Arrow 9"/>
            <p:cNvSpPr/>
            <p:nvPr/>
          </p:nvSpPr>
          <p:spPr bwMode="auto">
            <a:xfrm>
              <a:off x="7467600" y="3322320"/>
              <a:ext cx="457200" cy="533400"/>
            </a:xfrm>
            <a:prstGeom prst="downArrow">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8458200" y="18745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8077200" y="17221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7543800" y="14935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6781800" y="11887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8382000" y="21793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Oval 15"/>
            <p:cNvSpPr>
              <a:spLocks noChangeAspect="1"/>
            </p:cNvSpPr>
            <p:nvPr/>
          </p:nvSpPr>
          <p:spPr bwMode="auto">
            <a:xfrm>
              <a:off x="8305800" y="24841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a:spLocks noChangeAspect="1"/>
            </p:cNvSpPr>
            <p:nvPr/>
          </p:nvSpPr>
          <p:spPr bwMode="auto">
            <a:xfrm>
              <a:off x="8229600" y="27889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6858000" y="17983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6934200" y="23317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7010400" y="28651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7848600" y="281940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2" name="Oval 21"/>
            <p:cNvSpPr>
              <a:spLocks noChangeAspect="1"/>
            </p:cNvSpPr>
            <p:nvPr/>
          </p:nvSpPr>
          <p:spPr bwMode="auto">
            <a:xfrm>
              <a:off x="7467600" y="2846832"/>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3" name="Oval 22"/>
            <p:cNvSpPr>
              <a:spLocks noChangeAspect="1"/>
            </p:cNvSpPr>
            <p:nvPr/>
          </p:nvSpPr>
          <p:spPr bwMode="auto">
            <a:xfrm>
              <a:off x="7467600" y="19507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4" name="Oval 23"/>
            <p:cNvSpPr>
              <a:spLocks noChangeAspect="1"/>
            </p:cNvSpPr>
            <p:nvPr/>
          </p:nvSpPr>
          <p:spPr bwMode="auto">
            <a:xfrm>
              <a:off x="7467600" y="24079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5" name="Oval 24"/>
            <p:cNvSpPr>
              <a:spLocks noChangeAspect="1"/>
            </p:cNvSpPr>
            <p:nvPr/>
          </p:nvSpPr>
          <p:spPr bwMode="auto">
            <a:xfrm>
              <a:off x="8001000" y="21031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6" name="Oval 25"/>
            <p:cNvSpPr>
              <a:spLocks noChangeAspect="1"/>
            </p:cNvSpPr>
            <p:nvPr/>
          </p:nvSpPr>
          <p:spPr bwMode="auto">
            <a:xfrm>
              <a:off x="7924800" y="2484120"/>
              <a:ext cx="91440" cy="91440"/>
            </a:xfrm>
            <a:prstGeom prst="ellipse">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7" name="Straight Arrow Connector 26"/>
            <p:cNvCxnSpPr/>
            <p:nvPr/>
          </p:nvCxnSpPr>
          <p:spPr bwMode="auto">
            <a:xfrm rot="16200000" flipH="1">
              <a:off x="6775704" y="2606040"/>
              <a:ext cx="468742" cy="76200"/>
            </a:xfrm>
            <a:prstGeom prst="straightConnector1">
              <a:avLst/>
            </a:prstGeom>
            <a:noFill/>
            <a:ln w="25400" cap="flat" cmpd="sng" algn="ctr">
              <a:solidFill>
                <a:srgbClr val="FFFF00"/>
              </a:solidFill>
              <a:prstDash val="solid"/>
              <a:round/>
              <a:headEnd type="arrow"/>
              <a:tailEnd type="arrow"/>
            </a:ln>
            <a:effectLst/>
          </p:spPr>
        </p:cxnSp>
        <p:grpSp>
          <p:nvGrpSpPr>
            <p:cNvPr id="3" name="Group 27"/>
            <p:cNvGrpSpPr/>
            <p:nvPr/>
          </p:nvGrpSpPr>
          <p:grpSpPr>
            <a:xfrm>
              <a:off x="6553200" y="4008120"/>
              <a:ext cx="2286000" cy="2286000"/>
              <a:chOff x="838200" y="4267200"/>
              <a:chExt cx="2286000" cy="2286000"/>
            </a:xfrm>
          </p:grpSpPr>
          <p:sp>
            <p:nvSpPr>
              <p:cNvPr id="29" name="Rectangle 28"/>
              <p:cNvSpPr/>
              <p:nvPr/>
            </p:nvSpPr>
            <p:spPr bwMode="auto">
              <a:xfrm>
                <a:off x="838200" y="4267200"/>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0" name="Oval 29"/>
              <p:cNvSpPr>
                <a:spLocks noChangeAspect="1"/>
              </p:cNvSpPr>
              <p:nvPr/>
            </p:nvSpPr>
            <p:spPr bwMode="auto">
              <a:xfrm>
                <a:off x="1143000" y="45720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1" name="Oval 30"/>
              <p:cNvSpPr>
                <a:spLocks noChangeAspect="1"/>
              </p:cNvSpPr>
              <p:nvPr/>
            </p:nvSpPr>
            <p:spPr bwMode="auto">
              <a:xfrm>
                <a:off x="1676400" y="45720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2" name="Oval 31"/>
              <p:cNvSpPr>
                <a:spLocks noChangeAspect="1"/>
              </p:cNvSpPr>
              <p:nvPr/>
            </p:nvSpPr>
            <p:spPr bwMode="auto">
              <a:xfrm>
                <a:off x="2209800" y="45720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3" name="Oval 32"/>
              <p:cNvSpPr>
                <a:spLocks noChangeAspect="1"/>
              </p:cNvSpPr>
              <p:nvPr/>
            </p:nvSpPr>
            <p:spPr bwMode="auto">
              <a:xfrm>
                <a:off x="2743200" y="45720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4" name="Oval 33"/>
              <p:cNvSpPr>
                <a:spLocks noChangeAspect="1"/>
              </p:cNvSpPr>
              <p:nvPr/>
            </p:nvSpPr>
            <p:spPr bwMode="auto">
              <a:xfrm>
                <a:off x="11430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5" name="Oval 34"/>
              <p:cNvSpPr>
                <a:spLocks noChangeAspect="1"/>
              </p:cNvSpPr>
              <p:nvPr/>
            </p:nvSpPr>
            <p:spPr bwMode="auto">
              <a:xfrm>
                <a:off x="16764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6" name="Oval 35"/>
              <p:cNvSpPr>
                <a:spLocks noChangeAspect="1"/>
              </p:cNvSpPr>
              <p:nvPr/>
            </p:nvSpPr>
            <p:spPr bwMode="auto">
              <a:xfrm>
                <a:off x="22098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7" name="Oval 36"/>
              <p:cNvSpPr>
                <a:spLocks noChangeAspect="1"/>
              </p:cNvSpPr>
              <p:nvPr/>
            </p:nvSpPr>
            <p:spPr bwMode="auto">
              <a:xfrm>
                <a:off x="2743200" y="61722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8" name="Oval 37"/>
              <p:cNvSpPr>
                <a:spLocks noChangeAspect="1"/>
              </p:cNvSpPr>
              <p:nvPr/>
            </p:nvSpPr>
            <p:spPr bwMode="auto">
              <a:xfrm>
                <a:off x="1143000" y="5105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39" name="Oval 38"/>
              <p:cNvSpPr>
                <a:spLocks noChangeAspect="1"/>
              </p:cNvSpPr>
              <p:nvPr/>
            </p:nvSpPr>
            <p:spPr bwMode="auto">
              <a:xfrm>
                <a:off x="1676400" y="5105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0" name="Oval 39"/>
              <p:cNvSpPr>
                <a:spLocks noChangeAspect="1"/>
              </p:cNvSpPr>
              <p:nvPr/>
            </p:nvSpPr>
            <p:spPr bwMode="auto">
              <a:xfrm>
                <a:off x="2209800" y="5105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1" name="Oval 40"/>
              <p:cNvSpPr>
                <a:spLocks noChangeAspect="1"/>
              </p:cNvSpPr>
              <p:nvPr/>
            </p:nvSpPr>
            <p:spPr bwMode="auto">
              <a:xfrm>
                <a:off x="2743200" y="51054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2" name="Oval 41"/>
              <p:cNvSpPr>
                <a:spLocks noChangeAspect="1"/>
              </p:cNvSpPr>
              <p:nvPr/>
            </p:nvSpPr>
            <p:spPr bwMode="auto">
              <a:xfrm>
                <a:off x="11430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3" name="Oval 42"/>
              <p:cNvSpPr>
                <a:spLocks noChangeAspect="1"/>
              </p:cNvSpPr>
              <p:nvPr/>
            </p:nvSpPr>
            <p:spPr bwMode="auto">
              <a:xfrm>
                <a:off x="16764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4" name="Oval 43"/>
              <p:cNvSpPr>
                <a:spLocks noChangeAspect="1"/>
              </p:cNvSpPr>
              <p:nvPr/>
            </p:nvSpPr>
            <p:spPr bwMode="auto">
              <a:xfrm>
                <a:off x="22098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5" name="Oval 44"/>
              <p:cNvSpPr>
                <a:spLocks noChangeAspect="1"/>
              </p:cNvSpPr>
              <p:nvPr/>
            </p:nvSpPr>
            <p:spPr bwMode="auto">
              <a:xfrm>
                <a:off x="2743200" y="5638800"/>
                <a:ext cx="91440" cy="91440"/>
              </a:xfrm>
              <a:prstGeom prst="ellipse">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46" name="Straight Arrow Connector 45"/>
              <p:cNvCxnSpPr>
                <a:stCxn id="42" idx="4"/>
                <a:endCxn id="34" idx="0"/>
              </p:cNvCxnSpPr>
              <p:nvPr/>
            </p:nvCxnSpPr>
            <p:spPr bwMode="auto">
              <a:xfrm rot="5400000">
                <a:off x="967740" y="5951220"/>
                <a:ext cx="441960" cy="1588"/>
              </a:xfrm>
              <a:prstGeom prst="straightConnector1">
                <a:avLst/>
              </a:prstGeom>
              <a:noFill/>
              <a:ln w="25400" cap="flat" cmpd="sng" algn="ctr">
                <a:solidFill>
                  <a:srgbClr val="FF0000"/>
                </a:solidFill>
                <a:prstDash val="solid"/>
                <a:round/>
                <a:headEnd type="arrow"/>
                <a:tailEnd type="arrow"/>
              </a:ln>
              <a:effectLst/>
            </p:spPr>
          </p:cxnSp>
        </p:grpSp>
        <p:sp>
          <p:nvSpPr>
            <p:cNvPr id="47" name="TextBox 46"/>
            <p:cNvSpPr txBox="1"/>
            <p:nvPr/>
          </p:nvSpPr>
          <p:spPr>
            <a:xfrm>
              <a:off x="6805216" y="3327410"/>
              <a:ext cx="631904" cy="523220"/>
            </a:xfrm>
            <a:prstGeom prst="rect">
              <a:avLst/>
            </a:prstGeom>
            <a:noFill/>
          </p:spPr>
          <p:txBody>
            <a:bodyPr wrap="none" rtlCol="0">
              <a:spAutoFit/>
            </a:bodyPr>
            <a:lstStyle/>
            <a:p>
              <a:r>
                <a:rPr lang="el-GR" sz="2800" dirty="0" smtClean="0"/>
                <a:t>φ</a:t>
              </a:r>
              <a:r>
                <a:rPr lang="en-US" sz="2800" baseline="30000" dirty="0" smtClean="0"/>
                <a:t>-1</a:t>
              </a:r>
            </a:p>
          </p:txBody>
        </p:sp>
      </p:grpSp>
      <p:grpSp>
        <p:nvGrpSpPr>
          <p:cNvPr id="4" name="Group 2"/>
          <p:cNvGrpSpPr/>
          <p:nvPr/>
        </p:nvGrpSpPr>
        <p:grpSpPr>
          <a:xfrm>
            <a:off x="6614974" y="1947594"/>
            <a:ext cx="838406" cy="1233539"/>
            <a:chOff x="6614974" y="1947594"/>
            <a:chExt cx="838406" cy="1233539"/>
          </a:xfrm>
        </p:grpSpPr>
        <p:sp>
          <p:nvSpPr>
            <p:cNvPr id="48" name="TextBox 47"/>
            <p:cNvSpPr txBox="1"/>
            <p:nvPr/>
          </p:nvSpPr>
          <p:spPr>
            <a:xfrm>
              <a:off x="6923703" y="1947594"/>
              <a:ext cx="364202" cy="646331"/>
            </a:xfrm>
            <a:prstGeom prst="rect">
              <a:avLst/>
            </a:prstGeom>
            <a:noFill/>
          </p:spPr>
          <p:txBody>
            <a:bodyPr wrap="none" rtlCol="0">
              <a:spAutoFit/>
            </a:bodyPr>
            <a:lstStyle/>
            <a:p>
              <a:r>
                <a:rPr lang="en-US" dirty="0" smtClean="0">
                  <a:latin typeface="Times" pitchFamily="18" charset="0"/>
                </a:rPr>
                <a:t>s</a:t>
              </a:r>
              <a:endParaRPr lang="en-US" i="0" dirty="0">
                <a:latin typeface="Times" pitchFamily="18" charset="0"/>
              </a:endParaRPr>
            </a:p>
          </p:txBody>
        </p:sp>
        <p:sp>
          <p:nvSpPr>
            <p:cNvPr id="49" name="TextBox 48"/>
            <p:cNvSpPr txBox="1"/>
            <p:nvPr/>
          </p:nvSpPr>
          <p:spPr>
            <a:xfrm>
              <a:off x="6614974" y="2396800"/>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sp>
          <p:nvSpPr>
            <p:cNvPr id="51" name="TextBox 50"/>
            <p:cNvSpPr txBox="1"/>
            <p:nvPr/>
          </p:nvSpPr>
          <p:spPr>
            <a:xfrm>
              <a:off x="7005822" y="2534802"/>
              <a:ext cx="447558" cy="646331"/>
            </a:xfrm>
            <a:prstGeom prst="rect">
              <a:avLst/>
            </a:prstGeom>
            <a:noFill/>
          </p:spPr>
          <p:txBody>
            <a:bodyPr wrap="none" rtlCol="0">
              <a:spAutoFit/>
            </a:bodyPr>
            <a:lstStyle/>
            <a:p>
              <a:r>
                <a:rPr lang="en-US" dirty="0" smtClean="0">
                  <a:latin typeface="Times" pitchFamily="18" charset="0"/>
                </a:rPr>
                <a:t>s</a:t>
              </a:r>
              <a:r>
                <a:rPr lang="en-US" i="0" dirty="0" smtClean="0">
                  <a:latin typeface="Times" pitchFamily="18" charset="0"/>
                </a:rPr>
                <a:t>'</a:t>
              </a:r>
              <a:endParaRPr lang="en-US" i="0" dirty="0">
                <a:latin typeface="Times" pitchFamily="18" charset="0"/>
              </a:endParaRPr>
            </a:p>
          </p:txBody>
        </p:sp>
      </p:grpSp>
      <p:sp>
        <p:nvSpPr>
          <p:cNvPr id="52" name="TextBox 51"/>
          <p:cNvSpPr txBox="1"/>
          <p:nvPr/>
        </p:nvSpPr>
        <p:spPr>
          <a:xfrm>
            <a:off x="4758376" y="5339176"/>
            <a:ext cx="1856598" cy="646331"/>
          </a:xfrm>
          <a:prstGeom prst="rect">
            <a:avLst/>
          </a:prstGeom>
          <a:noFill/>
        </p:spPr>
        <p:txBody>
          <a:bodyPr wrap="none" rtlCol="0">
            <a:spAutoFit/>
          </a:bodyPr>
          <a:lstStyle/>
          <a:p>
            <a:r>
              <a:rPr lang="el-GR" dirty="0" smtClean="0">
                <a:solidFill>
                  <a:srgbClr val="FF0000"/>
                </a:solidFill>
                <a:latin typeface="Times" pitchFamily="18" charset="0"/>
              </a:rPr>
              <a:t>χ</a:t>
            </a:r>
            <a:r>
              <a:rPr lang="en-US" i="0" dirty="0" smtClean="0">
                <a:solidFill>
                  <a:srgbClr val="FF0000"/>
                </a:solidFill>
                <a:latin typeface="Times" pitchFamily="18" charset="0"/>
              </a:rPr>
              <a:t>(</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b="1" i="0" dirty="0" smtClean="0">
                <a:solidFill>
                  <a:srgbClr val="FF0000"/>
                </a:solidFill>
                <a:latin typeface="Times" pitchFamily="18" charset="0"/>
              </a:rPr>
              <a:t>d</a:t>
            </a:r>
            <a:r>
              <a:rPr lang="en-US" i="0" dirty="0" smtClean="0">
                <a:solidFill>
                  <a:srgbClr val="FF0000"/>
                </a:solidFill>
                <a:latin typeface="Times" pitchFamily="18" charset="0"/>
              </a:rPr>
              <a:t>)</a:t>
            </a:r>
            <a:endParaRPr lang="en-US" i="0" dirty="0">
              <a:solidFill>
                <a:srgbClr val="FF0000"/>
              </a:solidFill>
              <a:latin typeface="Times" pitchFamily="18" charset="0"/>
            </a:endParaRPr>
          </a:p>
        </p:txBody>
      </p:sp>
      <p:sp>
        <p:nvSpPr>
          <p:cNvPr id="54" name="Arc 53"/>
          <p:cNvSpPr/>
          <p:nvPr/>
        </p:nvSpPr>
        <p:spPr bwMode="auto">
          <a:xfrm>
            <a:off x="5964717" y="2910839"/>
            <a:ext cx="2356323" cy="3074667"/>
          </a:xfrm>
          <a:prstGeom prst="arc">
            <a:avLst>
              <a:gd name="adj1" fmla="val 16200101"/>
              <a:gd name="adj2" fmla="val 5833046"/>
            </a:avLst>
          </a:prstGeom>
          <a:noFill/>
          <a:ln w="25400" cap="flat" cmpd="sng" algn="ctr">
            <a:gradFill>
              <a:gsLst>
                <a:gs pos="0">
                  <a:srgbClr val="FFFF00"/>
                </a:gs>
                <a:gs pos="100000">
                  <a:srgbClr val="FF0000"/>
                </a:gs>
              </a:gsLst>
              <a:lin ang="5400000" scaled="0"/>
            </a:gra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5" name="Arc 54"/>
          <p:cNvSpPr/>
          <p:nvPr/>
        </p:nvSpPr>
        <p:spPr bwMode="auto">
          <a:xfrm flipH="1">
            <a:off x="5522757" y="2377440"/>
            <a:ext cx="2798283" cy="3074667"/>
          </a:xfrm>
          <a:prstGeom prst="arc">
            <a:avLst>
              <a:gd name="adj1" fmla="val 16200101"/>
              <a:gd name="adj2" fmla="val 5211402"/>
            </a:avLst>
          </a:prstGeom>
          <a:noFill/>
          <a:ln w="25400" cap="flat" cmpd="sng" algn="ctr">
            <a:gradFill>
              <a:gsLst>
                <a:gs pos="0">
                  <a:srgbClr val="FFFF00"/>
                </a:gs>
                <a:gs pos="100000">
                  <a:srgbClr val="FF0000"/>
                </a:gs>
              </a:gsLst>
              <a:lin ang="5400000" scaled="0"/>
            </a:gra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9" name="Picture 3"/>
          <p:cNvPicPr>
            <a:picLocks noChangeAspect="1" noChangeArrowheads="1"/>
          </p:cNvPicPr>
          <p:nvPr/>
        </p:nvPicPr>
        <p:blipFill>
          <a:blip r:embed="rId4" cstate="print"/>
          <a:srcRect/>
          <a:stretch>
            <a:fillRect/>
          </a:stretch>
        </p:blipFill>
        <p:spPr bwMode="auto">
          <a:xfrm>
            <a:off x="228600" y="4104322"/>
            <a:ext cx="6076950" cy="600075"/>
          </a:xfrm>
          <a:prstGeom prst="rect">
            <a:avLst/>
          </a:prstGeom>
          <a:noFill/>
          <a:ln w="9525">
            <a:noFill/>
            <a:miter lim="800000"/>
            <a:headEnd/>
            <a:tailEnd/>
          </a:ln>
        </p:spPr>
      </p:pic>
      <p:sp>
        <p:nvSpPr>
          <p:cNvPr id="53" name="TextBox 52"/>
          <p:cNvSpPr txBox="1"/>
          <p:nvPr/>
        </p:nvSpPr>
        <p:spPr>
          <a:xfrm>
            <a:off x="5867400" y="1600200"/>
            <a:ext cx="529312" cy="646331"/>
          </a:xfrm>
          <a:prstGeom prst="rect">
            <a:avLst/>
          </a:prstGeom>
          <a:noFill/>
        </p:spPr>
        <p:txBody>
          <a:bodyPr wrap="none" rtlCol="0">
            <a:spAutoFit/>
          </a:bodyPr>
          <a:lstStyle/>
          <a:p>
            <a:r>
              <a:rPr lang="el-GR" i="0" dirty="0" smtClean="0"/>
              <a:t>Ω</a:t>
            </a:r>
            <a:endParaRPr lang="en-US"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up)">
                                      <p:cBhvr>
                                        <p:cTn id="19" dur="500"/>
                                        <p:tgtEl>
                                          <p:spTgt spid="5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up)">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animBg="1"/>
      <p:bldP spid="55" grpId="0" animBg="1"/>
      <p:bldP spid="53"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pitchFamily="18" charset="0"/>
              </a:rPr>
              <a:t>χ</a:t>
            </a:r>
            <a:r>
              <a:rPr lang="en-US" dirty="0">
                <a:latin typeface="Times" pitchFamily="18" charset="0"/>
              </a:rPr>
              <a:t>(s, s', d)</a:t>
            </a:r>
            <a:endParaRPr lang="en-US" dirty="0"/>
          </a:p>
        </p:txBody>
      </p:sp>
      <p:sp>
        <p:nvSpPr>
          <p:cNvPr id="3" name="Content Placeholder 2"/>
          <p:cNvSpPr>
            <a:spLocks noGrp="1"/>
          </p:cNvSpPr>
          <p:nvPr>
            <p:ph idx="1"/>
          </p:nvPr>
        </p:nvSpPr>
        <p:spPr/>
        <p:txBody>
          <a:bodyPr/>
          <a:lstStyle/>
          <a:p>
            <a:r>
              <a:rPr lang="en-US" dirty="0" smtClean="0"/>
              <a:t>Isotropic domain </a:t>
            </a:r>
          </a:p>
          <a:p>
            <a:pPr lvl="1"/>
            <a:r>
              <a:rPr lang="en-US" dirty="0"/>
              <a:t>l</a:t>
            </a:r>
            <a:r>
              <a:rPr lang="en-US" dirty="0" smtClean="0"/>
              <a:t>ocal warp</a:t>
            </a:r>
          </a:p>
          <a:p>
            <a:pPr lvl="1"/>
            <a:r>
              <a:rPr lang="en-US" dirty="0"/>
              <a:t>c</a:t>
            </a:r>
            <a:r>
              <a:rPr lang="en-US" dirty="0" smtClean="0"/>
              <a:t>hange </a:t>
            </a:r>
            <a:r>
              <a:rPr lang="en-US" b="1" dirty="0" smtClean="0">
                <a:latin typeface="Times New Roman" pitchFamily="18" charset="0"/>
                <a:cs typeface="Times New Roman" pitchFamily="18" charset="0"/>
              </a:rPr>
              <a:t>d</a:t>
            </a:r>
            <a:r>
              <a:rPr lang="en-US" dirty="0" smtClean="0"/>
              <a:t> length, keep direction</a:t>
            </a:r>
            <a:endParaRPr lang="en-US" dirty="0"/>
          </a:p>
        </p:txBody>
      </p:sp>
      <p:pic>
        <p:nvPicPr>
          <p:cNvPr id="5" name="Picture 5"/>
          <p:cNvPicPr>
            <a:picLocks noChangeAspect="1" noChangeArrowheads="1"/>
          </p:cNvPicPr>
          <p:nvPr/>
        </p:nvPicPr>
        <p:blipFill>
          <a:blip r:embed="rId3" cstate="print"/>
          <a:srcRect/>
          <a:stretch>
            <a:fillRect/>
          </a:stretch>
        </p:blipFill>
        <p:spPr bwMode="auto">
          <a:xfrm>
            <a:off x="457200" y="3962400"/>
            <a:ext cx="5295900" cy="1162050"/>
          </a:xfrm>
          <a:prstGeom prst="rect">
            <a:avLst/>
          </a:prstGeom>
          <a:noFill/>
          <a:ln w="9525">
            <a:noFill/>
            <a:miter lim="800000"/>
            <a:headEnd/>
            <a:tailEnd/>
          </a:ln>
        </p:spPr>
      </p:pic>
      <p:pic>
        <p:nvPicPr>
          <p:cNvPr id="8" name="Picture 2" descr="C:\home\lywei\trees\rui-umass\bluemath\doc\figs\raster\ostro_negate.png"/>
          <p:cNvPicPr>
            <a:picLocks noChangeAspect="1" noChangeArrowheads="1"/>
          </p:cNvPicPr>
          <p:nvPr/>
        </p:nvPicPr>
        <p:blipFill>
          <a:blip r:embed="rId4" cstate="print"/>
          <a:srcRect/>
          <a:stretch>
            <a:fillRect/>
          </a:stretch>
        </p:blipFill>
        <p:spPr bwMode="auto">
          <a:xfrm>
            <a:off x="6172200" y="1143000"/>
            <a:ext cx="2286000" cy="2286000"/>
          </a:xfrm>
          <a:prstGeom prst="rect">
            <a:avLst/>
          </a:prstGeom>
          <a:noFill/>
          <a:ln>
            <a:solidFill>
              <a:srgbClr val="FFFFFF"/>
            </a:solidFill>
          </a:ln>
        </p:spPr>
      </p:pic>
      <p:sp>
        <p:nvSpPr>
          <p:cNvPr id="9" name="Down Arrow 8"/>
          <p:cNvSpPr/>
          <p:nvPr/>
        </p:nvSpPr>
        <p:spPr bwMode="auto">
          <a:xfrm>
            <a:off x="7086600" y="3581400"/>
            <a:ext cx="457200" cy="533400"/>
          </a:xfrm>
          <a:prstGeom prst="downArrow">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7086600" y="2895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6748272" y="233172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TextBox 12"/>
          <p:cNvSpPr txBox="1"/>
          <p:nvPr/>
        </p:nvSpPr>
        <p:spPr>
          <a:xfrm>
            <a:off x="6705600" y="2667000"/>
            <a:ext cx="447558" cy="646331"/>
          </a:xfrm>
          <a:prstGeom prst="rect">
            <a:avLst/>
          </a:prstGeom>
          <a:noFill/>
        </p:spPr>
        <p:txBody>
          <a:bodyPr wrap="none" rtlCol="0">
            <a:spAutoFit/>
          </a:bodyPr>
          <a:lstStyle/>
          <a:p>
            <a:r>
              <a:rPr lang="en-US" dirty="0" smtClean="0">
                <a:latin typeface="Times" pitchFamily="18" charset="0"/>
              </a:rPr>
              <a:t>s</a:t>
            </a:r>
            <a:r>
              <a:rPr lang="en-US" i="0" dirty="0" smtClean="0">
                <a:latin typeface="Times" pitchFamily="18" charset="0"/>
              </a:rPr>
              <a:t>'</a:t>
            </a:r>
            <a:endParaRPr lang="en-US" i="0" dirty="0">
              <a:latin typeface="Times" pitchFamily="18" charset="0"/>
            </a:endParaRPr>
          </a:p>
        </p:txBody>
      </p:sp>
      <p:sp>
        <p:nvSpPr>
          <p:cNvPr id="14" name="TextBox 13"/>
          <p:cNvSpPr txBox="1"/>
          <p:nvPr/>
        </p:nvSpPr>
        <p:spPr>
          <a:xfrm>
            <a:off x="6324600" y="2209800"/>
            <a:ext cx="364202" cy="646331"/>
          </a:xfrm>
          <a:prstGeom prst="rect">
            <a:avLst/>
          </a:prstGeom>
          <a:noFill/>
        </p:spPr>
        <p:txBody>
          <a:bodyPr wrap="none" rtlCol="0">
            <a:spAutoFit/>
          </a:bodyPr>
          <a:lstStyle/>
          <a:p>
            <a:r>
              <a:rPr lang="en-US" dirty="0" smtClean="0">
                <a:latin typeface="Times" pitchFamily="18" charset="0"/>
              </a:rPr>
              <a:t>s</a:t>
            </a:r>
            <a:endParaRPr lang="en-US" i="0" dirty="0">
              <a:latin typeface="Times" pitchFamily="18" charset="0"/>
            </a:endParaRPr>
          </a:p>
        </p:txBody>
      </p:sp>
      <p:sp>
        <p:nvSpPr>
          <p:cNvPr id="15" name="Oval 14"/>
          <p:cNvSpPr/>
          <p:nvPr/>
        </p:nvSpPr>
        <p:spPr bwMode="auto">
          <a:xfrm>
            <a:off x="6553200" y="2133600"/>
            <a:ext cx="457200" cy="4572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p:nvPr/>
        </p:nvSpPr>
        <p:spPr bwMode="auto">
          <a:xfrm>
            <a:off x="6675120" y="2487168"/>
            <a:ext cx="914400" cy="9144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7" name="Straight Arrow Connector 26"/>
          <p:cNvCxnSpPr>
            <a:endCxn id="11" idx="0"/>
          </p:cNvCxnSpPr>
          <p:nvPr/>
        </p:nvCxnSpPr>
        <p:spPr bwMode="auto">
          <a:xfrm rot="16200000" flipH="1">
            <a:off x="6728460" y="2491740"/>
            <a:ext cx="457200" cy="350520"/>
          </a:xfrm>
          <a:prstGeom prst="straightConnector1">
            <a:avLst/>
          </a:prstGeom>
          <a:noFill/>
          <a:ln w="25400" cap="flat" cmpd="sng" algn="ctr">
            <a:solidFill>
              <a:srgbClr val="FFFF00"/>
            </a:solidFill>
            <a:prstDash val="solid"/>
            <a:round/>
            <a:headEnd type="arrow"/>
            <a:tailEnd type="arrow"/>
          </a:ln>
          <a:effectLst/>
        </p:spPr>
      </p:cxnSp>
      <p:grpSp>
        <p:nvGrpSpPr>
          <p:cNvPr id="4" name="Group 30"/>
          <p:cNvGrpSpPr/>
          <p:nvPr/>
        </p:nvGrpSpPr>
        <p:grpSpPr>
          <a:xfrm>
            <a:off x="6172200" y="4270248"/>
            <a:ext cx="2286000" cy="2286000"/>
            <a:chOff x="6172200" y="4270248"/>
            <a:chExt cx="2286000" cy="2286000"/>
          </a:xfrm>
        </p:grpSpPr>
        <p:sp>
          <p:nvSpPr>
            <p:cNvPr id="10" name="Rectangle 9"/>
            <p:cNvSpPr/>
            <p:nvPr/>
          </p:nvSpPr>
          <p:spPr bwMode="auto">
            <a:xfrm>
              <a:off x="6172200" y="4270248"/>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7251192" y="5660136"/>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6793992" y="5056632"/>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3" name="Oval 22"/>
            <p:cNvSpPr/>
            <p:nvPr/>
          </p:nvSpPr>
          <p:spPr bwMode="auto">
            <a:xfrm>
              <a:off x="6934200" y="5334000"/>
              <a:ext cx="731520" cy="73152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5" name="Oval 24"/>
            <p:cNvSpPr/>
            <p:nvPr/>
          </p:nvSpPr>
          <p:spPr bwMode="auto">
            <a:xfrm>
              <a:off x="6477000" y="4724400"/>
              <a:ext cx="731520" cy="73152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8" name="Straight Arrow Connector 27"/>
            <p:cNvCxnSpPr/>
            <p:nvPr/>
          </p:nvCxnSpPr>
          <p:spPr bwMode="auto">
            <a:xfrm rot="16200000" flipH="1">
              <a:off x="6781800" y="5181600"/>
              <a:ext cx="533400" cy="381000"/>
            </a:xfrm>
            <a:prstGeom prst="straightConnector1">
              <a:avLst/>
            </a:prstGeom>
            <a:noFill/>
            <a:ln w="25400" cap="flat" cmpd="sng" algn="ctr">
              <a:solidFill>
                <a:srgbClr val="FF0000"/>
              </a:solidFill>
              <a:prstDash val="solid"/>
              <a:round/>
              <a:headEnd type="arrow"/>
              <a:tailEnd type="arrow"/>
            </a:ln>
            <a:effectLst/>
          </p:spPr>
        </p:cxnSp>
      </p:grpSp>
      <p:sp>
        <p:nvSpPr>
          <p:cNvPr id="26" name="TextBox 25"/>
          <p:cNvSpPr txBox="1"/>
          <p:nvPr/>
        </p:nvSpPr>
        <p:spPr>
          <a:xfrm>
            <a:off x="5715000" y="2743200"/>
            <a:ext cx="934871" cy="646331"/>
          </a:xfrm>
          <a:prstGeom prst="rect">
            <a:avLst/>
          </a:prstGeom>
          <a:noFill/>
        </p:spPr>
        <p:txBody>
          <a:bodyPr wrap="none" rtlCol="0">
            <a:spAutoFit/>
          </a:bodyPr>
          <a:lstStyle/>
          <a:p>
            <a:r>
              <a:rPr lang="en-US" dirty="0" smtClean="0">
                <a:solidFill>
                  <a:srgbClr val="FFFF00"/>
                </a:solidFill>
                <a:latin typeface="Times" pitchFamily="18" charset="0"/>
              </a:rPr>
              <a:t>r(s</a:t>
            </a:r>
            <a:r>
              <a:rPr lang="en-US" i="0" dirty="0" smtClean="0">
                <a:solidFill>
                  <a:srgbClr val="FFFF00"/>
                </a:solidFill>
                <a:latin typeface="Times" pitchFamily="18" charset="0"/>
              </a:rPr>
              <a:t>'</a:t>
            </a:r>
            <a:r>
              <a:rPr lang="en-US" dirty="0" smtClean="0">
                <a:solidFill>
                  <a:srgbClr val="FFFF00"/>
                </a:solidFill>
                <a:latin typeface="Times" pitchFamily="18" charset="0"/>
              </a:rPr>
              <a:t>)</a:t>
            </a:r>
            <a:endParaRPr lang="en-US" i="0" dirty="0">
              <a:solidFill>
                <a:srgbClr val="FFFF00"/>
              </a:solidFill>
              <a:latin typeface="Times" pitchFamily="18" charset="0"/>
            </a:endParaRPr>
          </a:p>
        </p:txBody>
      </p:sp>
      <p:sp>
        <p:nvSpPr>
          <p:cNvPr id="30" name="TextBox 29"/>
          <p:cNvSpPr txBox="1"/>
          <p:nvPr/>
        </p:nvSpPr>
        <p:spPr>
          <a:xfrm>
            <a:off x="5715000" y="1828800"/>
            <a:ext cx="851515" cy="646331"/>
          </a:xfrm>
          <a:prstGeom prst="rect">
            <a:avLst/>
          </a:prstGeom>
          <a:noFill/>
        </p:spPr>
        <p:txBody>
          <a:bodyPr wrap="none" rtlCol="0">
            <a:spAutoFit/>
          </a:bodyPr>
          <a:lstStyle/>
          <a:p>
            <a:r>
              <a:rPr lang="en-US" dirty="0" smtClean="0">
                <a:solidFill>
                  <a:srgbClr val="FFFF00"/>
                </a:solidFill>
                <a:latin typeface="Times" pitchFamily="18" charset="0"/>
              </a:rPr>
              <a:t>r(s)</a:t>
            </a:r>
            <a:endParaRPr lang="en-US" i="0" dirty="0">
              <a:solidFill>
                <a:srgbClr val="FFFF00"/>
              </a:solidFill>
              <a:latin typeface="Times" pitchFamily="18" charset="0"/>
            </a:endParaRPr>
          </a:p>
        </p:txBody>
      </p:sp>
      <p:sp>
        <p:nvSpPr>
          <p:cNvPr id="6" name="Oval 5"/>
          <p:cNvSpPr/>
          <p:nvPr/>
        </p:nvSpPr>
        <p:spPr bwMode="auto">
          <a:xfrm>
            <a:off x="2895601" y="3848100"/>
            <a:ext cx="2590800" cy="17145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TextBox 15"/>
          <p:cNvSpPr txBox="1"/>
          <p:nvPr/>
        </p:nvSpPr>
        <p:spPr>
          <a:xfrm>
            <a:off x="2967979" y="3201769"/>
            <a:ext cx="2800767" cy="646331"/>
          </a:xfrm>
          <a:prstGeom prst="rect">
            <a:avLst/>
          </a:prstGeom>
          <a:noFill/>
        </p:spPr>
        <p:txBody>
          <a:bodyPr wrap="none" rtlCol="0">
            <a:spAutoFit/>
          </a:bodyPr>
          <a:lstStyle/>
          <a:p>
            <a:r>
              <a:rPr lang="en-US" dirty="0" smtClean="0">
                <a:solidFill>
                  <a:srgbClr val="0070C0"/>
                </a:solidFill>
              </a:rPr>
              <a:t>global mean</a:t>
            </a:r>
            <a:endParaRPr lang="en-US" dirty="0">
              <a:solidFill>
                <a:srgbClr val="0070C0"/>
              </a:solidFill>
            </a:endParaRPr>
          </a:p>
        </p:txBody>
      </p:sp>
      <p:sp>
        <p:nvSpPr>
          <p:cNvPr id="29" name="TextBox 28"/>
          <p:cNvSpPr txBox="1"/>
          <p:nvPr/>
        </p:nvSpPr>
        <p:spPr>
          <a:xfrm>
            <a:off x="2978711" y="5562600"/>
            <a:ext cx="2416046" cy="646331"/>
          </a:xfrm>
          <a:prstGeom prst="rect">
            <a:avLst/>
          </a:prstGeom>
          <a:noFill/>
        </p:spPr>
        <p:txBody>
          <a:bodyPr wrap="none" rtlCol="0">
            <a:spAutoFit/>
          </a:bodyPr>
          <a:lstStyle/>
          <a:p>
            <a:r>
              <a:rPr lang="en-US" dirty="0" smtClean="0">
                <a:solidFill>
                  <a:srgbClr val="92D050"/>
                </a:solidFill>
              </a:rPr>
              <a:t>local mean</a:t>
            </a:r>
            <a:endParaRPr lang="en-US" dirty="0">
              <a:solidFill>
                <a:srgbClr val="92D050"/>
              </a:solidFill>
            </a:endParaRPr>
          </a:p>
        </p:txBody>
      </p:sp>
      <p:sp>
        <p:nvSpPr>
          <p:cNvPr id="32" name="TextBox 31"/>
          <p:cNvSpPr txBox="1"/>
          <p:nvPr/>
        </p:nvSpPr>
        <p:spPr>
          <a:xfrm>
            <a:off x="6911747" y="2164002"/>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cxnSp>
        <p:nvCxnSpPr>
          <p:cNvPr id="33" name="Straight Arrow Connector 32"/>
          <p:cNvCxnSpPr/>
          <p:nvPr/>
        </p:nvCxnSpPr>
        <p:spPr bwMode="auto">
          <a:xfrm flipV="1">
            <a:off x="6858000" y="2133600"/>
            <a:ext cx="350520" cy="198198"/>
          </a:xfrm>
          <a:prstGeom prst="straightConnector1">
            <a:avLst/>
          </a:prstGeom>
          <a:noFill/>
          <a:ln w="25400" cap="flat" cmpd="sng" algn="ctr">
            <a:solidFill>
              <a:srgbClr val="FF00FF"/>
            </a:solidFill>
            <a:prstDash val="solid"/>
            <a:round/>
            <a:headEnd type="arrow"/>
            <a:tailEnd type="arrow"/>
          </a:ln>
          <a:effectLst/>
        </p:spPr>
      </p:cxnSp>
      <p:cxnSp>
        <p:nvCxnSpPr>
          <p:cNvPr id="35" name="Straight Arrow Connector 34"/>
          <p:cNvCxnSpPr/>
          <p:nvPr/>
        </p:nvCxnSpPr>
        <p:spPr bwMode="auto">
          <a:xfrm rot="5400000" flipH="1">
            <a:off x="6366947" y="1938853"/>
            <a:ext cx="504769" cy="284663"/>
          </a:xfrm>
          <a:prstGeom prst="straightConnector1">
            <a:avLst/>
          </a:prstGeom>
          <a:noFill/>
          <a:ln w="25400" cap="flat" cmpd="sng" algn="ctr">
            <a:solidFill>
              <a:srgbClr val="00FFFF"/>
            </a:solidFill>
            <a:prstDash val="solid"/>
            <a:round/>
            <a:headEnd type="arrow"/>
            <a:tailEnd type="arrow"/>
          </a:ln>
          <a:effectLst/>
        </p:spPr>
      </p:cxnSp>
      <p:cxnSp>
        <p:nvCxnSpPr>
          <p:cNvPr id="38" name="Straight Arrow Connector 37"/>
          <p:cNvCxnSpPr/>
          <p:nvPr/>
        </p:nvCxnSpPr>
        <p:spPr bwMode="auto">
          <a:xfrm flipV="1">
            <a:off x="6705600" y="4953000"/>
            <a:ext cx="533400" cy="274398"/>
          </a:xfrm>
          <a:prstGeom prst="straightConnector1">
            <a:avLst/>
          </a:prstGeom>
          <a:noFill/>
          <a:ln w="25400" cap="flat" cmpd="sng" algn="ctr">
            <a:solidFill>
              <a:srgbClr val="FF00FF"/>
            </a:solidFill>
            <a:prstDash val="solid"/>
            <a:round/>
            <a:headEnd type="arrow"/>
            <a:tailEnd type="arrow"/>
          </a:ln>
          <a:effectLst/>
        </p:spPr>
      </p:cxnSp>
      <p:cxnSp>
        <p:nvCxnSpPr>
          <p:cNvPr id="41" name="Straight Arrow Connector 40"/>
          <p:cNvCxnSpPr/>
          <p:nvPr/>
        </p:nvCxnSpPr>
        <p:spPr bwMode="auto">
          <a:xfrm rot="16200000" flipV="1">
            <a:off x="6606501" y="4899699"/>
            <a:ext cx="426798" cy="381000"/>
          </a:xfrm>
          <a:prstGeom prst="straightConnector1">
            <a:avLst/>
          </a:prstGeom>
          <a:noFill/>
          <a:ln w="25400" cap="flat" cmpd="sng" algn="ctr">
            <a:solidFill>
              <a:srgbClr val="00FFFF"/>
            </a:solidFill>
            <a:prstDash val="solid"/>
            <a:round/>
            <a:headEnd type="arrow"/>
            <a:tailEnd type="arrow"/>
          </a:ln>
          <a:effectLst/>
        </p:spPr>
      </p:cxnSp>
      <p:sp>
        <p:nvSpPr>
          <p:cNvPr id="45" name="Oval 44"/>
          <p:cNvSpPr>
            <a:spLocks noChangeAspect="1"/>
          </p:cNvSpPr>
          <p:nvPr/>
        </p:nvSpPr>
        <p:spPr bwMode="auto">
          <a:xfrm>
            <a:off x="6629400" y="5181600"/>
            <a:ext cx="91440" cy="91440"/>
          </a:xfrm>
          <a:prstGeom prst="ellipse">
            <a:avLst/>
          </a:prstGeom>
          <a:solidFill>
            <a:srgbClr val="FF00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6" name="Oval 45"/>
          <p:cNvSpPr>
            <a:spLocks noChangeAspect="1"/>
          </p:cNvSpPr>
          <p:nvPr/>
        </p:nvSpPr>
        <p:spPr bwMode="auto">
          <a:xfrm>
            <a:off x="6995160" y="5303520"/>
            <a:ext cx="91440" cy="91440"/>
          </a:xfrm>
          <a:prstGeom prst="ellipse">
            <a:avLst/>
          </a:prstGeom>
          <a:solidFill>
            <a:srgbClr val="00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34" name="Straight Connector 33"/>
          <p:cNvCxnSpPr/>
          <p:nvPr/>
        </p:nvCxnSpPr>
        <p:spPr bwMode="auto">
          <a:xfrm>
            <a:off x="3581400" y="4419600"/>
            <a:ext cx="1371600" cy="0"/>
          </a:xfrm>
          <a:prstGeom prst="line">
            <a:avLst/>
          </a:prstGeom>
          <a:noFill/>
          <a:ln w="25400" cap="flat" cmpd="sng" algn="ctr">
            <a:solidFill>
              <a:srgbClr val="0070C0"/>
            </a:solidFill>
            <a:prstDash val="solid"/>
            <a:round/>
            <a:headEnd type="none" w="med" len="med"/>
            <a:tailEnd type="none" w="med" len="med"/>
          </a:ln>
          <a:effectLst/>
        </p:spPr>
      </p:cxnSp>
      <p:cxnSp>
        <p:nvCxnSpPr>
          <p:cNvPr id="36" name="Straight Connector 35"/>
          <p:cNvCxnSpPr/>
          <p:nvPr/>
        </p:nvCxnSpPr>
        <p:spPr bwMode="auto">
          <a:xfrm>
            <a:off x="2971800" y="5181600"/>
            <a:ext cx="2590800" cy="0"/>
          </a:xfrm>
          <a:prstGeom prst="line">
            <a:avLst/>
          </a:prstGeom>
          <a:noFill/>
          <a:ln w="25400" cap="flat" cmpd="sng" algn="ctr">
            <a:solidFill>
              <a:srgbClr val="92D050"/>
            </a:solidFill>
            <a:prstDash val="solid"/>
            <a:round/>
            <a:headEnd type="none" w="med" len="med"/>
            <a:tailEnd type="none" w="med" len="med"/>
          </a:ln>
          <a:effectLst/>
        </p:spPr>
      </p:cxnSp>
      <p:sp>
        <p:nvSpPr>
          <p:cNvPr id="39" name="TextBox 38"/>
          <p:cNvSpPr txBox="1"/>
          <p:nvPr/>
        </p:nvSpPr>
        <p:spPr>
          <a:xfrm>
            <a:off x="7287402" y="4724400"/>
            <a:ext cx="1856598" cy="646331"/>
          </a:xfrm>
          <a:prstGeom prst="rect">
            <a:avLst/>
          </a:prstGeom>
          <a:noFill/>
        </p:spPr>
        <p:txBody>
          <a:bodyPr wrap="none" rtlCol="0">
            <a:spAutoFit/>
          </a:bodyPr>
          <a:lstStyle/>
          <a:p>
            <a:r>
              <a:rPr lang="el-GR" dirty="0" smtClean="0">
                <a:solidFill>
                  <a:srgbClr val="FF0000"/>
                </a:solidFill>
                <a:latin typeface="Times" pitchFamily="18" charset="0"/>
              </a:rPr>
              <a:t>χ</a:t>
            </a:r>
            <a:r>
              <a:rPr lang="en-US" i="0" dirty="0" smtClean="0">
                <a:solidFill>
                  <a:srgbClr val="FF0000"/>
                </a:solidFill>
                <a:latin typeface="Times" pitchFamily="18" charset="0"/>
              </a:rPr>
              <a:t>(</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b="1" i="0" dirty="0" smtClean="0">
                <a:solidFill>
                  <a:srgbClr val="FF0000"/>
                </a:solidFill>
                <a:latin typeface="Times" pitchFamily="18" charset="0"/>
              </a:rPr>
              <a:t>d</a:t>
            </a:r>
            <a:r>
              <a:rPr lang="en-US" i="0" dirty="0" smtClean="0">
                <a:solidFill>
                  <a:srgbClr val="FF0000"/>
                </a:solidFill>
                <a:latin typeface="Times" pitchFamily="18" charset="0"/>
              </a:rPr>
              <a:t>)</a:t>
            </a:r>
            <a:endParaRPr lang="en-US" i="0" dirty="0">
              <a:solidFill>
                <a:srgbClr val="FF0000"/>
              </a:solidFill>
              <a:latin typeface="Times"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6" grpId="0"/>
      <p:bldP spid="29" grpId="0"/>
      <p:bldP spid="45" grpId="0" animBg="1"/>
      <p:bldP spid="46" grpId="0" animBg="1"/>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pitchFamily="18" charset="0"/>
              </a:rPr>
              <a:t>χ</a:t>
            </a:r>
            <a:r>
              <a:rPr lang="en-US" dirty="0">
                <a:latin typeface="Times" pitchFamily="18" charset="0"/>
              </a:rPr>
              <a:t>(s, s', d)</a:t>
            </a:r>
            <a:endParaRPr lang="en-US" dirty="0"/>
          </a:p>
        </p:txBody>
      </p:sp>
      <p:sp>
        <p:nvSpPr>
          <p:cNvPr id="3" name="Content Placeholder 2"/>
          <p:cNvSpPr>
            <a:spLocks noGrp="1"/>
          </p:cNvSpPr>
          <p:nvPr>
            <p:ph idx="1"/>
          </p:nvPr>
        </p:nvSpPr>
        <p:spPr/>
        <p:txBody>
          <a:bodyPr/>
          <a:lstStyle/>
          <a:p>
            <a:r>
              <a:rPr lang="en-US" dirty="0" smtClean="0"/>
              <a:t>Isotropic domain </a:t>
            </a:r>
          </a:p>
          <a:p>
            <a:pPr lvl="1"/>
            <a:r>
              <a:rPr lang="en-US" dirty="0"/>
              <a:t>l</a:t>
            </a:r>
            <a:r>
              <a:rPr lang="en-US" dirty="0" smtClean="0"/>
              <a:t>ocal warp</a:t>
            </a:r>
          </a:p>
          <a:p>
            <a:pPr lvl="1"/>
            <a:r>
              <a:rPr lang="en-US" dirty="0"/>
              <a:t>c</a:t>
            </a:r>
            <a:r>
              <a:rPr lang="en-US" dirty="0" smtClean="0"/>
              <a:t>hange </a:t>
            </a:r>
            <a:r>
              <a:rPr lang="en-US" b="1" dirty="0" smtClean="0">
                <a:latin typeface="Times New Roman" pitchFamily="18" charset="0"/>
                <a:cs typeface="Times New Roman" pitchFamily="18" charset="0"/>
              </a:rPr>
              <a:t>d</a:t>
            </a:r>
            <a:r>
              <a:rPr lang="en-US" dirty="0" smtClean="0"/>
              <a:t> length, keep direction</a:t>
            </a:r>
            <a:endParaRPr lang="en-US" dirty="0"/>
          </a:p>
        </p:txBody>
      </p:sp>
      <p:pic>
        <p:nvPicPr>
          <p:cNvPr id="5" name="Picture 5"/>
          <p:cNvPicPr>
            <a:picLocks noChangeAspect="1" noChangeArrowheads="1"/>
          </p:cNvPicPr>
          <p:nvPr/>
        </p:nvPicPr>
        <p:blipFill>
          <a:blip r:embed="rId3" cstate="print"/>
          <a:srcRect/>
          <a:stretch>
            <a:fillRect/>
          </a:stretch>
        </p:blipFill>
        <p:spPr bwMode="auto">
          <a:xfrm>
            <a:off x="457200" y="3962400"/>
            <a:ext cx="5295900" cy="1162050"/>
          </a:xfrm>
          <a:prstGeom prst="rect">
            <a:avLst/>
          </a:prstGeom>
          <a:noFill/>
          <a:ln w="9525">
            <a:noFill/>
            <a:miter lim="800000"/>
            <a:headEnd/>
            <a:tailEnd/>
          </a:ln>
        </p:spPr>
      </p:pic>
      <p:pic>
        <p:nvPicPr>
          <p:cNvPr id="8" name="Picture 2" descr="C:\home\lywei\trees\rui-umass\bluemath\doc\figs\raster\ostro_negate.png"/>
          <p:cNvPicPr>
            <a:picLocks noChangeAspect="1" noChangeArrowheads="1"/>
          </p:cNvPicPr>
          <p:nvPr/>
        </p:nvPicPr>
        <p:blipFill>
          <a:blip r:embed="rId4" cstate="print"/>
          <a:srcRect/>
          <a:stretch>
            <a:fillRect/>
          </a:stretch>
        </p:blipFill>
        <p:spPr bwMode="auto">
          <a:xfrm>
            <a:off x="6172200" y="1143000"/>
            <a:ext cx="2286000" cy="2286000"/>
          </a:xfrm>
          <a:prstGeom prst="rect">
            <a:avLst/>
          </a:prstGeom>
          <a:noFill/>
          <a:ln>
            <a:solidFill>
              <a:srgbClr val="FFFFFF"/>
            </a:solidFill>
          </a:ln>
        </p:spPr>
      </p:pic>
      <p:sp>
        <p:nvSpPr>
          <p:cNvPr id="9" name="Down Arrow 8"/>
          <p:cNvSpPr/>
          <p:nvPr/>
        </p:nvSpPr>
        <p:spPr bwMode="auto">
          <a:xfrm>
            <a:off x="7086600" y="3581400"/>
            <a:ext cx="457200" cy="533400"/>
          </a:xfrm>
          <a:prstGeom prst="downArrow">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7086600" y="28956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6748272" y="233172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TextBox 12"/>
          <p:cNvSpPr txBox="1"/>
          <p:nvPr/>
        </p:nvSpPr>
        <p:spPr>
          <a:xfrm>
            <a:off x="6705600" y="2667000"/>
            <a:ext cx="447558" cy="646331"/>
          </a:xfrm>
          <a:prstGeom prst="rect">
            <a:avLst/>
          </a:prstGeom>
          <a:noFill/>
        </p:spPr>
        <p:txBody>
          <a:bodyPr wrap="none" rtlCol="0">
            <a:spAutoFit/>
          </a:bodyPr>
          <a:lstStyle/>
          <a:p>
            <a:r>
              <a:rPr lang="en-US" dirty="0" smtClean="0">
                <a:latin typeface="Times" pitchFamily="18" charset="0"/>
              </a:rPr>
              <a:t>s</a:t>
            </a:r>
            <a:r>
              <a:rPr lang="en-US" i="0" dirty="0" smtClean="0">
                <a:latin typeface="Times" pitchFamily="18" charset="0"/>
              </a:rPr>
              <a:t>'</a:t>
            </a:r>
            <a:endParaRPr lang="en-US" i="0" dirty="0">
              <a:latin typeface="Times" pitchFamily="18" charset="0"/>
            </a:endParaRPr>
          </a:p>
        </p:txBody>
      </p:sp>
      <p:sp>
        <p:nvSpPr>
          <p:cNvPr id="14" name="TextBox 13"/>
          <p:cNvSpPr txBox="1"/>
          <p:nvPr/>
        </p:nvSpPr>
        <p:spPr>
          <a:xfrm>
            <a:off x="6324600" y="2209800"/>
            <a:ext cx="364202" cy="646331"/>
          </a:xfrm>
          <a:prstGeom prst="rect">
            <a:avLst/>
          </a:prstGeom>
          <a:noFill/>
        </p:spPr>
        <p:txBody>
          <a:bodyPr wrap="none" rtlCol="0">
            <a:spAutoFit/>
          </a:bodyPr>
          <a:lstStyle/>
          <a:p>
            <a:r>
              <a:rPr lang="en-US" dirty="0" smtClean="0">
                <a:latin typeface="Times" pitchFamily="18" charset="0"/>
              </a:rPr>
              <a:t>s</a:t>
            </a:r>
            <a:endParaRPr lang="en-US" i="0" dirty="0">
              <a:latin typeface="Times" pitchFamily="18" charset="0"/>
            </a:endParaRPr>
          </a:p>
        </p:txBody>
      </p:sp>
      <p:sp>
        <p:nvSpPr>
          <p:cNvPr id="15" name="Oval 14"/>
          <p:cNvSpPr/>
          <p:nvPr/>
        </p:nvSpPr>
        <p:spPr bwMode="auto">
          <a:xfrm>
            <a:off x="6553200" y="2133600"/>
            <a:ext cx="457200" cy="4572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p:nvPr/>
        </p:nvSpPr>
        <p:spPr bwMode="auto">
          <a:xfrm>
            <a:off x="6675120" y="2487168"/>
            <a:ext cx="914400" cy="9144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7" name="Straight Arrow Connector 26"/>
          <p:cNvCxnSpPr>
            <a:stCxn id="12" idx="6"/>
            <a:endCxn id="11" idx="0"/>
          </p:cNvCxnSpPr>
          <p:nvPr/>
        </p:nvCxnSpPr>
        <p:spPr bwMode="auto">
          <a:xfrm>
            <a:off x="6839712" y="2377440"/>
            <a:ext cx="292608" cy="518160"/>
          </a:xfrm>
          <a:prstGeom prst="straightConnector1">
            <a:avLst/>
          </a:prstGeom>
          <a:noFill/>
          <a:ln w="25400" cap="flat" cmpd="sng" algn="ctr">
            <a:solidFill>
              <a:srgbClr val="FFFF00"/>
            </a:solidFill>
            <a:prstDash val="solid"/>
            <a:round/>
            <a:headEnd type="arrow"/>
            <a:tailEnd type="arrow"/>
          </a:ln>
          <a:effectLst/>
        </p:spPr>
      </p:cxnSp>
      <p:grpSp>
        <p:nvGrpSpPr>
          <p:cNvPr id="31" name="Group 30"/>
          <p:cNvGrpSpPr/>
          <p:nvPr/>
        </p:nvGrpSpPr>
        <p:grpSpPr>
          <a:xfrm>
            <a:off x="6172200" y="4270248"/>
            <a:ext cx="2286000" cy="2286000"/>
            <a:chOff x="6172200" y="4270248"/>
            <a:chExt cx="2286000" cy="2286000"/>
          </a:xfrm>
        </p:grpSpPr>
        <p:sp>
          <p:nvSpPr>
            <p:cNvPr id="10" name="Rectangle 9"/>
            <p:cNvSpPr/>
            <p:nvPr/>
          </p:nvSpPr>
          <p:spPr bwMode="auto">
            <a:xfrm>
              <a:off x="6172200" y="4270248"/>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7251192" y="5660136"/>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6793992" y="5056632"/>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3" name="Oval 22"/>
            <p:cNvSpPr/>
            <p:nvPr/>
          </p:nvSpPr>
          <p:spPr bwMode="auto">
            <a:xfrm>
              <a:off x="6934200" y="5334000"/>
              <a:ext cx="731520" cy="73152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5" name="Oval 24"/>
            <p:cNvSpPr/>
            <p:nvPr/>
          </p:nvSpPr>
          <p:spPr bwMode="auto">
            <a:xfrm>
              <a:off x="6477000" y="4724400"/>
              <a:ext cx="731520" cy="73152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8" name="Straight Arrow Connector 27"/>
            <p:cNvCxnSpPr/>
            <p:nvPr/>
          </p:nvCxnSpPr>
          <p:spPr bwMode="auto">
            <a:xfrm rot="16200000" flipH="1">
              <a:off x="6781800" y="5181600"/>
              <a:ext cx="533400" cy="381000"/>
            </a:xfrm>
            <a:prstGeom prst="straightConnector1">
              <a:avLst/>
            </a:prstGeom>
            <a:noFill/>
            <a:ln w="25400" cap="flat" cmpd="sng" algn="ctr">
              <a:solidFill>
                <a:srgbClr val="FF0000"/>
              </a:solidFill>
              <a:prstDash val="solid"/>
              <a:round/>
              <a:headEnd type="arrow"/>
              <a:tailEnd type="arrow"/>
            </a:ln>
            <a:effectLst/>
          </p:spPr>
        </p:cxnSp>
      </p:grpSp>
      <p:sp>
        <p:nvSpPr>
          <p:cNvPr id="26" name="TextBox 25"/>
          <p:cNvSpPr txBox="1"/>
          <p:nvPr/>
        </p:nvSpPr>
        <p:spPr>
          <a:xfrm>
            <a:off x="5715000" y="2743200"/>
            <a:ext cx="934871" cy="646331"/>
          </a:xfrm>
          <a:prstGeom prst="rect">
            <a:avLst/>
          </a:prstGeom>
          <a:noFill/>
        </p:spPr>
        <p:txBody>
          <a:bodyPr wrap="none" rtlCol="0">
            <a:spAutoFit/>
          </a:bodyPr>
          <a:lstStyle/>
          <a:p>
            <a:r>
              <a:rPr lang="en-US" dirty="0" smtClean="0">
                <a:solidFill>
                  <a:srgbClr val="FFFF00"/>
                </a:solidFill>
                <a:latin typeface="Times" pitchFamily="18" charset="0"/>
              </a:rPr>
              <a:t>r(s</a:t>
            </a:r>
            <a:r>
              <a:rPr lang="en-US" i="0" dirty="0" smtClean="0">
                <a:solidFill>
                  <a:srgbClr val="FFFF00"/>
                </a:solidFill>
                <a:latin typeface="Times" pitchFamily="18" charset="0"/>
              </a:rPr>
              <a:t>'</a:t>
            </a:r>
            <a:r>
              <a:rPr lang="en-US" dirty="0" smtClean="0">
                <a:solidFill>
                  <a:srgbClr val="FFFF00"/>
                </a:solidFill>
                <a:latin typeface="Times" pitchFamily="18" charset="0"/>
              </a:rPr>
              <a:t>)</a:t>
            </a:r>
            <a:endParaRPr lang="en-US" i="0" dirty="0">
              <a:solidFill>
                <a:srgbClr val="FFFF00"/>
              </a:solidFill>
              <a:latin typeface="Times" pitchFamily="18" charset="0"/>
            </a:endParaRPr>
          </a:p>
        </p:txBody>
      </p:sp>
      <p:sp>
        <p:nvSpPr>
          <p:cNvPr id="30" name="TextBox 29"/>
          <p:cNvSpPr txBox="1"/>
          <p:nvPr/>
        </p:nvSpPr>
        <p:spPr>
          <a:xfrm>
            <a:off x="5715000" y="1828800"/>
            <a:ext cx="851515" cy="646331"/>
          </a:xfrm>
          <a:prstGeom prst="rect">
            <a:avLst/>
          </a:prstGeom>
          <a:noFill/>
        </p:spPr>
        <p:txBody>
          <a:bodyPr wrap="none" rtlCol="0">
            <a:spAutoFit/>
          </a:bodyPr>
          <a:lstStyle/>
          <a:p>
            <a:r>
              <a:rPr lang="en-US" dirty="0" smtClean="0">
                <a:solidFill>
                  <a:srgbClr val="FFFF00"/>
                </a:solidFill>
                <a:latin typeface="Times" pitchFamily="18" charset="0"/>
              </a:rPr>
              <a:t>r(s)</a:t>
            </a:r>
            <a:endParaRPr lang="en-US" i="0" dirty="0">
              <a:solidFill>
                <a:srgbClr val="FFFF00"/>
              </a:solidFill>
              <a:latin typeface="Times" pitchFamily="18" charset="0"/>
            </a:endParaRPr>
          </a:p>
        </p:txBody>
      </p:sp>
      <p:sp>
        <p:nvSpPr>
          <p:cNvPr id="6" name="Oval 5"/>
          <p:cNvSpPr/>
          <p:nvPr/>
        </p:nvSpPr>
        <p:spPr bwMode="auto">
          <a:xfrm>
            <a:off x="2895601" y="3848100"/>
            <a:ext cx="2590800" cy="17145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TextBox 15"/>
          <p:cNvSpPr txBox="1"/>
          <p:nvPr/>
        </p:nvSpPr>
        <p:spPr>
          <a:xfrm>
            <a:off x="2967979" y="3201769"/>
            <a:ext cx="2800767" cy="646331"/>
          </a:xfrm>
          <a:prstGeom prst="rect">
            <a:avLst/>
          </a:prstGeom>
          <a:noFill/>
        </p:spPr>
        <p:txBody>
          <a:bodyPr wrap="none" rtlCol="0">
            <a:spAutoFit/>
          </a:bodyPr>
          <a:lstStyle/>
          <a:p>
            <a:r>
              <a:rPr lang="en-US" dirty="0" smtClean="0">
                <a:solidFill>
                  <a:srgbClr val="0070C0"/>
                </a:solidFill>
              </a:rPr>
              <a:t>global mean</a:t>
            </a:r>
            <a:endParaRPr lang="en-US" dirty="0">
              <a:solidFill>
                <a:srgbClr val="0070C0"/>
              </a:solidFill>
            </a:endParaRPr>
          </a:p>
        </p:txBody>
      </p:sp>
      <p:sp>
        <p:nvSpPr>
          <p:cNvPr id="29" name="TextBox 28"/>
          <p:cNvSpPr txBox="1"/>
          <p:nvPr/>
        </p:nvSpPr>
        <p:spPr>
          <a:xfrm>
            <a:off x="2978711" y="5562600"/>
            <a:ext cx="2416046" cy="646331"/>
          </a:xfrm>
          <a:prstGeom prst="rect">
            <a:avLst/>
          </a:prstGeom>
          <a:noFill/>
        </p:spPr>
        <p:txBody>
          <a:bodyPr wrap="none" rtlCol="0">
            <a:spAutoFit/>
          </a:bodyPr>
          <a:lstStyle/>
          <a:p>
            <a:r>
              <a:rPr lang="en-US" dirty="0" smtClean="0">
                <a:solidFill>
                  <a:srgbClr val="92D050"/>
                </a:solidFill>
              </a:rPr>
              <a:t>local mean</a:t>
            </a:r>
            <a:endParaRPr lang="en-US" dirty="0">
              <a:solidFill>
                <a:srgbClr val="92D050"/>
              </a:solidFill>
            </a:endParaRPr>
          </a:p>
        </p:txBody>
      </p:sp>
      <p:sp>
        <p:nvSpPr>
          <p:cNvPr id="32" name="TextBox 31"/>
          <p:cNvSpPr txBox="1"/>
          <p:nvPr/>
        </p:nvSpPr>
        <p:spPr>
          <a:xfrm>
            <a:off x="6911747" y="2164002"/>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cxnSp>
        <p:nvCxnSpPr>
          <p:cNvPr id="33" name="Straight Arrow Connector 32"/>
          <p:cNvCxnSpPr>
            <a:stCxn id="12" idx="7"/>
            <a:endCxn id="50" idx="7"/>
          </p:cNvCxnSpPr>
          <p:nvPr/>
        </p:nvCxnSpPr>
        <p:spPr bwMode="auto">
          <a:xfrm flipV="1">
            <a:off x="6826321" y="2119636"/>
            <a:ext cx="349719" cy="225475"/>
          </a:xfrm>
          <a:prstGeom prst="straightConnector1">
            <a:avLst/>
          </a:prstGeom>
          <a:noFill/>
          <a:ln w="25400" cap="flat" cmpd="sng" algn="ctr">
            <a:solidFill>
              <a:srgbClr val="FF00FF"/>
            </a:solidFill>
            <a:prstDash val="solid"/>
            <a:round/>
            <a:headEnd type="arrow"/>
            <a:tailEnd type="arrow"/>
          </a:ln>
          <a:effectLst/>
        </p:spPr>
      </p:cxnSp>
      <p:cxnSp>
        <p:nvCxnSpPr>
          <p:cNvPr id="35" name="Straight Arrow Connector 34"/>
          <p:cNvCxnSpPr>
            <a:endCxn id="49" idx="4"/>
          </p:cNvCxnSpPr>
          <p:nvPr/>
        </p:nvCxnSpPr>
        <p:spPr bwMode="auto">
          <a:xfrm flipH="1" flipV="1">
            <a:off x="6522720" y="1920240"/>
            <a:ext cx="238944" cy="413330"/>
          </a:xfrm>
          <a:prstGeom prst="straightConnector1">
            <a:avLst/>
          </a:prstGeom>
          <a:noFill/>
          <a:ln w="25400" cap="flat" cmpd="sng" algn="ctr">
            <a:solidFill>
              <a:srgbClr val="00FFFF"/>
            </a:solidFill>
            <a:prstDash val="solid"/>
            <a:round/>
            <a:headEnd type="arrow"/>
            <a:tailEnd type="arrow"/>
          </a:ln>
          <a:effectLst/>
        </p:spPr>
      </p:cxnSp>
      <p:cxnSp>
        <p:nvCxnSpPr>
          <p:cNvPr id="38" name="Straight Arrow Connector 37"/>
          <p:cNvCxnSpPr/>
          <p:nvPr/>
        </p:nvCxnSpPr>
        <p:spPr bwMode="auto">
          <a:xfrm flipV="1">
            <a:off x="6705600" y="4953000"/>
            <a:ext cx="533400" cy="274398"/>
          </a:xfrm>
          <a:prstGeom prst="straightConnector1">
            <a:avLst/>
          </a:prstGeom>
          <a:noFill/>
          <a:ln w="25400" cap="flat" cmpd="sng" algn="ctr">
            <a:solidFill>
              <a:srgbClr val="FF00FF"/>
            </a:solidFill>
            <a:prstDash val="solid"/>
            <a:round/>
            <a:headEnd type="arrow"/>
            <a:tailEnd type="arrow"/>
          </a:ln>
          <a:effectLst/>
        </p:spPr>
      </p:cxnSp>
      <p:cxnSp>
        <p:nvCxnSpPr>
          <p:cNvPr id="41" name="Straight Arrow Connector 40"/>
          <p:cNvCxnSpPr/>
          <p:nvPr/>
        </p:nvCxnSpPr>
        <p:spPr bwMode="auto">
          <a:xfrm rot="16200000" flipV="1">
            <a:off x="6606501" y="4899699"/>
            <a:ext cx="426798" cy="381000"/>
          </a:xfrm>
          <a:prstGeom prst="straightConnector1">
            <a:avLst/>
          </a:prstGeom>
          <a:noFill/>
          <a:ln w="25400" cap="flat" cmpd="sng" algn="ctr">
            <a:solidFill>
              <a:srgbClr val="00FFFF"/>
            </a:solidFill>
            <a:prstDash val="solid"/>
            <a:round/>
            <a:headEnd type="arrow"/>
            <a:tailEnd type="arrow"/>
          </a:ln>
          <a:effectLst/>
        </p:spPr>
      </p:cxnSp>
      <p:sp>
        <p:nvSpPr>
          <p:cNvPr id="45" name="Oval 44"/>
          <p:cNvSpPr>
            <a:spLocks noChangeAspect="1"/>
          </p:cNvSpPr>
          <p:nvPr/>
        </p:nvSpPr>
        <p:spPr bwMode="auto">
          <a:xfrm>
            <a:off x="6629400" y="5181600"/>
            <a:ext cx="91440" cy="91440"/>
          </a:xfrm>
          <a:prstGeom prst="ellipse">
            <a:avLst/>
          </a:prstGeom>
          <a:solidFill>
            <a:srgbClr val="FF00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6" name="Oval 45"/>
          <p:cNvSpPr>
            <a:spLocks noChangeAspect="1"/>
          </p:cNvSpPr>
          <p:nvPr/>
        </p:nvSpPr>
        <p:spPr bwMode="auto">
          <a:xfrm>
            <a:off x="6995160" y="5303520"/>
            <a:ext cx="91440" cy="91440"/>
          </a:xfrm>
          <a:prstGeom prst="ellipse">
            <a:avLst/>
          </a:prstGeom>
          <a:solidFill>
            <a:srgbClr val="00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34" name="Straight Connector 33"/>
          <p:cNvCxnSpPr/>
          <p:nvPr/>
        </p:nvCxnSpPr>
        <p:spPr bwMode="auto">
          <a:xfrm>
            <a:off x="3581400" y="4419600"/>
            <a:ext cx="1371600" cy="0"/>
          </a:xfrm>
          <a:prstGeom prst="line">
            <a:avLst/>
          </a:prstGeom>
          <a:noFill/>
          <a:ln w="25400" cap="flat" cmpd="sng" algn="ctr">
            <a:solidFill>
              <a:srgbClr val="0070C0"/>
            </a:solidFill>
            <a:prstDash val="solid"/>
            <a:round/>
            <a:headEnd type="none" w="med" len="med"/>
            <a:tailEnd type="none" w="med" len="med"/>
          </a:ln>
          <a:effectLst/>
        </p:spPr>
      </p:cxnSp>
      <p:cxnSp>
        <p:nvCxnSpPr>
          <p:cNvPr id="36" name="Straight Connector 35"/>
          <p:cNvCxnSpPr/>
          <p:nvPr/>
        </p:nvCxnSpPr>
        <p:spPr bwMode="auto">
          <a:xfrm>
            <a:off x="2971800" y="5181600"/>
            <a:ext cx="2590800" cy="0"/>
          </a:xfrm>
          <a:prstGeom prst="line">
            <a:avLst/>
          </a:prstGeom>
          <a:noFill/>
          <a:ln w="25400" cap="flat" cmpd="sng" algn="ctr">
            <a:solidFill>
              <a:srgbClr val="92D050"/>
            </a:solidFill>
            <a:prstDash val="solid"/>
            <a:round/>
            <a:headEnd type="none" w="med" len="med"/>
            <a:tailEnd type="none" w="med" len="med"/>
          </a:ln>
          <a:effectLst/>
        </p:spPr>
      </p:cxnSp>
      <p:sp>
        <p:nvSpPr>
          <p:cNvPr id="39" name="TextBox 38"/>
          <p:cNvSpPr txBox="1"/>
          <p:nvPr/>
        </p:nvSpPr>
        <p:spPr>
          <a:xfrm>
            <a:off x="7287402" y="4724400"/>
            <a:ext cx="1856598" cy="646331"/>
          </a:xfrm>
          <a:prstGeom prst="rect">
            <a:avLst/>
          </a:prstGeom>
          <a:noFill/>
        </p:spPr>
        <p:txBody>
          <a:bodyPr wrap="none" rtlCol="0">
            <a:spAutoFit/>
          </a:bodyPr>
          <a:lstStyle/>
          <a:p>
            <a:r>
              <a:rPr lang="el-GR" dirty="0" smtClean="0">
                <a:solidFill>
                  <a:srgbClr val="FF0000"/>
                </a:solidFill>
                <a:latin typeface="Times" pitchFamily="18" charset="0"/>
              </a:rPr>
              <a:t>χ</a:t>
            </a:r>
            <a:r>
              <a:rPr lang="en-US" i="0" dirty="0" smtClean="0">
                <a:solidFill>
                  <a:srgbClr val="FF0000"/>
                </a:solidFill>
                <a:latin typeface="Times" pitchFamily="18" charset="0"/>
              </a:rPr>
              <a:t>(</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b="1" i="0" dirty="0" smtClean="0">
                <a:solidFill>
                  <a:srgbClr val="FF0000"/>
                </a:solidFill>
                <a:latin typeface="Times" pitchFamily="18" charset="0"/>
              </a:rPr>
              <a:t>d</a:t>
            </a:r>
            <a:r>
              <a:rPr lang="en-US" i="0" dirty="0" smtClean="0">
                <a:solidFill>
                  <a:srgbClr val="FF0000"/>
                </a:solidFill>
                <a:latin typeface="Times" pitchFamily="18" charset="0"/>
              </a:rPr>
              <a:t>)</a:t>
            </a:r>
            <a:endParaRPr lang="en-US" i="0" dirty="0">
              <a:solidFill>
                <a:srgbClr val="FF0000"/>
              </a:solidFill>
              <a:latin typeface="Times" pitchFamily="18" charset="0"/>
            </a:endParaRPr>
          </a:p>
        </p:txBody>
      </p:sp>
      <p:sp>
        <p:nvSpPr>
          <p:cNvPr id="37" name="Oval 36"/>
          <p:cNvSpPr>
            <a:spLocks noChangeAspect="1"/>
          </p:cNvSpPr>
          <p:nvPr/>
        </p:nvSpPr>
        <p:spPr bwMode="auto">
          <a:xfrm>
            <a:off x="6960831" y="1950720"/>
            <a:ext cx="365760" cy="365760"/>
          </a:xfrm>
          <a:prstGeom prst="ellipse">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0" name="Oval 39"/>
          <p:cNvSpPr>
            <a:spLocks noChangeAspect="1"/>
          </p:cNvSpPr>
          <p:nvPr/>
        </p:nvSpPr>
        <p:spPr bwMode="auto">
          <a:xfrm>
            <a:off x="6197783" y="1523922"/>
            <a:ext cx="640080" cy="640080"/>
          </a:xfrm>
          <a:prstGeom prst="ellipse">
            <a:avLst/>
          </a:prstGeom>
          <a:noFill/>
          <a:ln w="2540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9" name="Oval 48"/>
          <p:cNvSpPr>
            <a:spLocks noChangeAspect="1"/>
          </p:cNvSpPr>
          <p:nvPr/>
        </p:nvSpPr>
        <p:spPr bwMode="auto">
          <a:xfrm>
            <a:off x="6477000" y="1828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0" name="Oval 49"/>
          <p:cNvSpPr>
            <a:spLocks noChangeAspect="1"/>
          </p:cNvSpPr>
          <p:nvPr/>
        </p:nvSpPr>
        <p:spPr bwMode="auto">
          <a:xfrm>
            <a:off x="7097991" y="2106245"/>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Tree>
    <p:extLst>
      <p:ext uri="{BB962C8B-B14F-4D97-AF65-F5344CB8AC3E}">
        <p14:creationId xmlns:p14="http://schemas.microsoft.com/office/powerpoint/2010/main" val="292043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4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6" grpId="0"/>
      <p:bldP spid="29" grpId="0"/>
      <p:bldP spid="45" grpId="0" animBg="1"/>
      <p:bldP spid="46" grpId="0" animBg="1"/>
      <p:bldP spid="39" grpId="0"/>
      <p:bldP spid="37" grpId="0" animBg="1"/>
      <p:bldP spid="40" grpId="0" animBg="1"/>
      <p:bldP spid="49" grpId="0" animBg="1"/>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Times" pitchFamily="18" charset="0"/>
              </a:rPr>
              <a:t>χ</a:t>
            </a:r>
            <a:r>
              <a:rPr lang="en-US" dirty="0">
                <a:latin typeface="Times" pitchFamily="18" charset="0"/>
              </a:rPr>
              <a:t>(s, s', d)</a:t>
            </a:r>
            <a:endParaRPr lang="en-US" dirty="0"/>
          </a:p>
        </p:txBody>
      </p:sp>
      <p:sp>
        <p:nvSpPr>
          <p:cNvPr id="3" name="Content Placeholder 2"/>
          <p:cNvSpPr>
            <a:spLocks noGrp="1"/>
          </p:cNvSpPr>
          <p:nvPr>
            <p:ph idx="1"/>
          </p:nvPr>
        </p:nvSpPr>
        <p:spPr/>
        <p:txBody>
          <a:bodyPr/>
          <a:lstStyle/>
          <a:p>
            <a:r>
              <a:rPr lang="en-US" dirty="0" smtClean="0"/>
              <a:t>Anisotropic domain</a:t>
            </a:r>
          </a:p>
          <a:p>
            <a:pPr lvl="1"/>
            <a:r>
              <a:rPr lang="en-US" dirty="0" smtClean="0"/>
              <a:t>local </a:t>
            </a:r>
            <a:r>
              <a:rPr lang="en-US" dirty="0" err="1" smtClean="0"/>
              <a:t>Jacobian</a:t>
            </a:r>
            <a:r>
              <a:rPr lang="en-US" dirty="0" smtClean="0"/>
              <a:t> J [Li et al. 2010]</a:t>
            </a:r>
          </a:p>
          <a:p>
            <a:pPr lvl="1"/>
            <a:r>
              <a:rPr lang="en-US" dirty="0"/>
              <a:t>change </a:t>
            </a:r>
            <a:r>
              <a:rPr lang="en-US" b="1" dirty="0">
                <a:latin typeface="Times New Roman" pitchFamily="18" charset="0"/>
                <a:cs typeface="Times New Roman" pitchFamily="18" charset="0"/>
              </a:rPr>
              <a:t>d</a:t>
            </a:r>
            <a:r>
              <a:rPr lang="en-US" dirty="0"/>
              <a:t> </a:t>
            </a:r>
            <a:r>
              <a:rPr lang="en-US" dirty="0" smtClean="0"/>
              <a:t>length</a:t>
            </a:r>
            <a:r>
              <a:rPr lang="en-US" dirty="0"/>
              <a:t> </a:t>
            </a:r>
            <a:r>
              <a:rPr lang="en-US" dirty="0" smtClean="0"/>
              <a:t>and direction</a:t>
            </a:r>
            <a:endParaRPr lang="en-US" dirty="0"/>
          </a:p>
        </p:txBody>
      </p:sp>
      <p:pic>
        <p:nvPicPr>
          <p:cNvPr id="5" name="Picture 6"/>
          <p:cNvPicPr>
            <a:picLocks noChangeAspect="1" noChangeArrowheads="1"/>
          </p:cNvPicPr>
          <p:nvPr/>
        </p:nvPicPr>
        <p:blipFill>
          <a:blip r:embed="rId2" cstate="print"/>
          <a:srcRect/>
          <a:stretch>
            <a:fillRect/>
          </a:stretch>
        </p:blipFill>
        <p:spPr bwMode="auto">
          <a:xfrm>
            <a:off x="304800" y="4114800"/>
            <a:ext cx="5734050" cy="1020881"/>
          </a:xfrm>
          <a:prstGeom prst="rect">
            <a:avLst/>
          </a:prstGeom>
          <a:noFill/>
          <a:ln w="9525">
            <a:noFill/>
            <a:miter lim="800000"/>
            <a:headEnd/>
            <a:tailEnd/>
          </a:ln>
        </p:spPr>
      </p:pic>
      <p:sp>
        <p:nvSpPr>
          <p:cNvPr id="7" name="Down Arrow 6"/>
          <p:cNvSpPr/>
          <p:nvPr/>
        </p:nvSpPr>
        <p:spPr bwMode="auto">
          <a:xfrm>
            <a:off x="7086600" y="3581400"/>
            <a:ext cx="457200" cy="533400"/>
          </a:xfrm>
          <a:prstGeom prst="downArrow">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9" name="Oval 8"/>
          <p:cNvSpPr>
            <a:spLocks noChangeAspect="1"/>
          </p:cNvSpPr>
          <p:nvPr/>
        </p:nvSpPr>
        <p:spPr bwMode="auto">
          <a:xfrm>
            <a:off x="7620000" y="2743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0" name="Oval 9"/>
          <p:cNvSpPr>
            <a:spLocks noChangeAspect="1"/>
          </p:cNvSpPr>
          <p:nvPr/>
        </p:nvSpPr>
        <p:spPr bwMode="auto">
          <a:xfrm>
            <a:off x="6720840" y="224028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TextBox 10"/>
          <p:cNvSpPr txBox="1"/>
          <p:nvPr/>
        </p:nvSpPr>
        <p:spPr>
          <a:xfrm>
            <a:off x="7162800" y="2590800"/>
            <a:ext cx="447558" cy="646331"/>
          </a:xfrm>
          <a:prstGeom prst="rect">
            <a:avLst/>
          </a:prstGeom>
          <a:noFill/>
        </p:spPr>
        <p:txBody>
          <a:bodyPr wrap="none" rtlCol="0">
            <a:spAutoFit/>
          </a:bodyPr>
          <a:lstStyle/>
          <a:p>
            <a:r>
              <a:rPr lang="en-US" dirty="0" smtClean="0">
                <a:latin typeface="Times" pitchFamily="18" charset="0"/>
              </a:rPr>
              <a:t>s</a:t>
            </a:r>
            <a:r>
              <a:rPr lang="en-US" i="0" dirty="0" smtClean="0">
                <a:latin typeface="Times" pitchFamily="18" charset="0"/>
              </a:rPr>
              <a:t>'</a:t>
            </a:r>
            <a:endParaRPr lang="en-US" i="0" dirty="0">
              <a:latin typeface="Times" pitchFamily="18" charset="0"/>
            </a:endParaRPr>
          </a:p>
        </p:txBody>
      </p:sp>
      <p:sp>
        <p:nvSpPr>
          <p:cNvPr id="12" name="TextBox 11"/>
          <p:cNvSpPr txBox="1"/>
          <p:nvPr/>
        </p:nvSpPr>
        <p:spPr>
          <a:xfrm>
            <a:off x="6324600" y="2209800"/>
            <a:ext cx="364202" cy="646331"/>
          </a:xfrm>
          <a:prstGeom prst="rect">
            <a:avLst/>
          </a:prstGeom>
          <a:noFill/>
        </p:spPr>
        <p:txBody>
          <a:bodyPr wrap="none" rtlCol="0">
            <a:spAutoFit/>
          </a:bodyPr>
          <a:lstStyle/>
          <a:p>
            <a:r>
              <a:rPr lang="en-US" dirty="0" smtClean="0">
                <a:latin typeface="Times" pitchFamily="18" charset="0"/>
              </a:rPr>
              <a:t>s</a:t>
            </a:r>
            <a:endParaRPr lang="en-US" i="0" dirty="0">
              <a:latin typeface="Times" pitchFamily="18" charset="0"/>
            </a:endParaRPr>
          </a:p>
        </p:txBody>
      </p:sp>
      <p:sp>
        <p:nvSpPr>
          <p:cNvPr id="13" name="Oval 12"/>
          <p:cNvSpPr/>
          <p:nvPr/>
        </p:nvSpPr>
        <p:spPr bwMode="auto">
          <a:xfrm rot="20353393">
            <a:off x="6553200" y="1828800"/>
            <a:ext cx="457200" cy="908864"/>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p:nvPr/>
        </p:nvSpPr>
        <p:spPr bwMode="auto">
          <a:xfrm>
            <a:off x="7010400" y="2286000"/>
            <a:ext cx="1295400" cy="9144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0" name="Straight Arrow Connector 19"/>
          <p:cNvCxnSpPr>
            <a:stCxn id="10" idx="5"/>
            <a:endCxn id="9" idx="0"/>
          </p:cNvCxnSpPr>
          <p:nvPr/>
        </p:nvCxnSpPr>
        <p:spPr bwMode="auto">
          <a:xfrm rot="16200000" flipH="1">
            <a:off x="7019869" y="2097348"/>
            <a:ext cx="424871" cy="866831"/>
          </a:xfrm>
          <a:prstGeom prst="straightConnector1">
            <a:avLst/>
          </a:prstGeom>
          <a:noFill/>
          <a:ln w="25400" cap="flat" cmpd="sng" algn="ctr">
            <a:solidFill>
              <a:srgbClr val="FFFF00"/>
            </a:solidFill>
            <a:prstDash val="solid"/>
            <a:round/>
            <a:headEnd type="arrow"/>
            <a:tailEnd type="arrow"/>
          </a:ln>
          <a:effectLst/>
        </p:spPr>
      </p:cxnSp>
      <p:grpSp>
        <p:nvGrpSpPr>
          <p:cNvPr id="4" name="Group 28"/>
          <p:cNvGrpSpPr/>
          <p:nvPr/>
        </p:nvGrpSpPr>
        <p:grpSpPr>
          <a:xfrm>
            <a:off x="6172200" y="4270248"/>
            <a:ext cx="2286000" cy="2286000"/>
            <a:chOff x="6172200" y="4270248"/>
            <a:chExt cx="2286000" cy="2286000"/>
          </a:xfrm>
        </p:grpSpPr>
        <p:sp>
          <p:nvSpPr>
            <p:cNvPr id="8" name="Rectangle 7"/>
            <p:cNvSpPr/>
            <p:nvPr/>
          </p:nvSpPr>
          <p:spPr bwMode="auto">
            <a:xfrm>
              <a:off x="6172200" y="4270248"/>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7251192" y="5660136"/>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Oval 15"/>
            <p:cNvSpPr>
              <a:spLocks noChangeAspect="1"/>
            </p:cNvSpPr>
            <p:nvPr/>
          </p:nvSpPr>
          <p:spPr bwMode="auto">
            <a:xfrm>
              <a:off x="6793992" y="5056632"/>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p:nvPr/>
          </p:nvSpPr>
          <p:spPr bwMode="auto">
            <a:xfrm>
              <a:off x="6934200" y="5334000"/>
              <a:ext cx="731520" cy="73152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p:nvPr/>
          </p:nvSpPr>
          <p:spPr bwMode="auto">
            <a:xfrm>
              <a:off x="6477000" y="4724400"/>
              <a:ext cx="731520" cy="73152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1" name="Straight Arrow Connector 20"/>
            <p:cNvCxnSpPr/>
            <p:nvPr/>
          </p:nvCxnSpPr>
          <p:spPr bwMode="auto">
            <a:xfrm rot="16200000" flipH="1">
              <a:off x="6781800" y="5181600"/>
              <a:ext cx="533400" cy="381000"/>
            </a:xfrm>
            <a:prstGeom prst="straightConnector1">
              <a:avLst/>
            </a:prstGeom>
            <a:noFill/>
            <a:ln w="25400" cap="flat" cmpd="sng" algn="ctr">
              <a:solidFill>
                <a:srgbClr val="FF0000"/>
              </a:solidFill>
              <a:prstDash val="solid"/>
              <a:round/>
              <a:headEnd type="arrow"/>
              <a:tailEnd type="arrow"/>
            </a:ln>
            <a:effectLst/>
          </p:spPr>
        </p:cxnSp>
      </p:grpSp>
      <p:sp>
        <p:nvSpPr>
          <p:cNvPr id="23" name="Rectangle 22"/>
          <p:cNvSpPr/>
          <p:nvPr/>
        </p:nvSpPr>
        <p:spPr bwMode="auto">
          <a:xfrm>
            <a:off x="6172200" y="1143000"/>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5" name="TextBox 24"/>
          <p:cNvSpPr txBox="1"/>
          <p:nvPr/>
        </p:nvSpPr>
        <p:spPr>
          <a:xfrm>
            <a:off x="7391400" y="1600200"/>
            <a:ext cx="960519" cy="646331"/>
          </a:xfrm>
          <a:prstGeom prst="rect">
            <a:avLst/>
          </a:prstGeom>
          <a:noFill/>
        </p:spPr>
        <p:txBody>
          <a:bodyPr wrap="none" rtlCol="0">
            <a:spAutoFit/>
          </a:bodyPr>
          <a:lstStyle/>
          <a:p>
            <a:r>
              <a:rPr lang="en-US" dirty="0" smtClean="0">
                <a:solidFill>
                  <a:srgbClr val="FFFF00"/>
                </a:solidFill>
                <a:latin typeface="Times" pitchFamily="18" charset="0"/>
              </a:rPr>
              <a:t>J(s</a:t>
            </a:r>
            <a:r>
              <a:rPr lang="en-US" i="0" dirty="0" smtClean="0">
                <a:solidFill>
                  <a:srgbClr val="FFFF00"/>
                </a:solidFill>
                <a:latin typeface="Times" pitchFamily="18" charset="0"/>
              </a:rPr>
              <a:t>'</a:t>
            </a:r>
            <a:r>
              <a:rPr lang="en-US" dirty="0" smtClean="0">
                <a:solidFill>
                  <a:srgbClr val="FFFF00"/>
                </a:solidFill>
                <a:latin typeface="Times" pitchFamily="18" charset="0"/>
              </a:rPr>
              <a:t>)</a:t>
            </a:r>
            <a:endParaRPr lang="en-US" i="0" dirty="0">
              <a:solidFill>
                <a:srgbClr val="FFFF00"/>
              </a:solidFill>
              <a:latin typeface="Times" pitchFamily="18" charset="0"/>
            </a:endParaRPr>
          </a:p>
        </p:txBody>
      </p:sp>
      <p:sp>
        <p:nvSpPr>
          <p:cNvPr id="27" name="TextBox 26"/>
          <p:cNvSpPr txBox="1"/>
          <p:nvPr/>
        </p:nvSpPr>
        <p:spPr>
          <a:xfrm>
            <a:off x="6324600" y="1219200"/>
            <a:ext cx="877163" cy="646331"/>
          </a:xfrm>
          <a:prstGeom prst="rect">
            <a:avLst/>
          </a:prstGeom>
          <a:noFill/>
        </p:spPr>
        <p:txBody>
          <a:bodyPr wrap="none" rtlCol="0">
            <a:spAutoFit/>
          </a:bodyPr>
          <a:lstStyle/>
          <a:p>
            <a:r>
              <a:rPr lang="en-US" dirty="0" smtClean="0">
                <a:solidFill>
                  <a:srgbClr val="FFFF00"/>
                </a:solidFill>
                <a:latin typeface="Times" pitchFamily="18" charset="0"/>
              </a:rPr>
              <a:t>J(s)</a:t>
            </a:r>
            <a:endParaRPr lang="en-US" i="0" dirty="0">
              <a:solidFill>
                <a:srgbClr val="FFFF00"/>
              </a:solidFill>
              <a:latin typeface="Times" pitchFamily="18" charset="0"/>
            </a:endParaRPr>
          </a:p>
        </p:txBody>
      </p:sp>
      <p:sp>
        <p:nvSpPr>
          <p:cNvPr id="26" name="Oval 25"/>
          <p:cNvSpPr/>
          <p:nvPr/>
        </p:nvSpPr>
        <p:spPr bwMode="auto">
          <a:xfrm>
            <a:off x="1905000" y="3733800"/>
            <a:ext cx="3657600" cy="1828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8" name="Straight Connector 27"/>
          <p:cNvCxnSpPr/>
          <p:nvPr/>
        </p:nvCxnSpPr>
        <p:spPr bwMode="auto">
          <a:xfrm>
            <a:off x="1981200" y="5135681"/>
            <a:ext cx="609600" cy="0"/>
          </a:xfrm>
          <a:prstGeom prst="line">
            <a:avLst/>
          </a:prstGeom>
          <a:noFill/>
          <a:ln w="25400" cap="flat" cmpd="sng" algn="ctr">
            <a:solidFill>
              <a:srgbClr val="0070C0"/>
            </a:solidFill>
            <a:prstDash val="solid"/>
            <a:round/>
            <a:headEnd type="none" w="med" len="med"/>
            <a:tailEnd type="none" w="med" len="med"/>
          </a:ln>
          <a:effectLst/>
        </p:spPr>
      </p:cxnSp>
      <p:cxnSp>
        <p:nvCxnSpPr>
          <p:cNvPr id="31" name="Straight Connector 30"/>
          <p:cNvCxnSpPr/>
          <p:nvPr/>
        </p:nvCxnSpPr>
        <p:spPr bwMode="auto">
          <a:xfrm>
            <a:off x="2819400" y="5105400"/>
            <a:ext cx="2590800" cy="0"/>
          </a:xfrm>
          <a:prstGeom prst="line">
            <a:avLst/>
          </a:prstGeom>
          <a:noFill/>
          <a:ln w="25400" cap="flat" cmpd="sng" algn="ctr">
            <a:solidFill>
              <a:srgbClr val="92D050"/>
            </a:solidFill>
            <a:prstDash val="solid"/>
            <a:round/>
            <a:headEnd type="none" w="med" len="med"/>
            <a:tailEnd type="none" w="med" len="med"/>
          </a:ln>
          <a:effectLst/>
        </p:spPr>
      </p:cxnSp>
      <p:sp>
        <p:nvSpPr>
          <p:cNvPr id="30" name="TextBox 29"/>
          <p:cNvSpPr txBox="1"/>
          <p:nvPr/>
        </p:nvSpPr>
        <p:spPr>
          <a:xfrm>
            <a:off x="6918352" y="1865531"/>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sp>
        <p:nvSpPr>
          <p:cNvPr id="32" name="TextBox 31"/>
          <p:cNvSpPr txBox="1"/>
          <p:nvPr/>
        </p:nvSpPr>
        <p:spPr>
          <a:xfrm>
            <a:off x="304800" y="5410200"/>
            <a:ext cx="2800767" cy="646331"/>
          </a:xfrm>
          <a:prstGeom prst="rect">
            <a:avLst/>
          </a:prstGeom>
          <a:noFill/>
        </p:spPr>
        <p:txBody>
          <a:bodyPr wrap="none" rtlCol="0">
            <a:spAutoFit/>
          </a:bodyPr>
          <a:lstStyle/>
          <a:p>
            <a:r>
              <a:rPr lang="en-US" dirty="0" smtClean="0">
                <a:solidFill>
                  <a:srgbClr val="0070C0"/>
                </a:solidFill>
              </a:rPr>
              <a:t>global mean</a:t>
            </a:r>
            <a:endParaRPr lang="en-US" dirty="0">
              <a:solidFill>
                <a:srgbClr val="0070C0"/>
              </a:solidFill>
            </a:endParaRPr>
          </a:p>
        </p:txBody>
      </p:sp>
      <p:sp>
        <p:nvSpPr>
          <p:cNvPr id="33" name="TextBox 32"/>
          <p:cNvSpPr txBox="1"/>
          <p:nvPr/>
        </p:nvSpPr>
        <p:spPr>
          <a:xfrm>
            <a:off x="3276600" y="5410200"/>
            <a:ext cx="2416046" cy="646331"/>
          </a:xfrm>
          <a:prstGeom prst="rect">
            <a:avLst/>
          </a:prstGeom>
          <a:noFill/>
        </p:spPr>
        <p:txBody>
          <a:bodyPr wrap="none" rtlCol="0">
            <a:spAutoFit/>
          </a:bodyPr>
          <a:lstStyle/>
          <a:p>
            <a:r>
              <a:rPr lang="en-US" dirty="0" smtClean="0">
                <a:solidFill>
                  <a:srgbClr val="92D050"/>
                </a:solidFill>
              </a:rPr>
              <a:t>local mean</a:t>
            </a:r>
            <a:endParaRPr lang="en-US" dirty="0">
              <a:solidFill>
                <a:srgbClr val="92D050"/>
              </a:solidFill>
            </a:endParaRPr>
          </a:p>
        </p:txBody>
      </p:sp>
      <p:sp>
        <p:nvSpPr>
          <p:cNvPr id="34" name="TextBox 33"/>
          <p:cNvSpPr txBox="1"/>
          <p:nvPr/>
        </p:nvSpPr>
        <p:spPr>
          <a:xfrm>
            <a:off x="7287402" y="4724400"/>
            <a:ext cx="1856598" cy="646331"/>
          </a:xfrm>
          <a:prstGeom prst="rect">
            <a:avLst/>
          </a:prstGeom>
          <a:noFill/>
        </p:spPr>
        <p:txBody>
          <a:bodyPr wrap="none" rtlCol="0">
            <a:spAutoFit/>
          </a:bodyPr>
          <a:lstStyle/>
          <a:p>
            <a:r>
              <a:rPr lang="el-GR" dirty="0" smtClean="0">
                <a:solidFill>
                  <a:srgbClr val="FF0000"/>
                </a:solidFill>
                <a:latin typeface="Times" pitchFamily="18" charset="0"/>
              </a:rPr>
              <a:t>χ</a:t>
            </a:r>
            <a:r>
              <a:rPr lang="en-US" i="0" dirty="0" smtClean="0">
                <a:solidFill>
                  <a:srgbClr val="FF0000"/>
                </a:solidFill>
                <a:latin typeface="Times" pitchFamily="18" charset="0"/>
              </a:rPr>
              <a:t>(</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b="1" i="0" dirty="0" smtClean="0">
                <a:solidFill>
                  <a:srgbClr val="FF0000"/>
                </a:solidFill>
                <a:latin typeface="Times" pitchFamily="18" charset="0"/>
              </a:rPr>
              <a:t>d</a:t>
            </a:r>
            <a:r>
              <a:rPr lang="en-US" i="0" dirty="0" smtClean="0">
                <a:solidFill>
                  <a:srgbClr val="FF0000"/>
                </a:solidFill>
                <a:latin typeface="Times" pitchFamily="18" charset="0"/>
              </a:rPr>
              <a:t>)</a:t>
            </a:r>
            <a:endParaRPr lang="en-US" i="0" dirty="0">
              <a:solidFill>
                <a:srgbClr val="FF0000"/>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2" grpId="0"/>
      <p:bldP spid="33"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home\lywei\trees\rui-umass\bluemath\doc\figs\raster\surface\max_pd_samples.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72200" y="1143000"/>
            <a:ext cx="2286000" cy="2286000"/>
          </a:xfrm>
          <a:prstGeom prst="rect">
            <a:avLst/>
          </a:prstGeom>
          <a:noFill/>
          <a:ln w="9525">
            <a:noFill/>
            <a:miter lim="800000"/>
            <a:headEnd/>
            <a:tailEnd/>
          </a:ln>
        </p:spPr>
      </p:pic>
      <p:sp>
        <p:nvSpPr>
          <p:cNvPr id="2" name="Title 1"/>
          <p:cNvSpPr>
            <a:spLocks noGrp="1"/>
          </p:cNvSpPr>
          <p:nvPr>
            <p:ph type="title"/>
          </p:nvPr>
        </p:nvSpPr>
        <p:spPr/>
        <p:txBody>
          <a:bodyPr/>
          <a:lstStyle/>
          <a:p>
            <a:r>
              <a:rPr lang="el-GR" dirty="0">
                <a:latin typeface="Times" pitchFamily="18" charset="0"/>
              </a:rPr>
              <a:t>χ</a:t>
            </a:r>
            <a:r>
              <a:rPr lang="en-US" dirty="0">
                <a:latin typeface="Times" pitchFamily="18" charset="0"/>
              </a:rPr>
              <a:t>(s, s', d)</a:t>
            </a:r>
            <a:endParaRPr lang="en-US" dirty="0"/>
          </a:p>
        </p:txBody>
      </p:sp>
      <p:sp>
        <p:nvSpPr>
          <p:cNvPr id="3" name="Content Placeholder 2"/>
          <p:cNvSpPr>
            <a:spLocks noGrp="1"/>
          </p:cNvSpPr>
          <p:nvPr>
            <p:ph idx="1"/>
          </p:nvPr>
        </p:nvSpPr>
        <p:spPr/>
        <p:txBody>
          <a:bodyPr/>
          <a:lstStyle/>
          <a:p>
            <a:r>
              <a:rPr lang="en-US" dirty="0" smtClean="0"/>
              <a:t>Surface domain</a:t>
            </a:r>
          </a:p>
          <a:p>
            <a:pPr lvl="1"/>
            <a:r>
              <a:rPr lang="en-US" dirty="0">
                <a:cs typeface="Times New Roman" pitchFamily="18" charset="0"/>
              </a:rPr>
              <a:t>s</a:t>
            </a:r>
            <a:r>
              <a:rPr lang="en-US" dirty="0" smtClean="0">
                <a:cs typeface="Times New Roman" pitchFamily="18" charset="0"/>
              </a:rPr>
              <a:t>urface orientation field</a:t>
            </a:r>
          </a:p>
          <a:p>
            <a:pPr lvl="1"/>
            <a:r>
              <a:rPr lang="en-US" dirty="0" smtClean="0">
                <a:cs typeface="Times New Roman" pitchFamily="18" charset="0"/>
              </a:rPr>
              <a:t>local parameterization</a:t>
            </a:r>
          </a:p>
          <a:p>
            <a:pPr lvl="2"/>
            <a:r>
              <a:rPr lang="en-US" dirty="0" err="1" smtClean="0">
                <a:cs typeface="Times New Roman" pitchFamily="18" charset="0"/>
              </a:rPr>
              <a:t>exp</a:t>
            </a:r>
            <a:r>
              <a:rPr lang="en-US" dirty="0" smtClean="0">
                <a:cs typeface="Times New Roman" pitchFamily="18" charset="0"/>
              </a:rPr>
              <a:t> map [Schmidt et al. 2006]</a:t>
            </a:r>
          </a:p>
          <a:p>
            <a:pPr lvl="1"/>
            <a:r>
              <a:rPr lang="en-US" dirty="0" smtClean="0"/>
              <a:t>geodesic distance</a:t>
            </a:r>
            <a:endParaRPr lang="en-US" dirty="0"/>
          </a:p>
        </p:txBody>
      </p:sp>
      <p:pic>
        <p:nvPicPr>
          <p:cNvPr id="5" name="Picture 8"/>
          <p:cNvPicPr>
            <a:picLocks noChangeAspect="1" noChangeArrowheads="1"/>
          </p:cNvPicPr>
          <p:nvPr/>
        </p:nvPicPr>
        <p:blipFill>
          <a:blip r:embed="rId4" cstate="print"/>
          <a:srcRect/>
          <a:stretch>
            <a:fillRect/>
          </a:stretch>
        </p:blipFill>
        <p:spPr bwMode="auto">
          <a:xfrm>
            <a:off x="551121" y="5413248"/>
            <a:ext cx="5029200" cy="911493"/>
          </a:xfrm>
          <a:prstGeom prst="rect">
            <a:avLst/>
          </a:prstGeom>
          <a:noFill/>
          <a:ln w="9525">
            <a:noFill/>
            <a:miter lim="800000"/>
            <a:headEnd/>
            <a:tailEnd/>
          </a:ln>
        </p:spPr>
      </p:pic>
      <p:sp>
        <p:nvSpPr>
          <p:cNvPr id="6" name="Down Arrow 5"/>
          <p:cNvSpPr/>
          <p:nvPr/>
        </p:nvSpPr>
        <p:spPr bwMode="auto">
          <a:xfrm>
            <a:off x="7086600" y="3581400"/>
            <a:ext cx="457200" cy="533400"/>
          </a:xfrm>
          <a:prstGeom prst="downArrow">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7" name="Rectangle 6"/>
          <p:cNvSpPr/>
          <p:nvPr/>
        </p:nvSpPr>
        <p:spPr bwMode="auto">
          <a:xfrm>
            <a:off x="6172200" y="4270248"/>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8" name="Oval 7"/>
          <p:cNvSpPr>
            <a:spLocks noChangeAspect="1"/>
          </p:cNvSpPr>
          <p:nvPr/>
        </p:nvSpPr>
        <p:spPr bwMode="auto">
          <a:xfrm>
            <a:off x="7315200" y="2590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0" name="TextBox 9"/>
          <p:cNvSpPr txBox="1"/>
          <p:nvPr/>
        </p:nvSpPr>
        <p:spPr>
          <a:xfrm>
            <a:off x="7162800" y="2590800"/>
            <a:ext cx="447558" cy="646331"/>
          </a:xfrm>
          <a:prstGeom prst="rect">
            <a:avLst/>
          </a:prstGeom>
          <a:noFill/>
        </p:spPr>
        <p:txBody>
          <a:bodyPr wrap="none" rtlCol="0">
            <a:spAutoFit/>
          </a:bodyPr>
          <a:lstStyle/>
          <a:p>
            <a:r>
              <a:rPr lang="en-US" dirty="0" smtClean="0">
                <a:latin typeface="Times" pitchFamily="18" charset="0"/>
              </a:rPr>
              <a:t>s</a:t>
            </a:r>
            <a:r>
              <a:rPr lang="en-US" i="0" dirty="0" smtClean="0">
                <a:latin typeface="Times" pitchFamily="18" charset="0"/>
              </a:rPr>
              <a:t>'</a:t>
            </a:r>
            <a:endParaRPr lang="en-US" i="0" dirty="0">
              <a:latin typeface="Times" pitchFamily="18" charset="0"/>
            </a:endParaRPr>
          </a:p>
        </p:txBody>
      </p:sp>
      <p:sp>
        <p:nvSpPr>
          <p:cNvPr id="11" name="TextBox 10"/>
          <p:cNvSpPr txBox="1"/>
          <p:nvPr/>
        </p:nvSpPr>
        <p:spPr>
          <a:xfrm>
            <a:off x="6705600" y="1676400"/>
            <a:ext cx="364202" cy="646331"/>
          </a:xfrm>
          <a:prstGeom prst="rect">
            <a:avLst/>
          </a:prstGeom>
          <a:noFill/>
        </p:spPr>
        <p:txBody>
          <a:bodyPr wrap="none" rtlCol="0">
            <a:spAutoFit/>
          </a:bodyPr>
          <a:lstStyle/>
          <a:p>
            <a:r>
              <a:rPr lang="en-US" dirty="0" smtClean="0">
                <a:latin typeface="Times" pitchFamily="18" charset="0"/>
              </a:rPr>
              <a:t>s</a:t>
            </a:r>
            <a:endParaRPr lang="en-US" i="0" dirty="0">
              <a:latin typeface="Times" pitchFamily="18" charset="0"/>
            </a:endParaRPr>
          </a:p>
        </p:txBody>
      </p:sp>
      <p:sp>
        <p:nvSpPr>
          <p:cNvPr id="14" name="Oval 13"/>
          <p:cNvSpPr>
            <a:spLocks noChangeAspect="1"/>
          </p:cNvSpPr>
          <p:nvPr/>
        </p:nvSpPr>
        <p:spPr bwMode="auto">
          <a:xfrm>
            <a:off x="7251192" y="5660136"/>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6793992" y="5056632"/>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0" name="Straight Arrow Connector 19"/>
          <p:cNvCxnSpPr/>
          <p:nvPr/>
        </p:nvCxnSpPr>
        <p:spPr bwMode="auto">
          <a:xfrm rot="16200000" flipH="1">
            <a:off x="6781800" y="5181600"/>
            <a:ext cx="533400" cy="381000"/>
          </a:xfrm>
          <a:prstGeom prst="straightConnector1">
            <a:avLst/>
          </a:prstGeom>
          <a:noFill/>
          <a:ln w="25400" cap="flat" cmpd="sng" algn="ctr">
            <a:solidFill>
              <a:srgbClr val="FF0000"/>
            </a:solidFill>
            <a:prstDash val="solid"/>
            <a:round/>
            <a:headEnd type="arrow"/>
            <a:tailEnd type="arrow"/>
          </a:ln>
          <a:effectLst/>
        </p:spPr>
      </p:cxnSp>
      <p:sp>
        <p:nvSpPr>
          <p:cNvPr id="27" name="Freeform 26"/>
          <p:cNvSpPr/>
          <p:nvPr/>
        </p:nvSpPr>
        <p:spPr bwMode="auto">
          <a:xfrm>
            <a:off x="7068065" y="1771135"/>
            <a:ext cx="255373" cy="815546"/>
          </a:xfrm>
          <a:custGeom>
            <a:avLst/>
            <a:gdLst>
              <a:gd name="connsiteX0" fmla="*/ 0 w 255373"/>
              <a:gd name="connsiteY0" fmla="*/ 0 h 815546"/>
              <a:gd name="connsiteX1" fmla="*/ 74140 w 255373"/>
              <a:gd name="connsiteY1" fmla="*/ 304800 h 815546"/>
              <a:gd name="connsiteX2" fmla="*/ 49427 w 255373"/>
              <a:gd name="connsiteY2" fmla="*/ 560173 h 815546"/>
              <a:gd name="connsiteX3" fmla="*/ 255373 w 255373"/>
              <a:gd name="connsiteY3" fmla="*/ 815546 h 815546"/>
            </a:gdLst>
            <a:ahLst/>
            <a:cxnLst>
              <a:cxn ang="0">
                <a:pos x="connsiteX0" y="connsiteY0"/>
              </a:cxn>
              <a:cxn ang="0">
                <a:pos x="connsiteX1" y="connsiteY1"/>
              </a:cxn>
              <a:cxn ang="0">
                <a:pos x="connsiteX2" y="connsiteY2"/>
              </a:cxn>
              <a:cxn ang="0">
                <a:pos x="connsiteX3" y="connsiteY3"/>
              </a:cxn>
            </a:cxnLst>
            <a:rect l="l" t="t" r="r" b="b"/>
            <a:pathLst>
              <a:path w="255373" h="815546">
                <a:moveTo>
                  <a:pt x="0" y="0"/>
                </a:moveTo>
                <a:cubicBezTo>
                  <a:pt x="32951" y="105719"/>
                  <a:pt x="65902" y="211438"/>
                  <a:pt x="74140" y="304800"/>
                </a:cubicBezTo>
                <a:cubicBezTo>
                  <a:pt x="82378" y="398162"/>
                  <a:pt x="19222" y="475049"/>
                  <a:pt x="49427" y="560173"/>
                </a:cubicBezTo>
                <a:cubicBezTo>
                  <a:pt x="79633" y="645297"/>
                  <a:pt x="255373" y="815546"/>
                  <a:pt x="255373" y="815546"/>
                </a:cubicBezTo>
              </a:path>
            </a:pathLst>
          </a:custGeom>
          <a:noFill/>
          <a:ln w="25400" cap="flat" cmpd="sng" algn="ctr">
            <a:solidFill>
              <a:srgbClr val="FFFF0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cxnSp>
        <p:nvCxnSpPr>
          <p:cNvPr id="29" name="Straight Arrow Connector 28"/>
          <p:cNvCxnSpPr/>
          <p:nvPr/>
        </p:nvCxnSpPr>
        <p:spPr bwMode="auto">
          <a:xfrm>
            <a:off x="2857500" y="4366436"/>
            <a:ext cx="133350" cy="952500"/>
          </a:xfrm>
          <a:prstGeom prst="straightConnector1">
            <a:avLst/>
          </a:prstGeom>
          <a:noFill/>
          <a:ln w="25400" cap="flat" cmpd="sng" algn="ctr">
            <a:solidFill>
              <a:srgbClr val="FFFFFF"/>
            </a:solidFill>
            <a:prstDash val="solid"/>
            <a:round/>
            <a:headEnd type="none" w="med" len="med"/>
            <a:tailEnd type="arrow"/>
          </a:ln>
          <a:effectLst/>
        </p:spPr>
      </p:cxnSp>
      <p:cxnSp>
        <p:nvCxnSpPr>
          <p:cNvPr id="31" name="Straight Arrow Connector 30"/>
          <p:cNvCxnSpPr/>
          <p:nvPr/>
        </p:nvCxnSpPr>
        <p:spPr bwMode="auto">
          <a:xfrm>
            <a:off x="2857500" y="4366436"/>
            <a:ext cx="1695450" cy="990600"/>
          </a:xfrm>
          <a:prstGeom prst="straightConnector1">
            <a:avLst/>
          </a:prstGeom>
          <a:noFill/>
          <a:ln w="25400" cap="flat" cmpd="sng" algn="ctr">
            <a:solidFill>
              <a:srgbClr val="FFFFFF"/>
            </a:solidFill>
            <a:prstDash val="solid"/>
            <a:round/>
            <a:headEnd type="none" w="med" len="med"/>
            <a:tailEnd type="arrow"/>
          </a:ln>
          <a:effectLst/>
        </p:spPr>
      </p:cxnSp>
      <p:sp>
        <p:nvSpPr>
          <p:cNvPr id="18" name="TextBox 17"/>
          <p:cNvSpPr txBox="1"/>
          <p:nvPr/>
        </p:nvSpPr>
        <p:spPr>
          <a:xfrm>
            <a:off x="6754605" y="2233964"/>
            <a:ext cx="441146" cy="646331"/>
          </a:xfrm>
          <a:prstGeom prst="rect">
            <a:avLst/>
          </a:prstGeom>
          <a:noFill/>
        </p:spPr>
        <p:txBody>
          <a:bodyPr wrap="none" rtlCol="0">
            <a:spAutoFit/>
          </a:bodyPr>
          <a:lstStyle/>
          <a:p>
            <a:r>
              <a:rPr lang="en-US" i="0" dirty="0" smtClean="0">
                <a:solidFill>
                  <a:srgbClr val="FFFF00"/>
                </a:solidFill>
              </a:rPr>
              <a:t>d</a:t>
            </a:r>
            <a:endParaRPr lang="en-US" i="0" dirty="0">
              <a:solidFill>
                <a:srgbClr val="FFFF00"/>
              </a:solidFill>
            </a:endParaRPr>
          </a:p>
        </p:txBody>
      </p:sp>
      <p:sp>
        <p:nvSpPr>
          <p:cNvPr id="9" name="Oval 8"/>
          <p:cNvSpPr>
            <a:spLocks noChangeAspect="1"/>
          </p:cNvSpPr>
          <p:nvPr/>
        </p:nvSpPr>
        <p:spPr bwMode="auto">
          <a:xfrm>
            <a:off x="7010400" y="1676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nvGrpSpPr>
          <p:cNvPr id="4" name="Group 36"/>
          <p:cNvGrpSpPr/>
          <p:nvPr/>
        </p:nvGrpSpPr>
        <p:grpSpPr>
          <a:xfrm>
            <a:off x="6781800" y="1371600"/>
            <a:ext cx="549956" cy="381688"/>
            <a:chOff x="5221224" y="1067594"/>
            <a:chExt cx="549956" cy="381688"/>
          </a:xfrm>
        </p:grpSpPr>
        <p:cxnSp>
          <p:nvCxnSpPr>
            <p:cNvPr id="33" name="Straight Arrow Connector 32"/>
            <p:cNvCxnSpPr/>
            <p:nvPr/>
          </p:nvCxnSpPr>
          <p:spPr bwMode="auto">
            <a:xfrm rot="5400000" flipH="1" flipV="1">
              <a:off x="5334000" y="1219200"/>
              <a:ext cx="304800" cy="1588"/>
            </a:xfrm>
            <a:prstGeom prst="straightConnector1">
              <a:avLst/>
            </a:prstGeom>
            <a:noFill/>
            <a:ln w="25400" cap="flat" cmpd="sng" algn="ctr">
              <a:solidFill>
                <a:srgbClr val="FF00FF"/>
              </a:solidFill>
              <a:prstDash val="solid"/>
              <a:round/>
              <a:headEnd type="none" w="med" len="med"/>
              <a:tailEnd type="arrow"/>
            </a:ln>
            <a:effectLst/>
          </p:spPr>
        </p:cxnSp>
        <p:cxnSp>
          <p:nvCxnSpPr>
            <p:cNvPr id="35" name="Straight Arrow Connector 34"/>
            <p:cNvCxnSpPr/>
            <p:nvPr/>
          </p:nvCxnSpPr>
          <p:spPr bwMode="auto">
            <a:xfrm rot="12600000" flipH="1" flipV="1">
              <a:off x="5466380" y="1447694"/>
              <a:ext cx="304800" cy="1588"/>
            </a:xfrm>
            <a:prstGeom prst="straightConnector1">
              <a:avLst/>
            </a:prstGeom>
            <a:noFill/>
            <a:ln w="25400" cap="flat" cmpd="sng" algn="ctr">
              <a:solidFill>
                <a:srgbClr val="FF00FF"/>
              </a:solidFill>
              <a:prstDash val="solid"/>
              <a:round/>
              <a:headEnd type="none" w="med" len="med"/>
              <a:tailEnd type="arrow"/>
            </a:ln>
            <a:effectLst/>
          </p:spPr>
        </p:cxnSp>
        <p:cxnSp>
          <p:nvCxnSpPr>
            <p:cNvPr id="36" name="Straight Arrow Connector 35"/>
            <p:cNvCxnSpPr/>
            <p:nvPr/>
          </p:nvCxnSpPr>
          <p:spPr bwMode="auto">
            <a:xfrm rot="-1800000" flipH="1" flipV="1">
              <a:off x="5221224" y="1447694"/>
              <a:ext cx="304800" cy="1588"/>
            </a:xfrm>
            <a:prstGeom prst="straightConnector1">
              <a:avLst/>
            </a:prstGeom>
            <a:noFill/>
            <a:ln w="25400" cap="flat" cmpd="sng" algn="ctr">
              <a:solidFill>
                <a:srgbClr val="FF00FF"/>
              </a:solidFill>
              <a:prstDash val="solid"/>
              <a:round/>
              <a:headEnd type="none" w="med" len="med"/>
              <a:tailEnd type="arrow"/>
            </a:ln>
            <a:effectLst/>
          </p:spPr>
        </p:cxnSp>
      </p:grpSp>
      <p:grpSp>
        <p:nvGrpSpPr>
          <p:cNvPr id="12" name="Group 37"/>
          <p:cNvGrpSpPr/>
          <p:nvPr/>
        </p:nvGrpSpPr>
        <p:grpSpPr>
          <a:xfrm>
            <a:off x="7086600" y="2286000"/>
            <a:ext cx="549956" cy="381688"/>
            <a:chOff x="5221224" y="1067594"/>
            <a:chExt cx="549956" cy="381688"/>
          </a:xfrm>
          <a:scene3d>
            <a:camera prst="orthographicFront">
              <a:rot lat="0" lon="0" rev="900000"/>
            </a:camera>
            <a:lightRig rig="threePt" dir="t"/>
          </a:scene3d>
        </p:grpSpPr>
        <p:cxnSp>
          <p:nvCxnSpPr>
            <p:cNvPr id="39" name="Straight Arrow Connector 38"/>
            <p:cNvCxnSpPr/>
            <p:nvPr/>
          </p:nvCxnSpPr>
          <p:spPr bwMode="auto">
            <a:xfrm rot="5400000" flipH="1" flipV="1">
              <a:off x="5334000" y="1219200"/>
              <a:ext cx="304800" cy="1588"/>
            </a:xfrm>
            <a:prstGeom prst="straightConnector1">
              <a:avLst/>
            </a:prstGeom>
            <a:noFill/>
            <a:ln w="25400" cap="flat" cmpd="sng" algn="ctr">
              <a:solidFill>
                <a:srgbClr val="FF00FF"/>
              </a:solidFill>
              <a:prstDash val="solid"/>
              <a:round/>
              <a:headEnd type="none" w="med" len="med"/>
              <a:tailEnd type="arrow"/>
            </a:ln>
            <a:effectLst/>
          </p:spPr>
        </p:cxnSp>
        <p:cxnSp>
          <p:nvCxnSpPr>
            <p:cNvPr id="40" name="Straight Arrow Connector 39"/>
            <p:cNvCxnSpPr/>
            <p:nvPr/>
          </p:nvCxnSpPr>
          <p:spPr bwMode="auto">
            <a:xfrm rot="12600000" flipH="1" flipV="1">
              <a:off x="5466380" y="1447694"/>
              <a:ext cx="304800" cy="1588"/>
            </a:xfrm>
            <a:prstGeom prst="straightConnector1">
              <a:avLst/>
            </a:prstGeom>
            <a:noFill/>
            <a:ln w="25400" cap="flat" cmpd="sng" algn="ctr">
              <a:solidFill>
                <a:srgbClr val="FF00FF"/>
              </a:solidFill>
              <a:prstDash val="solid"/>
              <a:round/>
              <a:headEnd type="none" w="med" len="med"/>
              <a:tailEnd type="arrow"/>
            </a:ln>
            <a:effectLst/>
          </p:spPr>
        </p:cxnSp>
        <p:cxnSp>
          <p:nvCxnSpPr>
            <p:cNvPr id="41" name="Straight Arrow Connector 40"/>
            <p:cNvCxnSpPr/>
            <p:nvPr/>
          </p:nvCxnSpPr>
          <p:spPr bwMode="auto">
            <a:xfrm rot="-1800000" flipH="1" flipV="1">
              <a:off x="5221224" y="1447694"/>
              <a:ext cx="304800" cy="1588"/>
            </a:xfrm>
            <a:prstGeom prst="straightConnector1">
              <a:avLst/>
            </a:prstGeom>
            <a:noFill/>
            <a:ln w="25400" cap="flat" cmpd="sng" algn="ctr">
              <a:solidFill>
                <a:srgbClr val="FF00FF"/>
              </a:solidFill>
              <a:prstDash val="solid"/>
              <a:round/>
              <a:headEnd type="none" w="med" len="med"/>
              <a:tailEnd type="arrow"/>
            </a:ln>
            <a:effectLst/>
          </p:spPr>
        </p:cxnSp>
      </p:grpSp>
      <p:sp>
        <p:nvSpPr>
          <p:cNvPr id="42" name="TextBox 41"/>
          <p:cNvSpPr txBox="1"/>
          <p:nvPr/>
        </p:nvSpPr>
        <p:spPr>
          <a:xfrm>
            <a:off x="7287402" y="4724400"/>
            <a:ext cx="1856598" cy="646331"/>
          </a:xfrm>
          <a:prstGeom prst="rect">
            <a:avLst/>
          </a:prstGeom>
          <a:noFill/>
        </p:spPr>
        <p:txBody>
          <a:bodyPr wrap="none" rtlCol="0">
            <a:spAutoFit/>
          </a:bodyPr>
          <a:lstStyle/>
          <a:p>
            <a:r>
              <a:rPr lang="el-GR" dirty="0" smtClean="0">
                <a:solidFill>
                  <a:srgbClr val="FF0000"/>
                </a:solidFill>
                <a:latin typeface="Times" pitchFamily="18" charset="0"/>
              </a:rPr>
              <a:t>χ</a:t>
            </a:r>
            <a:r>
              <a:rPr lang="en-US" i="0" dirty="0" smtClean="0">
                <a:solidFill>
                  <a:srgbClr val="FF0000"/>
                </a:solidFill>
                <a:latin typeface="Times" pitchFamily="18" charset="0"/>
              </a:rPr>
              <a:t>(</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dirty="0" smtClean="0">
                <a:solidFill>
                  <a:srgbClr val="FF0000"/>
                </a:solidFill>
                <a:latin typeface="Times" pitchFamily="18" charset="0"/>
              </a:rPr>
              <a:t>s</a:t>
            </a:r>
            <a:r>
              <a:rPr lang="en-US" i="0" dirty="0" smtClean="0">
                <a:solidFill>
                  <a:srgbClr val="FF0000"/>
                </a:solidFill>
                <a:latin typeface="Times" pitchFamily="18" charset="0"/>
              </a:rPr>
              <a:t>', </a:t>
            </a:r>
            <a:r>
              <a:rPr lang="en-US" b="1" i="0" dirty="0" smtClean="0">
                <a:solidFill>
                  <a:srgbClr val="FF0000"/>
                </a:solidFill>
                <a:latin typeface="Times" pitchFamily="18" charset="0"/>
              </a:rPr>
              <a:t>d</a:t>
            </a:r>
            <a:r>
              <a:rPr lang="en-US" i="0" dirty="0" smtClean="0">
                <a:solidFill>
                  <a:srgbClr val="FF0000"/>
                </a:solidFill>
                <a:latin typeface="Times" pitchFamily="18" charset="0"/>
              </a:rPr>
              <a:t>)</a:t>
            </a:r>
            <a:endParaRPr lang="en-US" i="0" dirty="0">
              <a:solidFill>
                <a:srgbClr val="FF0000"/>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Evaluate Distribution Quality</a:t>
            </a:r>
            <a:endParaRPr lang="en-US" dirty="0">
              <a:latin typeface="Calibri" pitchFamily="34" charset="0"/>
              <a:cs typeface="Calibri" pitchFamily="34" charset="0"/>
            </a:endParaRPr>
          </a:p>
        </p:txBody>
      </p:sp>
      <p:sp>
        <p:nvSpPr>
          <p:cNvPr id="3" name="Content Placeholder 2"/>
          <p:cNvSpPr>
            <a:spLocks noGrp="1"/>
          </p:cNvSpPr>
          <p:nvPr>
            <p:ph idx="1"/>
          </p:nvPr>
        </p:nvSpPr>
        <p:spPr/>
        <p:txBody>
          <a:bodyPr/>
          <a:lstStyle/>
          <a:p>
            <a:pPr marL="0" indent="0">
              <a:buSzPct val="125000"/>
            </a:pPr>
            <a:r>
              <a:rPr lang="en-US" sz="3200" b="1" dirty="0" smtClean="0">
                <a:solidFill>
                  <a:srgbClr val="FFCC99"/>
                </a:solidFill>
                <a:latin typeface="Calibri" pitchFamily="34" charset="0"/>
                <a:cs typeface="Calibri" pitchFamily="34" charset="0"/>
              </a:rPr>
              <a:t>Fourier spectrum analysis</a:t>
            </a:r>
          </a:p>
          <a:p>
            <a:pPr marL="400050" lvl="1" indent="0">
              <a:buSzPct val="125000"/>
            </a:pPr>
            <a:r>
              <a:rPr lang="en-US" sz="2700" dirty="0" smtClean="0">
                <a:solidFill>
                  <a:srgbClr val="DDDDDD"/>
                </a:solidFill>
                <a:latin typeface="Calibri" pitchFamily="34" charset="0"/>
                <a:cs typeface="Calibri" pitchFamily="34" charset="0"/>
              </a:rPr>
              <a:t>Circular </a:t>
            </a:r>
            <a:r>
              <a:rPr lang="en-US" sz="2700" b="1" u="sng" dirty="0" smtClean="0">
                <a:solidFill>
                  <a:srgbClr val="DDDDDD"/>
                </a:solidFill>
                <a:latin typeface="Calibri" pitchFamily="34" charset="0"/>
                <a:cs typeface="Calibri" pitchFamily="34" charset="0"/>
              </a:rPr>
              <a:t>average</a:t>
            </a:r>
            <a:r>
              <a:rPr lang="en-US" sz="2700" dirty="0" smtClean="0">
                <a:solidFill>
                  <a:srgbClr val="DDDDDD"/>
                </a:solidFill>
                <a:latin typeface="Calibri" pitchFamily="34" charset="0"/>
                <a:cs typeface="Calibri" pitchFamily="34" charset="0"/>
              </a:rPr>
              <a:t> and </a:t>
            </a:r>
            <a:r>
              <a:rPr lang="en-US" sz="2700" b="1" u="sng" dirty="0" smtClean="0">
                <a:solidFill>
                  <a:srgbClr val="DDDDDD"/>
                </a:solidFill>
                <a:latin typeface="Calibri" pitchFamily="34" charset="0"/>
                <a:cs typeface="Calibri" pitchFamily="34" charset="0"/>
              </a:rPr>
              <a:t>relative variance</a:t>
            </a:r>
            <a:r>
              <a:rPr lang="en-US" sz="2700" u="sng" dirty="0" smtClean="0">
                <a:solidFill>
                  <a:srgbClr val="DDDDDD"/>
                </a:solidFill>
                <a:latin typeface="Calibri" pitchFamily="34" charset="0"/>
                <a:cs typeface="Calibri" pitchFamily="34" charset="0"/>
              </a:rPr>
              <a:t/>
            </a:r>
            <a:br>
              <a:rPr lang="en-US" sz="2700" u="sng" dirty="0" smtClean="0">
                <a:solidFill>
                  <a:srgbClr val="DDDDDD"/>
                </a:solidFill>
                <a:latin typeface="Calibri" pitchFamily="34" charset="0"/>
                <a:cs typeface="Calibri" pitchFamily="34" charset="0"/>
              </a:rPr>
            </a:br>
            <a:r>
              <a:rPr lang="en-US" sz="2700" dirty="0" smtClean="0">
                <a:solidFill>
                  <a:srgbClr val="DDDDDD"/>
                </a:solidFill>
                <a:latin typeface="Calibri" pitchFamily="34" charset="0"/>
                <a:cs typeface="Calibri" pitchFamily="34" charset="0"/>
              </a:rPr>
              <a:t>of the coefficients.</a:t>
            </a:r>
            <a:r>
              <a:rPr lang="en-US" b="1" dirty="0" smtClean="0">
                <a:solidFill>
                  <a:srgbClr val="DDDDDD"/>
                </a:solidFill>
                <a:latin typeface="Calibri" pitchFamily="34" charset="0"/>
                <a:cs typeface="Calibri" pitchFamily="34" charset="0"/>
              </a:rPr>
              <a:t/>
            </a:r>
            <a:br>
              <a:rPr lang="en-US" b="1" dirty="0" smtClean="0">
                <a:solidFill>
                  <a:srgbClr val="DDDDDD"/>
                </a:solidFill>
                <a:latin typeface="Calibri" pitchFamily="34" charset="0"/>
                <a:cs typeface="Calibri" pitchFamily="34" charset="0"/>
              </a:rPr>
            </a:br>
            <a:endParaRPr lang="en-US" b="1" dirty="0">
              <a:solidFill>
                <a:srgbClr val="DDDDDD"/>
              </a:solidFill>
              <a:latin typeface="Calibri" pitchFamily="34" charset="0"/>
              <a:cs typeface="Calibri" pitchFamily="34" charset="0"/>
            </a:endParaRPr>
          </a:p>
          <a:p>
            <a:endParaRPr lang="en-US" sz="2400" dirty="0" smtClean="0">
              <a:latin typeface="Calibri" pitchFamily="34" charset="0"/>
              <a:cs typeface="Calibri" pitchFamily="34" charset="0"/>
            </a:endParaRPr>
          </a:p>
          <a:p>
            <a:endParaRPr lang="en-US" sz="2300" dirty="0" smtClean="0">
              <a:latin typeface="Calibri" pitchFamily="34" charset="0"/>
              <a:cs typeface="Calibri" pitchFamily="34" charset="0"/>
            </a:endParaRPr>
          </a:p>
          <a:p>
            <a:endParaRPr lang="en-US" dirty="0">
              <a:latin typeface="Calibri" pitchFamily="34" charset="0"/>
              <a:cs typeface="Calibri"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430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bwMode="auto">
          <a:xfrm>
            <a:off x="7391400" y="3352800"/>
            <a:ext cx="381000" cy="533400"/>
          </a:xfrm>
          <a:prstGeom prst="downArrow">
            <a:avLst/>
          </a:prstGeom>
          <a:solidFill>
            <a:srgbClr val="CCFFCC"/>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0386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bwMode="auto">
          <a:xfrm>
            <a:off x="6972299" y="4457700"/>
            <a:ext cx="1219200" cy="1219200"/>
          </a:xfrm>
          <a:prstGeom prst="ellipse">
            <a:avLst/>
          </a:prstGeom>
          <a:noFill/>
          <a:ln w="25400" cap="flat" cmpd="sng" algn="ctr">
            <a:solidFill>
              <a:srgbClr val="FFFF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grpSp>
        <p:nvGrpSpPr>
          <p:cNvPr id="7" name="Group 6"/>
          <p:cNvGrpSpPr/>
          <p:nvPr/>
        </p:nvGrpSpPr>
        <p:grpSpPr>
          <a:xfrm>
            <a:off x="685798" y="3414990"/>
            <a:ext cx="5715001" cy="3066649"/>
            <a:chOff x="685798" y="3414990"/>
            <a:chExt cx="5715001" cy="3066649"/>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8" y="3979007"/>
              <a:ext cx="5334000" cy="250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90600" y="3424535"/>
              <a:ext cx="1906291" cy="461665"/>
            </a:xfrm>
            <a:prstGeom prst="rect">
              <a:avLst/>
            </a:prstGeom>
            <a:solidFill>
              <a:schemeClr val="bg1"/>
            </a:solidFill>
            <a:ln>
              <a:noFill/>
            </a:ln>
          </p:spPr>
          <p:txBody>
            <a:bodyPr wrap="none" rtlCol="0">
              <a:spAutoFit/>
            </a:bodyPr>
            <a:lstStyle/>
            <a:p>
              <a:r>
                <a:rPr lang="en-US" sz="2400" b="1" dirty="0" smtClean="0">
                  <a:solidFill>
                    <a:srgbClr val="DDDDDD"/>
                  </a:solidFill>
                  <a:latin typeface="Calibri" pitchFamily="34" charset="0"/>
                  <a:cs typeface="Calibri" pitchFamily="34" charset="0"/>
                </a:rPr>
                <a:t>Radial means</a:t>
              </a:r>
              <a:endParaRPr lang="en-US" sz="2400" b="1" dirty="0">
                <a:solidFill>
                  <a:srgbClr val="DDDDDD"/>
                </a:solidFill>
                <a:latin typeface="Calibri" pitchFamily="34" charset="0"/>
                <a:cs typeface="Calibri" pitchFamily="34" charset="0"/>
              </a:endParaRPr>
            </a:p>
          </p:txBody>
        </p:sp>
        <p:sp>
          <p:nvSpPr>
            <p:cNvPr id="14" name="TextBox 13"/>
            <p:cNvSpPr txBox="1"/>
            <p:nvPr/>
          </p:nvSpPr>
          <p:spPr>
            <a:xfrm>
              <a:off x="3981012" y="3414990"/>
              <a:ext cx="1574405" cy="461665"/>
            </a:xfrm>
            <a:prstGeom prst="rect">
              <a:avLst/>
            </a:prstGeom>
            <a:solidFill>
              <a:schemeClr val="bg1"/>
            </a:solidFill>
            <a:ln>
              <a:noFill/>
            </a:ln>
          </p:spPr>
          <p:txBody>
            <a:bodyPr wrap="none" rtlCol="0">
              <a:spAutoFit/>
            </a:bodyPr>
            <a:lstStyle/>
            <a:p>
              <a:r>
                <a:rPr lang="en-US" sz="2400" b="1" dirty="0" smtClean="0">
                  <a:solidFill>
                    <a:srgbClr val="DDDDDD"/>
                  </a:solidFill>
                  <a:latin typeface="Calibri" pitchFamily="34" charset="0"/>
                  <a:cs typeface="Calibri" pitchFamily="34" charset="0"/>
                </a:rPr>
                <a:t>Anisotropy</a:t>
              </a:r>
              <a:endParaRPr lang="en-US" sz="2400" b="1" dirty="0">
                <a:solidFill>
                  <a:srgbClr val="DDDDDD"/>
                </a:solidFill>
                <a:latin typeface="Calibri" pitchFamily="34" charset="0"/>
                <a:cs typeface="Calibri" pitchFamily="34" charset="0"/>
              </a:endParaRPr>
            </a:p>
          </p:txBody>
        </p:sp>
        <p:sp>
          <p:nvSpPr>
            <p:cNvPr id="12" name="Right Arrow 11"/>
            <p:cNvSpPr/>
            <p:nvPr/>
          </p:nvSpPr>
          <p:spPr bwMode="auto">
            <a:xfrm rot="10800000">
              <a:off x="6019799" y="4816658"/>
              <a:ext cx="381000" cy="501284"/>
            </a:xfrm>
            <a:prstGeom prst="rightArrow">
              <a:avLst/>
            </a:prstGeom>
            <a:solidFill>
              <a:srgbClr val="CCFFCC"/>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pic>
        <p:nvPicPr>
          <p:cNvPr id="17" name="Picture 4" descr="http://latex.codecogs.com/gif.latex?\LARGE%20\dpi%7b150%7d%20\bg_black%20P(\mathbf%7bf%7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010" y="6194884"/>
            <a:ext cx="508337" cy="286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194013" y="6096000"/>
            <a:ext cx="1608133" cy="461665"/>
          </a:xfrm>
          <a:prstGeom prst="rect">
            <a:avLst/>
          </a:prstGeom>
          <a:noFill/>
        </p:spPr>
        <p:txBody>
          <a:bodyPr wrap="none" rtlCol="0">
            <a:spAutoFit/>
          </a:bodyPr>
          <a:lstStyle/>
          <a:p>
            <a:r>
              <a:rPr lang="en-US" sz="2400" dirty="0" smtClean="0">
                <a:solidFill>
                  <a:srgbClr val="DDDDDD"/>
                </a:solidFill>
                <a:latin typeface="Calibri" pitchFamily="34" charset="0"/>
                <a:cs typeface="Calibri" pitchFamily="34" charset="0"/>
              </a:rPr>
              <a:t>(frequency)</a:t>
            </a:r>
            <a:endParaRPr lang="en-US" sz="2400" dirty="0">
              <a:solidFill>
                <a:srgbClr val="DDDDDD"/>
              </a:solidFill>
              <a:latin typeface="Calibri" pitchFamily="34" charset="0"/>
              <a:cs typeface="Calibri" pitchFamily="34" charset="0"/>
            </a:endParaRPr>
          </a:p>
        </p:txBody>
      </p:sp>
      <p:sp>
        <p:nvSpPr>
          <p:cNvPr id="20" name="TextBox 19"/>
          <p:cNvSpPr txBox="1"/>
          <p:nvPr/>
        </p:nvSpPr>
        <p:spPr>
          <a:xfrm>
            <a:off x="6477000" y="635169"/>
            <a:ext cx="2318263" cy="461665"/>
          </a:xfrm>
          <a:prstGeom prst="rect">
            <a:avLst/>
          </a:prstGeom>
          <a:noFill/>
        </p:spPr>
        <p:txBody>
          <a:bodyPr wrap="none" rtlCol="0">
            <a:spAutoFit/>
          </a:bodyPr>
          <a:lstStyle/>
          <a:p>
            <a:r>
              <a:rPr lang="en-US" sz="2400" dirty="0" smtClean="0">
                <a:solidFill>
                  <a:srgbClr val="DDDDDD"/>
                </a:solidFill>
                <a:latin typeface="Calibri" pitchFamily="34" charset="0"/>
                <a:cs typeface="Calibri" pitchFamily="34" charset="0"/>
              </a:rPr>
              <a:t>Samples (spatial)</a:t>
            </a:r>
            <a:endParaRPr lang="en-US" sz="2400" dirty="0">
              <a:solidFill>
                <a:srgbClr val="DDDDDD"/>
              </a:solidFill>
              <a:latin typeface="Calibri" pitchFamily="34" charset="0"/>
              <a:cs typeface="Calibri" pitchFamily="34" charset="0"/>
            </a:endParaRPr>
          </a:p>
        </p:txBody>
      </p:sp>
      <p:sp>
        <p:nvSpPr>
          <p:cNvPr id="16" name="Oval 15"/>
          <p:cNvSpPr/>
          <p:nvPr/>
        </p:nvSpPr>
        <p:spPr bwMode="auto">
          <a:xfrm>
            <a:off x="7296070" y="4781469"/>
            <a:ext cx="571660" cy="571660"/>
          </a:xfrm>
          <a:prstGeom prst="ellipse">
            <a:avLst/>
          </a:prstGeom>
          <a:noFill/>
          <a:ln w="25400" cap="flat" cmpd="sng" algn="ctr">
            <a:solidFill>
              <a:srgbClr val="FFFF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Oval 18"/>
          <p:cNvSpPr/>
          <p:nvPr/>
        </p:nvSpPr>
        <p:spPr bwMode="auto">
          <a:xfrm>
            <a:off x="6746618" y="4232018"/>
            <a:ext cx="1670563" cy="1670563"/>
          </a:xfrm>
          <a:prstGeom prst="ellipse">
            <a:avLst/>
          </a:prstGeom>
          <a:noFill/>
          <a:ln w="25400" cap="flat" cmpd="sng" algn="ctr">
            <a:solidFill>
              <a:srgbClr val="FFFF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cxnSp>
        <p:nvCxnSpPr>
          <p:cNvPr id="10" name="Straight Arrow Connector 9"/>
          <p:cNvCxnSpPr/>
          <p:nvPr/>
        </p:nvCxnSpPr>
        <p:spPr bwMode="auto">
          <a:xfrm flipH="1">
            <a:off x="2057400" y="2514600"/>
            <a:ext cx="457201" cy="990600"/>
          </a:xfrm>
          <a:prstGeom prst="straightConnector1">
            <a:avLst/>
          </a:prstGeom>
          <a:noFill/>
          <a:ln w="25400" cap="flat" cmpd="sng" algn="ctr">
            <a:solidFill>
              <a:srgbClr val="FF3300"/>
            </a:solidFill>
            <a:prstDash val="solid"/>
            <a:round/>
            <a:headEnd type="none" w="med" len="med"/>
            <a:tailEnd type="arrow"/>
          </a:ln>
          <a:effectLst/>
        </p:spPr>
      </p:cxnSp>
      <p:cxnSp>
        <p:nvCxnSpPr>
          <p:cNvPr id="22" name="Straight Arrow Connector 21"/>
          <p:cNvCxnSpPr>
            <a:endCxn id="14" idx="0"/>
          </p:cNvCxnSpPr>
          <p:nvPr/>
        </p:nvCxnSpPr>
        <p:spPr bwMode="auto">
          <a:xfrm>
            <a:off x="4604385" y="2505055"/>
            <a:ext cx="163830" cy="909935"/>
          </a:xfrm>
          <a:prstGeom prst="straightConnector1">
            <a:avLst/>
          </a:prstGeom>
          <a:noFill/>
          <a:ln w="25400" cap="flat" cmpd="sng" algn="ctr">
            <a:solidFill>
              <a:srgbClr val="00B0F0"/>
            </a:solidFill>
            <a:prstDash val="solid"/>
            <a:round/>
            <a:headEnd type="none" w="med" len="med"/>
            <a:tailEnd type="arrow"/>
          </a:ln>
          <a:effectLst/>
        </p:spPr>
      </p:cxnSp>
    </p:spTree>
    <p:extLst>
      <p:ext uri="{BB962C8B-B14F-4D97-AF65-F5344CB8AC3E}">
        <p14:creationId xmlns:p14="http://schemas.microsoft.com/office/powerpoint/2010/main" val="387336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xit" presetSubtype="0" fill="hold" grpId="1" nodeType="afterEffect">
                                  <p:stCondLst>
                                    <p:cond delay="50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000"/>
                            </p:stCondLst>
                            <p:childTnLst>
                              <p:par>
                                <p:cTn id="17" presetID="10" presetClass="exit" presetSubtype="0" fill="hold" grpId="1" nodeType="afterEffect">
                                  <p:stCondLst>
                                    <p:cond delay="50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0"/>
                            </p:stCondLst>
                            <p:childTnLst>
                              <p:par>
                                <p:cTn id="25" presetID="22" presetClass="entr" presetSubtype="2" fill="hold"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5000"/>
                            </p:stCondLst>
                            <p:childTnLst>
                              <p:par>
                                <p:cTn id="29" presetID="22" presetClass="entr" presetSubtype="1"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5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3" cstate="print"/>
          <a:srcRect/>
          <a:stretch>
            <a:fillRect/>
          </a:stretch>
        </p:blipFill>
        <p:spPr bwMode="auto">
          <a:xfrm>
            <a:off x="1066800" y="1447800"/>
            <a:ext cx="2867025" cy="561975"/>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990600" y="2362200"/>
            <a:ext cx="6076950" cy="600075"/>
          </a:xfrm>
          <a:prstGeom prst="rect">
            <a:avLst/>
          </a:prstGeom>
          <a:noFill/>
          <a:ln w="9525">
            <a:noFill/>
            <a:miter lim="800000"/>
            <a:headEnd/>
            <a:tailEnd/>
          </a:ln>
        </p:spPr>
      </p:pic>
      <p:pic>
        <p:nvPicPr>
          <p:cNvPr id="33797" name="Picture 5"/>
          <p:cNvPicPr>
            <a:picLocks noChangeAspect="1" noChangeArrowheads="1"/>
          </p:cNvPicPr>
          <p:nvPr/>
        </p:nvPicPr>
        <p:blipFill>
          <a:blip r:embed="rId5" cstate="print"/>
          <a:srcRect/>
          <a:stretch>
            <a:fillRect/>
          </a:stretch>
        </p:blipFill>
        <p:spPr bwMode="auto">
          <a:xfrm>
            <a:off x="990600" y="3124200"/>
            <a:ext cx="5295900" cy="1162050"/>
          </a:xfrm>
          <a:prstGeom prst="rect">
            <a:avLst/>
          </a:prstGeom>
          <a:noFill/>
          <a:ln w="9525">
            <a:noFill/>
            <a:miter lim="800000"/>
            <a:headEnd/>
            <a:tailEnd/>
          </a:ln>
        </p:spPr>
      </p:pic>
      <p:pic>
        <p:nvPicPr>
          <p:cNvPr id="33798" name="Picture 6"/>
          <p:cNvPicPr>
            <a:picLocks noChangeAspect="1" noChangeArrowheads="1"/>
          </p:cNvPicPr>
          <p:nvPr/>
        </p:nvPicPr>
        <p:blipFill>
          <a:blip r:embed="rId6" cstate="print"/>
          <a:srcRect/>
          <a:stretch>
            <a:fillRect/>
          </a:stretch>
        </p:blipFill>
        <p:spPr bwMode="auto">
          <a:xfrm>
            <a:off x="209550" y="4343400"/>
            <a:ext cx="8934450" cy="1590675"/>
          </a:xfrm>
          <a:prstGeom prst="rect">
            <a:avLst/>
          </a:prstGeom>
          <a:noFill/>
          <a:ln w="9525">
            <a:noFill/>
            <a:miter lim="800000"/>
            <a:headEnd/>
            <a:tailEnd/>
          </a:ln>
        </p:spPr>
      </p:pic>
      <p:pic>
        <p:nvPicPr>
          <p:cNvPr id="33799" name="Picture 7"/>
          <p:cNvPicPr>
            <a:picLocks noChangeAspect="1" noChangeArrowheads="1"/>
          </p:cNvPicPr>
          <p:nvPr/>
        </p:nvPicPr>
        <p:blipFill>
          <a:blip r:embed="rId7" cstate="print"/>
          <a:srcRect/>
          <a:stretch>
            <a:fillRect/>
          </a:stretch>
        </p:blipFill>
        <p:spPr bwMode="auto">
          <a:xfrm>
            <a:off x="5867400" y="1600200"/>
            <a:ext cx="2047875" cy="495300"/>
          </a:xfrm>
          <a:prstGeom prst="rect">
            <a:avLst/>
          </a:prstGeom>
          <a:noFill/>
          <a:ln w="9525">
            <a:noFill/>
            <a:miter lim="800000"/>
            <a:headEnd/>
            <a:tailEnd/>
          </a:ln>
        </p:spPr>
      </p:pic>
      <p:pic>
        <p:nvPicPr>
          <p:cNvPr id="33800" name="Picture 8"/>
          <p:cNvPicPr>
            <a:picLocks noChangeAspect="1" noChangeArrowheads="1"/>
          </p:cNvPicPr>
          <p:nvPr/>
        </p:nvPicPr>
        <p:blipFill>
          <a:blip r:embed="rId8" cstate="print"/>
          <a:srcRect/>
          <a:stretch>
            <a:fillRect/>
          </a:stretch>
        </p:blipFill>
        <p:spPr bwMode="auto">
          <a:xfrm>
            <a:off x="1066800" y="5772150"/>
            <a:ext cx="5991225" cy="1085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Results</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Sampling methods for analysis</a:t>
            </a:r>
            <a:endParaRPr lang="en-US" dirty="0"/>
          </a:p>
        </p:txBody>
      </p:sp>
      <p:graphicFrame>
        <p:nvGraphicFramePr>
          <p:cNvPr id="44034" name="Object 2"/>
          <p:cNvGraphicFramePr>
            <a:graphicFrameLocks noChangeAspect="1"/>
          </p:cNvGraphicFramePr>
          <p:nvPr/>
        </p:nvGraphicFramePr>
        <p:xfrm>
          <a:off x="1143000" y="3884613"/>
          <a:ext cx="2286000" cy="2286000"/>
        </p:xfrm>
        <a:graphic>
          <a:graphicData uri="http://schemas.openxmlformats.org/presentationml/2006/ole">
            <mc:AlternateContent xmlns:mc="http://schemas.openxmlformats.org/markup-compatibility/2006">
              <mc:Choice xmlns:v="urn:schemas-microsoft-com:vml" Requires="v">
                <p:oleObj spid="_x0000_s2158" name="Acrobat Document" r:id="rId4" imgW="5122440" imgH="5133600" progId="AcroExch.Document.7">
                  <p:embed/>
                </p:oleObj>
              </mc:Choice>
              <mc:Fallback>
                <p:oleObj name="Acrobat Document" r:id="rId4" imgW="5122440" imgH="51336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884613"/>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5" name="Object 3"/>
          <p:cNvGraphicFramePr>
            <a:graphicFrameLocks noChangeAspect="1"/>
          </p:cNvGraphicFramePr>
          <p:nvPr/>
        </p:nvGraphicFramePr>
        <p:xfrm>
          <a:off x="1141413" y="1370013"/>
          <a:ext cx="2286000" cy="2286000"/>
        </p:xfrm>
        <a:graphic>
          <a:graphicData uri="http://schemas.openxmlformats.org/presentationml/2006/ole">
            <mc:AlternateContent xmlns:mc="http://schemas.openxmlformats.org/markup-compatibility/2006">
              <mc:Choice xmlns:v="urn:schemas-microsoft-com:vml" Requires="v">
                <p:oleObj spid="_x0000_s2159" name="Acrobat Document" r:id="rId6" imgW="5122440" imgH="5133600" progId="AcroExch.Document.7">
                  <p:embed/>
                </p:oleObj>
              </mc:Choice>
              <mc:Fallback>
                <p:oleObj name="Acrobat Document" r:id="rId6" imgW="5122440" imgH="5133600" progId="AcroExch.Document.7">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413" y="1370013"/>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7"/>
          <p:cNvSpPr txBox="1">
            <a:spLocks noChangeArrowheads="1"/>
          </p:cNvSpPr>
          <p:nvPr/>
        </p:nvSpPr>
        <p:spPr bwMode="auto">
          <a:xfrm rot="16200000">
            <a:off x="-273608" y="2254811"/>
            <a:ext cx="1984839"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white noise</a:t>
            </a:r>
          </a:p>
        </p:txBody>
      </p:sp>
      <p:sp>
        <p:nvSpPr>
          <p:cNvPr id="10" name="TextBox 7"/>
          <p:cNvSpPr txBox="1">
            <a:spLocks noChangeArrowheads="1"/>
          </p:cNvSpPr>
          <p:nvPr/>
        </p:nvSpPr>
        <p:spPr bwMode="auto">
          <a:xfrm rot="16200000">
            <a:off x="-382612" y="4726014"/>
            <a:ext cx="2202847"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Poisson disk</a:t>
            </a:r>
          </a:p>
        </p:txBody>
      </p:sp>
      <p:pic>
        <p:nvPicPr>
          <p:cNvPr id="11" name="Picture 10" descr="C:\home\lywei\trees\rui-umass\bluemath\doc\figs\raster\ostro_0p03_poisson_diffxform_gaussian_12r_infdd_symmetry_unit_average10.png"/>
          <p:cNvPicPr>
            <a:picLocks noChangeAspect="1" noChangeArrowheads="1"/>
          </p:cNvPicPr>
          <p:nvPr/>
        </p:nvPicPr>
        <p:blipFill>
          <a:blip r:embed="rId8" cstate="print"/>
          <a:srcRect/>
          <a:stretch>
            <a:fillRect/>
          </a:stretch>
        </p:blipFill>
        <p:spPr bwMode="auto">
          <a:xfrm>
            <a:off x="3657600" y="3886200"/>
            <a:ext cx="2286000" cy="2286099"/>
          </a:xfrm>
          <a:prstGeom prst="rect">
            <a:avLst/>
          </a:prstGeom>
          <a:noFill/>
          <a:ln w="9525">
            <a:noFill/>
            <a:miter lim="800000"/>
            <a:headEnd/>
            <a:tailEnd/>
          </a:ln>
        </p:spPr>
      </p:pic>
      <p:pic>
        <p:nvPicPr>
          <p:cNvPr id="12" name="Picture 2" descr="C:\home\lywei\trees\rui-umass\bluemath\doc\figs\raster\uniform_0p03_white_diffxform_gaussian_10r_infdd_unit_unit_average10.png"/>
          <p:cNvPicPr>
            <a:picLocks noChangeAspect="1" noChangeArrowheads="1"/>
          </p:cNvPicPr>
          <p:nvPr/>
        </p:nvPicPr>
        <p:blipFill>
          <a:blip r:embed="rId9" cstate="print"/>
          <a:srcRect/>
          <a:stretch>
            <a:fillRect/>
          </a:stretch>
        </p:blipFill>
        <p:spPr bwMode="auto">
          <a:xfrm>
            <a:off x="3657600" y="1371600"/>
            <a:ext cx="2286000" cy="2286000"/>
          </a:xfrm>
          <a:prstGeom prst="rect">
            <a:avLst/>
          </a:prstGeom>
          <a:noFill/>
          <a:ln w="9525">
            <a:noFill/>
            <a:miter lim="800000"/>
            <a:headEnd/>
            <a:tailEnd/>
          </a:ln>
        </p:spPr>
      </p:pic>
      <p:graphicFrame>
        <p:nvGraphicFramePr>
          <p:cNvPr id="44037" name="Object 5"/>
          <p:cNvGraphicFramePr>
            <a:graphicFrameLocks noChangeAspect="1"/>
          </p:cNvGraphicFramePr>
          <p:nvPr/>
        </p:nvGraphicFramePr>
        <p:xfrm>
          <a:off x="6172200" y="2590800"/>
          <a:ext cx="2286000" cy="1079500"/>
        </p:xfrm>
        <a:graphic>
          <a:graphicData uri="http://schemas.openxmlformats.org/presentationml/2006/ole">
            <mc:AlternateContent xmlns:mc="http://schemas.openxmlformats.org/markup-compatibility/2006">
              <mc:Choice xmlns:v="urn:schemas-microsoft-com:vml" Requires="v">
                <p:oleObj spid="_x0000_s2160" name="Acrobat Document" r:id="rId10" imgW="1714500" imgH="809557" progId="AcroExch.Document.7">
                  <p:embed/>
                </p:oleObj>
              </mc:Choice>
              <mc:Fallback>
                <p:oleObj name="Acrobat Document" r:id="rId10" imgW="1714500" imgH="809557" progId="AcroExch.Document.7">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2590800"/>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8" name="Object 6"/>
          <p:cNvGraphicFramePr>
            <a:graphicFrameLocks noChangeAspect="1"/>
          </p:cNvGraphicFramePr>
          <p:nvPr/>
        </p:nvGraphicFramePr>
        <p:xfrm>
          <a:off x="6169025" y="1371600"/>
          <a:ext cx="2286000" cy="1079500"/>
        </p:xfrm>
        <a:graphic>
          <a:graphicData uri="http://schemas.openxmlformats.org/presentationml/2006/ole">
            <mc:AlternateContent xmlns:mc="http://schemas.openxmlformats.org/markup-compatibility/2006">
              <mc:Choice xmlns:v="urn:schemas-microsoft-com:vml" Requires="v">
                <p:oleObj spid="_x0000_s2161" name="Acrobat Document" r:id="rId12" imgW="1714500" imgH="809557" progId="AcroExch.Document.7">
                  <p:embed/>
                </p:oleObj>
              </mc:Choice>
              <mc:Fallback>
                <p:oleObj name="Acrobat Document" r:id="rId12" imgW="1714500" imgH="809557" progId="AcroExch.Document.7">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9025" y="1371600"/>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9" name="Object 7"/>
          <p:cNvGraphicFramePr>
            <a:graphicFrameLocks noChangeAspect="1"/>
          </p:cNvGraphicFramePr>
          <p:nvPr/>
        </p:nvGraphicFramePr>
        <p:xfrm>
          <a:off x="6172200" y="5105400"/>
          <a:ext cx="2286000" cy="1079500"/>
        </p:xfrm>
        <a:graphic>
          <a:graphicData uri="http://schemas.openxmlformats.org/presentationml/2006/ole">
            <mc:AlternateContent xmlns:mc="http://schemas.openxmlformats.org/markup-compatibility/2006">
              <mc:Choice xmlns:v="urn:schemas-microsoft-com:vml" Requires="v">
                <p:oleObj spid="_x0000_s2162" name="Acrobat Document" r:id="rId14" imgW="1714500" imgH="809557" progId="AcroExch.Document.7">
                  <p:embed/>
                </p:oleObj>
              </mc:Choice>
              <mc:Fallback>
                <p:oleObj name="Acrobat Document" r:id="rId14" imgW="1714500" imgH="809557" progId="AcroExch.Document.7">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5105400"/>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0" name="Object 8"/>
          <p:cNvGraphicFramePr>
            <a:graphicFrameLocks noChangeAspect="1"/>
          </p:cNvGraphicFramePr>
          <p:nvPr/>
        </p:nvGraphicFramePr>
        <p:xfrm>
          <a:off x="6172200" y="3886200"/>
          <a:ext cx="2286000" cy="1079500"/>
        </p:xfrm>
        <a:graphic>
          <a:graphicData uri="http://schemas.openxmlformats.org/presentationml/2006/ole">
            <mc:AlternateContent xmlns:mc="http://schemas.openxmlformats.org/markup-compatibility/2006">
              <mc:Choice xmlns:v="urn:schemas-microsoft-com:vml" Requires="v">
                <p:oleObj spid="_x0000_s2163" name="Acrobat Document" r:id="rId16" imgW="1714500" imgH="809557" progId="AcroExch.Document.7">
                  <p:embed/>
                </p:oleObj>
              </mc:Choice>
              <mc:Fallback>
                <p:oleObj name="Acrobat Document" r:id="rId16" imgW="1714500" imgH="809557" progId="AcroExch.Document.7">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2200" y="3886200"/>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TextBox 7"/>
          <p:cNvSpPr txBox="1">
            <a:spLocks noChangeArrowheads="1"/>
          </p:cNvSpPr>
          <p:nvPr/>
        </p:nvSpPr>
        <p:spPr bwMode="auto">
          <a:xfrm>
            <a:off x="990600" y="6096000"/>
            <a:ext cx="2663825" cy="523875"/>
          </a:xfrm>
          <a:prstGeom prst="rect">
            <a:avLst/>
          </a:prstGeom>
          <a:noFill/>
          <a:ln w="9525">
            <a:noFill/>
            <a:miter lim="800000"/>
            <a:headEnd/>
            <a:tailEnd/>
          </a:ln>
        </p:spPr>
        <p:txBody>
          <a:bodyPr wrap="none">
            <a:spAutoFit/>
          </a:bodyPr>
          <a:lstStyle/>
          <a:p>
            <a:r>
              <a:rPr lang="en-US" sz="2800" dirty="0"/>
              <a:t>spatial samples</a:t>
            </a:r>
          </a:p>
        </p:txBody>
      </p:sp>
      <p:sp>
        <p:nvSpPr>
          <p:cNvPr id="19" name="TextBox 7"/>
          <p:cNvSpPr txBox="1">
            <a:spLocks noChangeArrowheads="1"/>
          </p:cNvSpPr>
          <p:nvPr/>
        </p:nvSpPr>
        <p:spPr bwMode="auto">
          <a:xfrm>
            <a:off x="3657600" y="6096000"/>
            <a:ext cx="2242922" cy="523220"/>
          </a:xfrm>
          <a:prstGeom prst="rect">
            <a:avLst/>
          </a:prstGeom>
          <a:noFill/>
          <a:ln w="9525">
            <a:noFill/>
            <a:miter lim="800000"/>
            <a:headEnd/>
            <a:tailEnd/>
          </a:ln>
        </p:spPr>
        <p:txBody>
          <a:bodyPr wrap="none">
            <a:spAutoFit/>
          </a:bodyPr>
          <a:lstStyle/>
          <a:p>
            <a:r>
              <a:rPr lang="en-US" sz="2800" dirty="0" smtClean="0"/>
              <a:t>diff spectrum</a:t>
            </a:r>
            <a:endParaRPr lang="en-US" sz="2800" dirty="0"/>
          </a:p>
        </p:txBody>
      </p:sp>
      <p:sp>
        <p:nvSpPr>
          <p:cNvPr id="20" name="TextBox 7"/>
          <p:cNvSpPr txBox="1">
            <a:spLocks noChangeArrowheads="1"/>
          </p:cNvSpPr>
          <p:nvPr/>
        </p:nvSpPr>
        <p:spPr bwMode="auto">
          <a:xfrm>
            <a:off x="6019800" y="6096000"/>
            <a:ext cx="2746265" cy="523220"/>
          </a:xfrm>
          <a:prstGeom prst="rect">
            <a:avLst/>
          </a:prstGeom>
          <a:noFill/>
          <a:ln w="9525">
            <a:noFill/>
            <a:miter lim="800000"/>
            <a:headEnd/>
            <a:tailEnd/>
          </a:ln>
        </p:spPr>
        <p:txBody>
          <a:bodyPr wrap="none">
            <a:spAutoFit/>
          </a:bodyPr>
          <a:lstStyle/>
          <a:p>
            <a:r>
              <a:rPr lang="en-US" sz="2800" dirty="0" smtClean="0"/>
              <a:t>radial measures</a:t>
            </a:r>
            <a:endParaRPr lang="en-US" sz="28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Isotropic domain: portrait </a:t>
            </a:r>
            <a:endParaRPr lang="en-US" dirty="0"/>
          </a:p>
        </p:txBody>
      </p:sp>
      <p:sp>
        <p:nvSpPr>
          <p:cNvPr id="18" name="TextBox 7"/>
          <p:cNvSpPr txBox="1">
            <a:spLocks noChangeArrowheads="1"/>
          </p:cNvSpPr>
          <p:nvPr/>
        </p:nvSpPr>
        <p:spPr bwMode="auto">
          <a:xfrm rot="16200000">
            <a:off x="-273608" y="2254811"/>
            <a:ext cx="1984839"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white noise</a:t>
            </a:r>
          </a:p>
        </p:txBody>
      </p:sp>
      <p:sp>
        <p:nvSpPr>
          <p:cNvPr id="19" name="TextBox 7"/>
          <p:cNvSpPr txBox="1">
            <a:spLocks noChangeArrowheads="1"/>
          </p:cNvSpPr>
          <p:nvPr/>
        </p:nvSpPr>
        <p:spPr bwMode="auto">
          <a:xfrm rot="16200000">
            <a:off x="-382612" y="4726014"/>
            <a:ext cx="2202847"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Poisson disk</a:t>
            </a:r>
          </a:p>
        </p:txBody>
      </p:sp>
      <p:pic>
        <p:nvPicPr>
          <p:cNvPr id="46088" name="Picture 8" descr="C:\home\lywei\trees\rui-umass\bluemath\doc\figs\raster\portrait.png"/>
          <p:cNvPicPr>
            <a:picLocks noChangeAspect="1" noChangeArrowheads="1"/>
          </p:cNvPicPr>
          <p:nvPr/>
        </p:nvPicPr>
        <p:blipFill>
          <a:blip r:embed="rId4" cstate="print"/>
          <a:srcRect b="11942"/>
          <a:stretch>
            <a:fillRect/>
          </a:stretch>
        </p:blipFill>
        <p:spPr bwMode="auto">
          <a:xfrm>
            <a:off x="2514600" y="5105400"/>
            <a:ext cx="874808" cy="914400"/>
          </a:xfrm>
          <a:prstGeom prst="rect">
            <a:avLst/>
          </a:prstGeom>
          <a:noFill/>
        </p:spPr>
      </p:pic>
      <p:pic>
        <p:nvPicPr>
          <p:cNvPr id="46090" name="Picture 10" descr="C:\home\lywei\trees\rui-umass\bluemath\doc\figs\raster\portrait_0p03_poisson_0.png"/>
          <p:cNvPicPr>
            <a:picLocks noChangeAspect="1" noChangeArrowheads="1"/>
          </p:cNvPicPr>
          <p:nvPr/>
        </p:nvPicPr>
        <p:blipFill>
          <a:blip r:embed="rId5" cstate="print"/>
          <a:srcRect/>
          <a:stretch>
            <a:fillRect/>
          </a:stretch>
        </p:blipFill>
        <p:spPr bwMode="auto">
          <a:xfrm>
            <a:off x="1143000" y="3886200"/>
            <a:ext cx="2286000" cy="2286000"/>
          </a:xfrm>
          <a:prstGeom prst="rect">
            <a:avLst/>
          </a:prstGeom>
          <a:noFill/>
        </p:spPr>
      </p:pic>
      <p:pic>
        <p:nvPicPr>
          <p:cNvPr id="46091" name="Picture 11" descr="C:\home\lywei\trees\rui-umass\bluemath\doc\figs\raster\portrait_0p03_white_0.png"/>
          <p:cNvPicPr>
            <a:picLocks noChangeAspect="1" noChangeArrowheads="1"/>
          </p:cNvPicPr>
          <p:nvPr/>
        </p:nvPicPr>
        <p:blipFill>
          <a:blip r:embed="rId6" cstate="print"/>
          <a:srcRect/>
          <a:stretch>
            <a:fillRect/>
          </a:stretch>
        </p:blipFill>
        <p:spPr bwMode="auto">
          <a:xfrm>
            <a:off x="1143000" y="1371600"/>
            <a:ext cx="2286000" cy="2286000"/>
          </a:xfrm>
          <a:prstGeom prst="rect">
            <a:avLst/>
          </a:prstGeom>
          <a:noFill/>
        </p:spPr>
      </p:pic>
      <p:pic>
        <p:nvPicPr>
          <p:cNvPr id="46092" name="Picture 12" descr="C:\home\lywei\trees\rui-umass\bluemath\doc\figs\raster\portrait_0p03_white_diffxform_gaussian_12r_infdd_symmetry_unit_average1.png"/>
          <p:cNvPicPr>
            <a:picLocks noChangeAspect="1" noChangeArrowheads="1"/>
          </p:cNvPicPr>
          <p:nvPr/>
        </p:nvPicPr>
        <p:blipFill>
          <a:blip r:embed="rId7" cstate="print"/>
          <a:srcRect/>
          <a:stretch>
            <a:fillRect/>
          </a:stretch>
        </p:blipFill>
        <p:spPr bwMode="auto">
          <a:xfrm>
            <a:off x="3657600" y="1371600"/>
            <a:ext cx="2286000" cy="2286000"/>
          </a:xfrm>
          <a:prstGeom prst="rect">
            <a:avLst/>
          </a:prstGeom>
          <a:noFill/>
        </p:spPr>
      </p:pic>
      <p:pic>
        <p:nvPicPr>
          <p:cNvPr id="46093" name="Picture 13" descr="C:\home\lywei\trees\rui-umass\bluemath\doc\figs\raster\portrait_0p03_poisson_diffxform_gaussian_12r_infdd_symmetry_unit_average1.png"/>
          <p:cNvPicPr>
            <a:picLocks noChangeAspect="1" noChangeArrowheads="1"/>
          </p:cNvPicPr>
          <p:nvPr/>
        </p:nvPicPr>
        <p:blipFill>
          <a:blip r:embed="rId8" cstate="print"/>
          <a:srcRect/>
          <a:stretch>
            <a:fillRect/>
          </a:stretch>
        </p:blipFill>
        <p:spPr bwMode="auto">
          <a:xfrm>
            <a:off x="3657600" y="3886200"/>
            <a:ext cx="2286000" cy="2286000"/>
          </a:xfrm>
          <a:prstGeom prst="rect">
            <a:avLst/>
          </a:prstGeom>
          <a:noFill/>
        </p:spPr>
      </p:pic>
      <p:graphicFrame>
        <p:nvGraphicFramePr>
          <p:cNvPr id="46095" name="Object 15"/>
          <p:cNvGraphicFramePr>
            <a:graphicFrameLocks noChangeAspect="1"/>
          </p:cNvGraphicFramePr>
          <p:nvPr/>
        </p:nvGraphicFramePr>
        <p:xfrm>
          <a:off x="6172200" y="1371599"/>
          <a:ext cx="2286000" cy="1079500"/>
        </p:xfrm>
        <a:graphic>
          <a:graphicData uri="http://schemas.openxmlformats.org/presentationml/2006/ole">
            <mc:AlternateContent xmlns:mc="http://schemas.openxmlformats.org/markup-compatibility/2006">
              <mc:Choice xmlns:v="urn:schemas-microsoft-com:vml" Requires="v">
                <p:oleObj spid="_x0000_s3146" name="Acrobat Document" r:id="rId9" imgW="1714500" imgH="809557" progId="AcroExch.Document.7">
                  <p:embed/>
                </p:oleObj>
              </mc:Choice>
              <mc:Fallback>
                <p:oleObj name="Acrobat Document" r:id="rId9" imgW="1714500" imgH="809557" progId="AcroExch.Document.7">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13715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6" name="Object 16"/>
          <p:cNvGraphicFramePr>
            <a:graphicFrameLocks noChangeAspect="1"/>
          </p:cNvGraphicFramePr>
          <p:nvPr/>
        </p:nvGraphicFramePr>
        <p:xfrm>
          <a:off x="6172200" y="2590799"/>
          <a:ext cx="2286000" cy="1079500"/>
        </p:xfrm>
        <a:graphic>
          <a:graphicData uri="http://schemas.openxmlformats.org/presentationml/2006/ole">
            <mc:AlternateContent xmlns:mc="http://schemas.openxmlformats.org/markup-compatibility/2006">
              <mc:Choice xmlns:v="urn:schemas-microsoft-com:vml" Requires="v">
                <p:oleObj spid="_x0000_s3147" name="Acrobat Document" r:id="rId11" imgW="1714500" imgH="809557" progId="AcroExch.Document.7">
                  <p:embed/>
                </p:oleObj>
              </mc:Choice>
              <mc:Fallback>
                <p:oleObj name="Acrobat Document" r:id="rId11" imgW="1714500" imgH="809557" progId="AcroExch.Document.7">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25907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7" name="Object 17"/>
          <p:cNvGraphicFramePr>
            <a:graphicFrameLocks noChangeAspect="1"/>
          </p:cNvGraphicFramePr>
          <p:nvPr/>
        </p:nvGraphicFramePr>
        <p:xfrm>
          <a:off x="6172200" y="3886199"/>
          <a:ext cx="2286000" cy="1079500"/>
        </p:xfrm>
        <a:graphic>
          <a:graphicData uri="http://schemas.openxmlformats.org/presentationml/2006/ole">
            <mc:AlternateContent xmlns:mc="http://schemas.openxmlformats.org/markup-compatibility/2006">
              <mc:Choice xmlns:v="urn:schemas-microsoft-com:vml" Requires="v">
                <p:oleObj spid="_x0000_s3148" name="Acrobat Document" r:id="rId13" imgW="1714500" imgH="809557" progId="AcroExch.Document.7">
                  <p:embed/>
                </p:oleObj>
              </mc:Choice>
              <mc:Fallback>
                <p:oleObj name="Acrobat Document" r:id="rId13" imgW="1714500" imgH="809557" progId="AcroExch.Document.7">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38861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8" name="Object 18"/>
          <p:cNvGraphicFramePr>
            <a:graphicFrameLocks noChangeAspect="1"/>
          </p:cNvGraphicFramePr>
          <p:nvPr/>
        </p:nvGraphicFramePr>
        <p:xfrm>
          <a:off x="6172200" y="5105399"/>
          <a:ext cx="2286000" cy="1079500"/>
        </p:xfrm>
        <a:graphic>
          <a:graphicData uri="http://schemas.openxmlformats.org/presentationml/2006/ole">
            <mc:AlternateContent xmlns:mc="http://schemas.openxmlformats.org/markup-compatibility/2006">
              <mc:Choice xmlns:v="urn:schemas-microsoft-com:vml" Requires="v">
                <p:oleObj spid="_x0000_s3149" name="Acrobat Document" r:id="rId15" imgW="1714500" imgH="809557" progId="AcroExch.Document.7">
                  <p:embed/>
                </p:oleObj>
              </mc:Choice>
              <mc:Fallback>
                <p:oleObj name="Acrobat Document" r:id="rId15" imgW="1714500" imgH="809557" progId="AcroExch.Document.7">
                  <p:embed/>
                  <p:pic>
                    <p:nvPicPr>
                      <p:cNvPr id="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2200" y="51053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2057400" y="2209800"/>
            <a:ext cx="441146" cy="646331"/>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15" name="TextBox 14"/>
          <p:cNvSpPr txBox="1"/>
          <p:nvPr/>
        </p:nvSpPr>
        <p:spPr>
          <a:xfrm>
            <a:off x="2057400" y="4724400"/>
            <a:ext cx="441146" cy="646331"/>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0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0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0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09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Isotropic domain: Gaussian profile</a:t>
            </a:r>
            <a:endParaRPr lang="en-US" dirty="0"/>
          </a:p>
        </p:txBody>
      </p:sp>
      <p:pic>
        <p:nvPicPr>
          <p:cNvPr id="45058" name="Picture 2" descr="C:\home\lywei\trees\rui-umass\bluemath\doc\figs\raster\gauss_0p03_white_diffxform_gaussian_12r_infdd_symmetry_unit_average10.png"/>
          <p:cNvPicPr>
            <a:picLocks noChangeAspect="1" noChangeArrowheads="1"/>
          </p:cNvPicPr>
          <p:nvPr/>
        </p:nvPicPr>
        <p:blipFill>
          <a:blip r:embed="rId4" cstate="print"/>
          <a:srcRect/>
          <a:stretch>
            <a:fillRect/>
          </a:stretch>
        </p:blipFill>
        <p:spPr bwMode="auto">
          <a:xfrm>
            <a:off x="3657600" y="1371600"/>
            <a:ext cx="2286000" cy="2286000"/>
          </a:xfrm>
          <a:prstGeom prst="rect">
            <a:avLst/>
          </a:prstGeom>
          <a:noFill/>
        </p:spPr>
      </p:pic>
      <p:pic>
        <p:nvPicPr>
          <p:cNvPr id="45059" name="Picture 3" descr="C:\home\lywei\trees\rui-umass\bluemath\doc\figs\raster\gauss_0p03_poisson_diffxform_gaussian_12r_infdd_symmetry_unit_average10.png"/>
          <p:cNvPicPr>
            <a:picLocks noChangeAspect="1" noChangeArrowheads="1"/>
          </p:cNvPicPr>
          <p:nvPr/>
        </p:nvPicPr>
        <p:blipFill>
          <a:blip r:embed="rId5" cstate="print"/>
          <a:srcRect/>
          <a:stretch>
            <a:fillRect/>
          </a:stretch>
        </p:blipFill>
        <p:spPr bwMode="auto">
          <a:xfrm>
            <a:off x="3657600" y="3886200"/>
            <a:ext cx="2286000" cy="2286000"/>
          </a:xfrm>
          <a:prstGeom prst="rect">
            <a:avLst/>
          </a:prstGeom>
          <a:noFill/>
        </p:spPr>
      </p:pic>
      <p:sp>
        <p:nvSpPr>
          <p:cNvPr id="18" name="TextBox 7"/>
          <p:cNvSpPr txBox="1">
            <a:spLocks noChangeArrowheads="1"/>
          </p:cNvSpPr>
          <p:nvPr/>
        </p:nvSpPr>
        <p:spPr bwMode="auto">
          <a:xfrm rot="16200000">
            <a:off x="-273608" y="2254811"/>
            <a:ext cx="1984839"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white noise</a:t>
            </a:r>
          </a:p>
        </p:txBody>
      </p:sp>
      <p:sp>
        <p:nvSpPr>
          <p:cNvPr id="19" name="TextBox 7"/>
          <p:cNvSpPr txBox="1">
            <a:spLocks noChangeArrowheads="1"/>
          </p:cNvSpPr>
          <p:nvPr/>
        </p:nvSpPr>
        <p:spPr bwMode="auto">
          <a:xfrm rot="16200000">
            <a:off x="-382612" y="4726014"/>
            <a:ext cx="2202847"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Poisson disk</a:t>
            </a:r>
          </a:p>
        </p:txBody>
      </p:sp>
      <p:graphicFrame>
        <p:nvGraphicFramePr>
          <p:cNvPr id="45068" name="Object 12"/>
          <p:cNvGraphicFramePr>
            <a:graphicFrameLocks noChangeAspect="1"/>
          </p:cNvGraphicFramePr>
          <p:nvPr/>
        </p:nvGraphicFramePr>
        <p:xfrm>
          <a:off x="6172200" y="3886200"/>
          <a:ext cx="2259106" cy="1066800"/>
        </p:xfrm>
        <a:graphic>
          <a:graphicData uri="http://schemas.openxmlformats.org/presentationml/2006/ole">
            <mc:AlternateContent xmlns:mc="http://schemas.openxmlformats.org/markup-compatibility/2006">
              <mc:Choice xmlns:v="urn:schemas-microsoft-com:vml" Requires="v">
                <p:oleObj spid="_x0000_s4170" name="Acrobat Document" r:id="rId6" imgW="1714500" imgH="809557" progId="AcroExch.Document.7">
                  <p:embed/>
                </p:oleObj>
              </mc:Choice>
              <mc:Fallback>
                <p:oleObj name="Acrobat Document" r:id="rId6" imgW="1714500" imgH="809557" progId="AcroExch.Document.7">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886200"/>
                        <a:ext cx="225910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9" name="Object 13"/>
          <p:cNvGraphicFramePr>
            <a:graphicFrameLocks noChangeAspect="1"/>
          </p:cNvGraphicFramePr>
          <p:nvPr/>
        </p:nvGraphicFramePr>
        <p:xfrm>
          <a:off x="6172200" y="5105400"/>
          <a:ext cx="2259106" cy="1066800"/>
        </p:xfrm>
        <a:graphic>
          <a:graphicData uri="http://schemas.openxmlformats.org/presentationml/2006/ole">
            <mc:AlternateContent xmlns:mc="http://schemas.openxmlformats.org/markup-compatibility/2006">
              <mc:Choice xmlns:v="urn:schemas-microsoft-com:vml" Requires="v">
                <p:oleObj spid="_x0000_s4171" name="Acrobat Document" r:id="rId8" imgW="1714500" imgH="809557" progId="AcroExch.Document.7">
                  <p:embed/>
                </p:oleObj>
              </mc:Choice>
              <mc:Fallback>
                <p:oleObj name="Acrobat Document" r:id="rId8" imgW="1714500" imgH="809557" progId="AcroExch.Document.7">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5105400"/>
                        <a:ext cx="225910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70" name="Object 14"/>
          <p:cNvGraphicFramePr>
            <a:graphicFrameLocks noChangeAspect="1"/>
          </p:cNvGraphicFramePr>
          <p:nvPr/>
        </p:nvGraphicFramePr>
        <p:xfrm>
          <a:off x="6172200" y="1371600"/>
          <a:ext cx="2259106" cy="1066800"/>
        </p:xfrm>
        <a:graphic>
          <a:graphicData uri="http://schemas.openxmlformats.org/presentationml/2006/ole">
            <mc:AlternateContent xmlns:mc="http://schemas.openxmlformats.org/markup-compatibility/2006">
              <mc:Choice xmlns:v="urn:schemas-microsoft-com:vml" Requires="v">
                <p:oleObj spid="_x0000_s4172" name="Acrobat Document" r:id="rId10" imgW="1714500" imgH="809557" progId="AcroExch.Document.7">
                  <p:embed/>
                </p:oleObj>
              </mc:Choice>
              <mc:Fallback>
                <p:oleObj name="Acrobat Document" r:id="rId10" imgW="1714500" imgH="809557" progId="AcroExch.Document.7">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1371600"/>
                        <a:ext cx="225910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71" name="Object 15"/>
          <p:cNvGraphicFramePr>
            <a:graphicFrameLocks noChangeAspect="1"/>
          </p:cNvGraphicFramePr>
          <p:nvPr/>
        </p:nvGraphicFramePr>
        <p:xfrm>
          <a:off x="6172200" y="2590800"/>
          <a:ext cx="2286000" cy="1077913"/>
        </p:xfrm>
        <a:graphic>
          <a:graphicData uri="http://schemas.openxmlformats.org/presentationml/2006/ole">
            <mc:AlternateContent xmlns:mc="http://schemas.openxmlformats.org/markup-compatibility/2006">
              <mc:Choice xmlns:v="urn:schemas-microsoft-com:vml" Requires="v">
                <p:oleObj spid="_x0000_s4173" name="Acrobat Document" r:id="rId12" imgW="1714500" imgH="809557" progId="AcroExch.Document.7">
                  <p:embed/>
                </p:oleObj>
              </mc:Choice>
              <mc:Fallback>
                <p:oleObj name="Acrobat Document" r:id="rId12" imgW="1714500" imgH="809557" progId="AcroExch.Document.7">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2590800"/>
                        <a:ext cx="22860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5072" name="Picture 16" descr="C:\home\lywei\trees\rui-umass\bluemath\doc\figs\raster\gauss_0p03_white_0.png"/>
          <p:cNvPicPr>
            <a:picLocks noChangeAspect="1" noChangeArrowheads="1"/>
          </p:cNvPicPr>
          <p:nvPr/>
        </p:nvPicPr>
        <p:blipFill>
          <a:blip r:embed="rId14" cstate="print"/>
          <a:srcRect/>
          <a:stretch>
            <a:fillRect/>
          </a:stretch>
        </p:blipFill>
        <p:spPr bwMode="auto">
          <a:xfrm>
            <a:off x="1143000" y="1371600"/>
            <a:ext cx="2286000" cy="2286000"/>
          </a:xfrm>
          <a:prstGeom prst="rect">
            <a:avLst/>
          </a:prstGeom>
          <a:noFill/>
        </p:spPr>
      </p:pic>
      <p:pic>
        <p:nvPicPr>
          <p:cNvPr id="45073" name="Picture 17" descr="C:\home\lywei\trees\rui-umass\bluemath\doc\figs\raster\gauss_0p03_poisson_0.png"/>
          <p:cNvPicPr>
            <a:picLocks noChangeAspect="1" noChangeArrowheads="1"/>
          </p:cNvPicPr>
          <p:nvPr/>
        </p:nvPicPr>
        <p:blipFill>
          <a:blip r:embed="rId15" cstate="print"/>
          <a:srcRect/>
          <a:stretch>
            <a:fillRect/>
          </a:stretch>
        </p:blipFill>
        <p:spPr bwMode="auto">
          <a:xfrm>
            <a:off x="1143000" y="3886200"/>
            <a:ext cx="2286000" cy="2286000"/>
          </a:xfrm>
          <a:prstGeom prst="rect">
            <a:avLst/>
          </a:prstGeo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Isotropic domain: blobs </a:t>
            </a:r>
            <a:endParaRPr lang="en-US" dirty="0"/>
          </a:p>
        </p:txBody>
      </p:sp>
      <p:sp>
        <p:nvSpPr>
          <p:cNvPr id="18" name="TextBox 7"/>
          <p:cNvSpPr txBox="1">
            <a:spLocks noChangeArrowheads="1"/>
          </p:cNvSpPr>
          <p:nvPr/>
        </p:nvSpPr>
        <p:spPr bwMode="auto">
          <a:xfrm rot="16200000">
            <a:off x="-273608" y="2254811"/>
            <a:ext cx="1984839"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white noise</a:t>
            </a:r>
          </a:p>
        </p:txBody>
      </p:sp>
      <p:sp>
        <p:nvSpPr>
          <p:cNvPr id="19" name="TextBox 7"/>
          <p:cNvSpPr txBox="1">
            <a:spLocks noChangeArrowheads="1"/>
          </p:cNvSpPr>
          <p:nvPr/>
        </p:nvSpPr>
        <p:spPr bwMode="auto">
          <a:xfrm rot="16200000">
            <a:off x="-382612" y="4726014"/>
            <a:ext cx="2202847"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Poisson disk</a:t>
            </a:r>
          </a:p>
        </p:txBody>
      </p:sp>
      <p:pic>
        <p:nvPicPr>
          <p:cNvPr id="46088" name="Picture 8" descr="C:\home\lywei\trees\rui-umass\bluemath\doc\figs\raster\portrait.png"/>
          <p:cNvPicPr>
            <a:picLocks noChangeAspect="1" noChangeArrowheads="1"/>
          </p:cNvPicPr>
          <p:nvPr/>
        </p:nvPicPr>
        <p:blipFill>
          <a:blip r:embed="rId4" cstate="print"/>
          <a:srcRect b="11942"/>
          <a:stretch>
            <a:fillRect/>
          </a:stretch>
        </p:blipFill>
        <p:spPr bwMode="auto">
          <a:xfrm>
            <a:off x="2514600" y="5105400"/>
            <a:ext cx="874808" cy="914400"/>
          </a:xfrm>
          <a:prstGeom prst="rect">
            <a:avLst/>
          </a:prstGeom>
          <a:noFill/>
        </p:spPr>
      </p:pic>
      <p:graphicFrame>
        <p:nvGraphicFramePr>
          <p:cNvPr id="48137" name="Object 9"/>
          <p:cNvGraphicFramePr>
            <a:graphicFrameLocks noChangeAspect="1"/>
          </p:cNvGraphicFramePr>
          <p:nvPr/>
        </p:nvGraphicFramePr>
        <p:xfrm>
          <a:off x="6172200" y="3886199"/>
          <a:ext cx="2286000" cy="1079500"/>
        </p:xfrm>
        <a:graphic>
          <a:graphicData uri="http://schemas.openxmlformats.org/presentationml/2006/ole">
            <mc:AlternateContent xmlns:mc="http://schemas.openxmlformats.org/markup-compatibility/2006">
              <mc:Choice xmlns:v="urn:schemas-microsoft-com:vml" Requires="v">
                <p:oleObj spid="_x0000_s5194" name="Acrobat Document" r:id="rId5" imgW="1714500" imgH="809557" progId="AcroExch.Document.7">
                  <p:embed/>
                </p:oleObj>
              </mc:Choice>
              <mc:Fallback>
                <p:oleObj name="Acrobat Document" r:id="rId5" imgW="1714500" imgH="809557" progId="AcroExch.Document.7">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8861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8" name="Object 10"/>
          <p:cNvGraphicFramePr>
            <a:graphicFrameLocks noChangeAspect="1"/>
          </p:cNvGraphicFramePr>
          <p:nvPr/>
        </p:nvGraphicFramePr>
        <p:xfrm>
          <a:off x="6172200" y="5105400"/>
          <a:ext cx="2286000" cy="1079500"/>
        </p:xfrm>
        <a:graphic>
          <a:graphicData uri="http://schemas.openxmlformats.org/presentationml/2006/ole">
            <mc:AlternateContent xmlns:mc="http://schemas.openxmlformats.org/markup-compatibility/2006">
              <mc:Choice xmlns:v="urn:schemas-microsoft-com:vml" Requires="v">
                <p:oleObj spid="_x0000_s5195" name="Acrobat Document" r:id="rId7" imgW="1714500" imgH="809557" progId="AcroExch.Document.7">
                  <p:embed/>
                </p:oleObj>
              </mc:Choice>
              <mc:Fallback>
                <p:oleObj name="Acrobat Document" r:id="rId7" imgW="1714500" imgH="809557" progId="AcroExch.Document.7">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5105400"/>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9" name="Object 11"/>
          <p:cNvGraphicFramePr>
            <a:graphicFrameLocks noChangeAspect="1"/>
          </p:cNvGraphicFramePr>
          <p:nvPr/>
        </p:nvGraphicFramePr>
        <p:xfrm>
          <a:off x="6172200" y="1371599"/>
          <a:ext cx="2286000" cy="1079500"/>
        </p:xfrm>
        <a:graphic>
          <a:graphicData uri="http://schemas.openxmlformats.org/presentationml/2006/ole">
            <mc:AlternateContent xmlns:mc="http://schemas.openxmlformats.org/markup-compatibility/2006">
              <mc:Choice xmlns:v="urn:schemas-microsoft-com:vml" Requires="v">
                <p:oleObj spid="_x0000_s5196" name="Acrobat Document" r:id="rId9" imgW="1714500" imgH="809557" progId="AcroExch.Document.7">
                  <p:embed/>
                </p:oleObj>
              </mc:Choice>
              <mc:Fallback>
                <p:oleObj name="Acrobat Document" r:id="rId9" imgW="1714500" imgH="809557" progId="AcroExch.Document.7">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13715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40" name="Object 12"/>
          <p:cNvGraphicFramePr>
            <a:graphicFrameLocks noChangeAspect="1"/>
          </p:cNvGraphicFramePr>
          <p:nvPr/>
        </p:nvGraphicFramePr>
        <p:xfrm>
          <a:off x="6172200" y="2590799"/>
          <a:ext cx="2286000" cy="1079500"/>
        </p:xfrm>
        <a:graphic>
          <a:graphicData uri="http://schemas.openxmlformats.org/presentationml/2006/ole">
            <mc:AlternateContent xmlns:mc="http://schemas.openxmlformats.org/markup-compatibility/2006">
              <mc:Choice xmlns:v="urn:schemas-microsoft-com:vml" Requires="v">
                <p:oleObj spid="_x0000_s5197" name="Acrobat Document" r:id="rId11" imgW="1714500" imgH="809557" progId="AcroExch.Document.7">
                  <p:embed/>
                </p:oleObj>
              </mc:Choice>
              <mc:Fallback>
                <p:oleObj name="Acrobat Document" r:id="rId11" imgW="1714500" imgH="809557" progId="AcroExch.Document.7">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25907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8143" name="Picture 15" descr="C:\home\lywei\trees\rui-umass\bluemath\doc\figs\raster\balzer_0p03_white_diffxform_gaussian_12r_infdd_symmetry_unit_average4.png"/>
          <p:cNvPicPr>
            <a:picLocks noChangeAspect="1" noChangeArrowheads="1"/>
          </p:cNvPicPr>
          <p:nvPr/>
        </p:nvPicPr>
        <p:blipFill>
          <a:blip r:embed="rId13" cstate="print"/>
          <a:srcRect/>
          <a:stretch>
            <a:fillRect/>
          </a:stretch>
        </p:blipFill>
        <p:spPr bwMode="auto">
          <a:xfrm>
            <a:off x="3657600" y="1371600"/>
            <a:ext cx="2286000" cy="2286000"/>
          </a:xfrm>
          <a:prstGeom prst="rect">
            <a:avLst/>
          </a:prstGeom>
          <a:noFill/>
        </p:spPr>
      </p:pic>
      <p:pic>
        <p:nvPicPr>
          <p:cNvPr id="48144" name="Picture 16" descr="C:\home\lywei\trees\rui-umass\bluemath\doc\figs\raster\balzer_0p03_poisson_diffxform_gaussian_12r_infdd_symmetry_unit_average4.png"/>
          <p:cNvPicPr>
            <a:picLocks noChangeAspect="1" noChangeArrowheads="1"/>
          </p:cNvPicPr>
          <p:nvPr/>
        </p:nvPicPr>
        <p:blipFill>
          <a:blip r:embed="rId14" cstate="print"/>
          <a:srcRect/>
          <a:stretch>
            <a:fillRect/>
          </a:stretch>
        </p:blipFill>
        <p:spPr bwMode="auto">
          <a:xfrm>
            <a:off x="3657600" y="3886200"/>
            <a:ext cx="2286000" cy="2286000"/>
          </a:xfrm>
          <a:prstGeom prst="rect">
            <a:avLst/>
          </a:prstGeom>
          <a:noFill/>
        </p:spPr>
      </p:pic>
      <p:pic>
        <p:nvPicPr>
          <p:cNvPr id="48145" name="Picture 17" descr="C:\home\lywei\trees\rui-umass\bluemath\doc\figs\raster\balzer_0p03_poisson_0.png"/>
          <p:cNvPicPr>
            <a:picLocks noChangeAspect="1" noChangeArrowheads="1"/>
          </p:cNvPicPr>
          <p:nvPr/>
        </p:nvPicPr>
        <p:blipFill>
          <a:blip r:embed="rId15" cstate="print"/>
          <a:srcRect/>
          <a:stretch>
            <a:fillRect/>
          </a:stretch>
        </p:blipFill>
        <p:spPr bwMode="auto">
          <a:xfrm>
            <a:off x="1143000" y="3886200"/>
            <a:ext cx="2286000" cy="2286000"/>
          </a:xfrm>
          <a:prstGeom prst="rect">
            <a:avLst/>
          </a:prstGeom>
          <a:noFill/>
        </p:spPr>
      </p:pic>
      <p:pic>
        <p:nvPicPr>
          <p:cNvPr id="48146" name="Picture 18" descr="C:\home\lywei\trees\rui-umass\bluemath\doc\figs\raster\balzer_0p03_white_0.png"/>
          <p:cNvPicPr>
            <a:picLocks noChangeAspect="1" noChangeArrowheads="1"/>
          </p:cNvPicPr>
          <p:nvPr/>
        </p:nvPicPr>
        <p:blipFill>
          <a:blip r:embed="rId16" cstate="print"/>
          <a:srcRect/>
          <a:stretch>
            <a:fillRect/>
          </a:stretch>
        </p:blipFill>
        <p:spPr bwMode="auto">
          <a:xfrm>
            <a:off x="1143000" y="1371600"/>
            <a:ext cx="2286000" cy="2286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Aniso</a:t>
            </a:r>
            <a:r>
              <a:rPr lang="en-US" dirty="0" smtClean="0"/>
              <a:t> domain: perspective warp</a:t>
            </a:r>
            <a:endParaRPr lang="en-US" dirty="0"/>
          </a:p>
        </p:txBody>
      </p:sp>
      <p:sp>
        <p:nvSpPr>
          <p:cNvPr id="18" name="TextBox 7"/>
          <p:cNvSpPr txBox="1">
            <a:spLocks noChangeArrowheads="1"/>
          </p:cNvSpPr>
          <p:nvPr/>
        </p:nvSpPr>
        <p:spPr bwMode="auto">
          <a:xfrm rot="16200000">
            <a:off x="-273608" y="2254811"/>
            <a:ext cx="1984839"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white noise</a:t>
            </a:r>
          </a:p>
        </p:txBody>
      </p:sp>
      <p:sp>
        <p:nvSpPr>
          <p:cNvPr id="19" name="TextBox 7"/>
          <p:cNvSpPr txBox="1">
            <a:spLocks noChangeArrowheads="1"/>
          </p:cNvSpPr>
          <p:nvPr/>
        </p:nvSpPr>
        <p:spPr bwMode="auto">
          <a:xfrm rot="16200000">
            <a:off x="-382612" y="4726014"/>
            <a:ext cx="2202847"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Poisson disk</a:t>
            </a:r>
          </a:p>
        </p:txBody>
      </p:sp>
      <p:graphicFrame>
        <p:nvGraphicFramePr>
          <p:cNvPr id="46095" name="Object 15"/>
          <p:cNvGraphicFramePr>
            <a:graphicFrameLocks noChangeAspect="1"/>
          </p:cNvGraphicFramePr>
          <p:nvPr/>
        </p:nvGraphicFramePr>
        <p:xfrm>
          <a:off x="6172200" y="1371599"/>
          <a:ext cx="2286000" cy="1079500"/>
        </p:xfrm>
        <a:graphic>
          <a:graphicData uri="http://schemas.openxmlformats.org/presentationml/2006/ole">
            <mc:AlternateContent xmlns:mc="http://schemas.openxmlformats.org/markup-compatibility/2006">
              <mc:Choice xmlns:v="urn:schemas-microsoft-com:vml" Requires="v">
                <p:oleObj spid="_x0000_s6218" name="Acrobat Document" r:id="rId4" imgW="1714500" imgH="809557" progId="AcroExch.Document.7">
                  <p:embed/>
                </p:oleObj>
              </mc:Choice>
              <mc:Fallback>
                <p:oleObj name="Acrobat Document" r:id="rId4" imgW="1714500" imgH="809557"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3715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6" name="Object 16"/>
          <p:cNvGraphicFramePr>
            <a:graphicFrameLocks noChangeAspect="1"/>
          </p:cNvGraphicFramePr>
          <p:nvPr/>
        </p:nvGraphicFramePr>
        <p:xfrm>
          <a:off x="6172200" y="2590799"/>
          <a:ext cx="2286000" cy="1079500"/>
        </p:xfrm>
        <a:graphic>
          <a:graphicData uri="http://schemas.openxmlformats.org/presentationml/2006/ole">
            <mc:AlternateContent xmlns:mc="http://schemas.openxmlformats.org/markup-compatibility/2006">
              <mc:Choice xmlns:v="urn:schemas-microsoft-com:vml" Requires="v">
                <p:oleObj spid="_x0000_s6219" name="Acrobat Document" r:id="rId6" imgW="1714500" imgH="809557" progId="AcroExch.Document.7">
                  <p:embed/>
                </p:oleObj>
              </mc:Choice>
              <mc:Fallback>
                <p:oleObj name="Acrobat Document" r:id="rId6" imgW="1714500" imgH="809557" progId="AcroExch.Document.7">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25907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7" name="Object 17"/>
          <p:cNvGraphicFramePr>
            <a:graphicFrameLocks noChangeAspect="1"/>
          </p:cNvGraphicFramePr>
          <p:nvPr/>
        </p:nvGraphicFramePr>
        <p:xfrm>
          <a:off x="6172200" y="3886199"/>
          <a:ext cx="2286000" cy="1079500"/>
        </p:xfrm>
        <a:graphic>
          <a:graphicData uri="http://schemas.openxmlformats.org/presentationml/2006/ole">
            <mc:AlternateContent xmlns:mc="http://schemas.openxmlformats.org/markup-compatibility/2006">
              <mc:Choice xmlns:v="urn:schemas-microsoft-com:vml" Requires="v">
                <p:oleObj spid="_x0000_s6220" name="Acrobat Document" r:id="rId8" imgW="1714500" imgH="809557" progId="AcroExch.Document.7">
                  <p:embed/>
                </p:oleObj>
              </mc:Choice>
              <mc:Fallback>
                <p:oleObj name="Acrobat Document" r:id="rId8" imgW="1714500" imgH="809557" progId="AcroExch.Document.7">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8861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98" name="Object 18"/>
          <p:cNvGraphicFramePr>
            <a:graphicFrameLocks noChangeAspect="1"/>
          </p:cNvGraphicFramePr>
          <p:nvPr/>
        </p:nvGraphicFramePr>
        <p:xfrm>
          <a:off x="6172200" y="5105399"/>
          <a:ext cx="2286000" cy="1079500"/>
        </p:xfrm>
        <a:graphic>
          <a:graphicData uri="http://schemas.openxmlformats.org/presentationml/2006/ole">
            <mc:AlternateContent xmlns:mc="http://schemas.openxmlformats.org/markup-compatibility/2006">
              <mc:Choice xmlns:v="urn:schemas-microsoft-com:vml" Requires="v">
                <p:oleObj spid="_x0000_s6221" name="Acrobat Document" r:id="rId10" imgW="1714500" imgH="809557" progId="AcroExch.Document.7">
                  <p:embed/>
                </p:oleObj>
              </mc:Choice>
              <mc:Fallback>
                <p:oleObj name="Acrobat Document" r:id="rId10" imgW="1714500" imgH="809557" progId="AcroExch.Document.7">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51053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158" name="Picture 6" descr="C:\home\lywei\trees\rui-umass\bluemath\doc\figs\raster\perspective_0p03_white_0.png"/>
          <p:cNvPicPr>
            <a:picLocks noChangeAspect="1" noChangeArrowheads="1"/>
          </p:cNvPicPr>
          <p:nvPr/>
        </p:nvPicPr>
        <p:blipFill>
          <a:blip r:embed="rId12" cstate="print"/>
          <a:srcRect/>
          <a:stretch>
            <a:fillRect/>
          </a:stretch>
        </p:blipFill>
        <p:spPr bwMode="auto">
          <a:xfrm>
            <a:off x="1143000" y="1371600"/>
            <a:ext cx="2286000" cy="2286000"/>
          </a:xfrm>
          <a:prstGeom prst="rect">
            <a:avLst/>
          </a:prstGeom>
          <a:noFill/>
        </p:spPr>
      </p:pic>
      <p:pic>
        <p:nvPicPr>
          <p:cNvPr id="49159" name="Picture 7" descr="C:\home\lywei\trees\rui-umass\bluemath\doc\figs\raster\perspective_0p03_poisson_0.png"/>
          <p:cNvPicPr>
            <a:picLocks noChangeAspect="1" noChangeArrowheads="1"/>
          </p:cNvPicPr>
          <p:nvPr/>
        </p:nvPicPr>
        <p:blipFill>
          <a:blip r:embed="rId13" cstate="print"/>
          <a:srcRect/>
          <a:stretch>
            <a:fillRect/>
          </a:stretch>
        </p:blipFill>
        <p:spPr bwMode="auto">
          <a:xfrm>
            <a:off x="1143000" y="3886200"/>
            <a:ext cx="2286000" cy="2286000"/>
          </a:xfrm>
          <a:prstGeom prst="rect">
            <a:avLst/>
          </a:prstGeom>
          <a:noFill/>
        </p:spPr>
      </p:pic>
      <p:pic>
        <p:nvPicPr>
          <p:cNvPr id="49160" name="Picture 8" descr="C:\home\lywei\trees\rui-umass\bluemath\doc\figs\raster\perspective_0p03_white_diffxform_gaussian_12r_infdd_symmetry_unit_average4.png"/>
          <p:cNvPicPr>
            <a:picLocks noChangeAspect="1" noChangeArrowheads="1"/>
          </p:cNvPicPr>
          <p:nvPr/>
        </p:nvPicPr>
        <p:blipFill>
          <a:blip r:embed="rId14" cstate="print"/>
          <a:srcRect/>
          <a:stretch>
            <a:fillRect/>
          </a:stretch>
        </p:blipFill>
        <p:spPr bwMode="auto">
          <a:xfrm>
            <a:off x="3657600" y="1371600"/>
            <a:ext cx="2286000" cy="2286000"/>
          </a:xfrm>
          <a:prstGeom prst="rect">
            <a:avLst/>
          </a:prstGeom>
          <a:noFill/>
        </p:spPr>
      </p:pic>
      <p:pic>
        <p:nvPicPr>
          <p:cNvPr id="49161" name="Picture 9" descr="C:\home\lywei\trees\rui-umass\bluemath\doc\figs\raster\perspective_0p03_poisson_diffxform_gaussian_12r_infdd_symmetry_unit_average4.png"/>
          <p:cNvPicPr>
            <a:picLocks noChangeAspect="1" noChangeArrowheads="1"/>
          </p:cNvPicPr>
          <p:nvPr/>
        </p:nvPicPr>
        <p:blipFill>
          <a:blip r:embed="rId15" cstate="print"/>
          <a:srcRect/>
          <a:stretch>
            <a:fillRect/>
          </a:stretch>
        </p:blipFill>
        <p:spPr bwMode="auto">
          <a:xfrm>
            <a:off x="3657600" y="3886200"/>
            <a:ext cx="2286000" cy="2286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Aniso</a:t>
            </a:r>
            <a:r>
              <a:rPr lang="en-US" dirty="0" smtClean="0"/>
              <a:t> domain: portrait</a:t>
            </a:r>
            <a:endParaRPr lang="en-US" dirty="0"/>
          </a:p>
        </p:txBody>
      </p:sp>
      <p:sp>
        <p:nvSpPr>
          <p:cNvPr id="18" name="TextBox 7"/>
          <p:cNvSpPr txBox="1">
            <a:spLocks noChangeArrowheads="1"/>
          </p:cNvSpPr>
          <p:nvPr/>
        </p:nvSpPr>
        <p:spPr bwMode="auto">
          <a:xfrm rot="16200000">
            <a:off x="-273608" y="2254811"/>
            <a:ext cx="1984839"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white noise</a:t>
            </a:r>
          </a:p>
        </p:txBody>
      </p:sp>
      <p:sp>
        <p:nvSpPr>
          <p:cNvPr id="19" name="TextBox 7"/>
          <p:cNvSpPr txBox="1">
            <a:spLocks noChangeArrowheads="1"/>
          </p:cNvSpPr>
          <p:nvPr/>
        </p:nvSpPr>
        <p:spPr bwMode="auto">
          <a:xfrm rot="16200000">
            <a:off x="-382612" y="4726014"/>
            <a:ext cx="2202847"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Poisson disk</a:t>
            </a:r>
          </a:p>
        </p:txBody>
      </p:sp>
      <p:pic>
        <p:nvPicPr>
          <p:cNvPr id="50182" name="Picture 6" descr="C:\home\lywei\trees\rui-umass\bluemath\doc\figs\raster\aniso_portrait_0p03_white_0.png"/>
          <p:cNvPicPr>
            <a:picLocks noChangeAspect="1" noChangeArrowheads="1"/>
          </p:cNvPicPr>
          <p:nvPr/>
        </p:nvPicPr>
        <p:blipFill>
          <a:blip r:embed="rId4" cstate="print"/>
          <a:srcRect/>
          <a:stretch>
            <a:fillRect/>
          </a:stretch>
        </p:blipFill>
        <p:spPr bwMode="auto">
          <a:xfrm>
            <a:off x="1143000" y="1371600"/>
            <a:ext cx="2286000" cy="2286000"/>
          </a:xfrm>
          <a:prstGeom prst="rect">
            <a:avLst/>
          </a:prstGeom>
          <a:noFill/>
        </p:spPr>
      </p:pic>
      <p:pic>
        <p:nvPicPr>
          <p:cNvPr id="50183" name="Picture 7" descr="C:\home\lywei\trees\rui-umass\bluemath\doc\figs\raster\aniso_portrait_0p03_poisson_0.png"/>
          <p:cNvPicPr>
            <a:picLocks noChangeAspect="1" noChangeArrowheads="1"/>
          </p:cNvPicPr>
          <p:nvPr/>
        </p:nvPicPr>
        <p:blipFill>
          <a:blip r:embed="rId5" cstate="print"/>
          <a:srcRect/>
          <a:stretch>
            <a:fillRect/>
          </a:stretch>
        </p:blipFill>
        <p:spPr bwMode="auto">
          <a:xfrm>
            <a:off x="1143000" y="3886200"/>
            <a:ext cx="2286000" cy="2286000"/>
          </a:xfrm>
          <a:prstGeom prst="rect">
            <a:avLst/>
          </a:prstGeom>
          <a:noFill/>
        </p:spPr>
      </p:pic>
      <p:pic>
        <p:nvPicPr>
          <p:cNvPr id="50184" name="Picture 8" descr="C:\home\lywei\trees\rui-umass\bluemath\doc\figs\raster\aniso_portrait_0p03_white_diffxform_gaussian_12r_infdd_symmetry_unit_average1.png"/>
          <p:cNvPicPr>
            <a:picLocks noChangeAspect="1" noChangeArrowheads="1"/>
          </p:cNvPicPr>
          <p:nvPr/>
        </p:nvPicPr>
        <p:blipFill>
          <a:blip r:embed="rId6" cstate="print"/>
          <a:srcRect/>
          <a:stretch>
            <a:fillRect/>
          </a:stretch>
        </p:blipFill>
        <p:spPr bwMode="auto">
          <a:xfrm>
            <a:off x="3657600" y="1371600"/>
            <a:ext cx="2286000" cy="2286000"/>
          </a:xfrm>
          <a:prstGeom prst="rect">
            <a:avLst/>
          </a:prstGeom>
          <a:noFill/>
        </p:spPr>
      </p:pic>
      <p:pic>
        <p:nvPicPr>
          <p:cNvPr id="50185" name="Picture 9" descr="C:\home\lywei\trees\rui-umass\bluemath\doc\figs\raster\aniso_portrait_0p03_poisson_diffxform_gaussian_12r_infdd_symmetry_unit_average1.png"/>
          <p:cNvPicPr>
            <a:picLocks noChangeAspect="1" noChangeArrowheads="1"/>
          </p:cNvPicPr>
          <p:nvPr/>
        </p:nvPicPr>
        <p:blipFill>
          <a:blip r:embed="rId7" cstate="print"/>
          <a:srcRect/>
          <a:stretch>
            <a:fillRect/>
          </a:stretch>
        </p:blipFill>
        <p:spPr bwMode="auto">
          <a:xfrm>
            <a:off x="3657600" y="3886200"/>
            <a:ext cx="2286000" cy="2286000"/>
          </a:xfrm>
          <a:prstGeom prst="rect">
            <a:avLst/>
          </a:prstGeom>
          <a:noFill/>
        </p:spPr>
      </p:pic>
      <p:graphicFrame>
        <p:nvGraphicFramePr>
          <p:cNvPr id="50186" name="Object 10"/>
          <p:cNvGraphicFramePr>
            <a:graphicFrameLocks noChangeAspect="1"/>
          </p:cNvGraphicFramePr>
          <p:nvPr/>
        </p:nvGraphicFramePr>
        <p:xfrm>
          <a:off x="6172200" y="3886199"/>
          <a:ext cx="2286000" cy="1079500"/>
        </p:xfrm>
        <a:graphic>
          <a:graphicData uri="http://schemas.openxmlformats.org/presentationml/2006/ole">
            <mc:AlternateContent xmlns:mc="http://schemas.openxmlformats.org/markup-compatibility/2006">
              <mc:Choice xmlns:v="urn:schemas-microsoft-com:vml" Requires="v">
                <p:oleObj spid="_x0000_s7242" name="Acrobat Document" r:id="rId8" imgW="1714500" imgH="809557" progId="AcroExch.Document.7">
                  <p:embed/>
                </p:oleObj>
              </mc:Choice>
              <mc:Fallback>
                <p:oleObj name="Acrobat Document" r:id="rId8" imgW="1714500" imgH="809557" progId="AcroExch.Document.7">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8861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7" name="Object 11"/>
          <p:cNvGraphicFramePr>
            <a:graphicFrameLocks noChangeAspect="1"/>
          </p:cNvGraphicFramePr>
          <p:nvPr/>
        </p:nvGraphicFramePr>
        <p:xfrm>
          <a:off x="6172200" y="5105399"/>
          <a:ext cx="2286000" cy="1079500"/>
        </p:xfrm>
        <a:graphic>
          <a:graphicData uri="http://schemas.openxmlformats.org/presentationml/2006/ole">
            <mc:AlternateContent xmlns:mc="http://schemas.openxmlformats.org/markup-compatibility/2006">
              <mc:Choice xmlns:v="urn:schemas-microsoft-com:vml" Requires="v">
                <p:oleObj spid="_x0000_s7243" name="Acrobat Document" r:id="rId10" imgW="1714500" imgH="809557" progId="AcroExch.Document.7">
                  <p:embed/>
                </p:oleObj>
              </mc:Choice>
              <mc:Fallback>
                <p:oleObj name="Acrobat Document" r:id="rId10" imgW="1714500" imgH="809557" progId="AcroExch.Document.7">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51053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8" name="Object 12"/>
          <p:cNvGraphicFramePr>
            <a:graphicFrameLocks noChangeAspect="1"/>
          </p:cNvGraphicFramePr>
          <p:nvPr/>
        </p:nvGraphicFramePr>
        <p:xfrm>
          <a:off x="6172200" y="1371599"/>
          <a:ext cx="2286000" cy="1079500"/>
        </p:xfrm>
        <a:graphic>
          <a:graphicData uri="http://schemas.openxmlformats.org/presentationml/2006/ole">
            <mc:AlternateContent xmlns:mc="http://schemas.openxmlformats.org/markup-compatibility/2006">
              <mc:Choice xmlns:v="urn:schemas-microsoft-com:vml" Requires="v">
                <p:oleObj spid="_x0000_s7244" name="Acrobat Document" r:id="rId12" imgW="1714500" imgH="809557" progId="AcroExch.Document.7">
                  <p:embed/>
                </p:oleObj>
              </mc:Choice>
              <mc:Fallback>
                <p:oleObj name="Acrobat Document" r:id="rId12" imgW="1714500" imgH="809557" progId="AcroExch.Document.7">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13715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9" name="Object 13"/>
          <p:cNvGraphicFramePr>
            <a:graphicFrameLocks noChangeAspect="1"/>
          </p:cNvGraphicFramePr>
          <p:nvPr/>
        </p:nvGraphicFramePr>
        <p:xfrm>
          <a:off x="6172200" y="2590799"/>
          <a:ext cx="2286000" cy="1079500"/>
        </p:xfrm>
        <a:graphic>
          <a:graphicData uri="http://schemas.openxmlformats.org/presentationml/2006/ole">
            <mc:AlternateContent xmlns:mc="http://schemas.openxmlformats.org/markup-compatibility/2006">
              <mc:Choice xmlns:v="urn:schemas-microsoft-com:vml" Requires="v">
                <p:oleObj spid="_x0000_s7245" name="Acrobat Document" r:id="rId14" imgW="1714500" imgH="809557" progId="AcroExch.Document.7">
                  <p:embed/>
                </p:oleObj>
              </mc:Choice>
              <mc:Fallback>
                <p:oleObj name="Acrobat Document" r:id="rId14" imgW="1714500" imgH="809557" progId="AcroExch.Document.7">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25907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Comparison [Li et al. 2010]</a:t>
            </a:r>
            <a:endParaRPr lang="en-US" dirty="0"/>
          </a:p>
        </p:txBody>
      </p:sp>
      <p:pic>
        <p:nvPicPr>
          <p:cNvPr id="44035" name="Picture 3"/>
          <p:cNvPicPr>
            <a:picLocks noChangeAspect="1" noChangeArrowheads="1"/>
          </p:cNvPicPr>
          <p:nvPr/>
        </p:nvPicPr>
        <p:blipFill>
          <a:blip r:embed="rId2" cstate="print"/>
          <a:srcRect/>
          <a:stretch>
            <a:fillRect/>
          </a:stretch>
        </p:blipFill>
        <p:spPr bwMode="auto">
          <a:xfrm>
            <a:off x="5257800" y="1600200"/>
            <a:ext cx="3240088" cy="3844925"/>
          </a:xfrm>
          <a:prstGeom prst="rect">
            <a:avLst/>
          </a:prstGeom>
          <a:noFill/>
          <a:ln w="9525">
            <a:noFill/>
            <a:miter lim="800000"/>
            <a:headEnd/>
            <a:tailEnd/>
          </a:ln>
        </p:spPr>
      </p:pic>
      <p:pic>
        <p:nvPicPr>
          <p:cNvPr id="44036" name="Picture 4"/>
          <p:cNvPicPr>
            <a:picLocks noChangeAspect="1" noChangeArrowheads="1"/>
          </p:cNvPicPr>
          <p:nvPr/>
        </p:nvPicPr>
        <p:blipFill>
          <a:blip r:embed="rId3" cstate="print"/>
          <a:srcRect/>
          <a:stretch>
            <a:fillRect/>
          </a:stretch>
        </p:blipFill>
        <p:spPr bwMode="auto">
          <a:xfrm>
            <a:off x="457200" y="1600200"/>
            <a:ext cx="3214688" cy="3816350"/>
          </a:xfrm>
          <a:prstGeom prst="rect">
            <a:avLst/>
          </a:prstGeom>
          <a:noFill/>
          <a:ln w="9525">
            <a:noFill/>
            <a:miter lim="800000"/>
            <a:headEnd/>
            <a:tailEnd/>
          </a:ln>
        </p:spPr>
      </p:pic>
      <p:pic>
        <p:nvPicPr>
          <p:cNvPr id="44037" name="Picture 3"/>
          <p:cNvPicPr>
            <a:picLocks noChangeAspect="1" noChangeArrowheads="1"/>
          </p:cNvPicPr>
          <p:nvPr/>
        </p:nvPicPr>
        <p:blipFill>
          <a:blip r:embed="rId4" cstate="print"/>
          <a:srcRect/>
          <a:stretch>
            <a:fillRect/>
          </a:stretch>
        </p:blipFill>
        <p:spPr bwMode="auto">
          <a:xfrm>
            <a:off x="4572000" y="5562600"/>
            <a:ext cx="1295400" cy="965200"/>
          </a:xfrm>
          <a:prstGeom prst="rect">
            <a:avLst/>
          </a:prstGeom>
          <a:noFill/>
          <a:ln w="9525">
            <a:noFill/>
            <a:miter lim="800000"/>
            <a:headEnd/>
            <a:tailEnd/>
          </a:ln>
        </p:spPr>
      </p:pic>
      <p:pic>
        <p:nvPicPr>
          <p:cNvPr id="44038" name="Picture 5"/>
          <p:cNvPicPr>
            <a:picLocks noChangeAspect="1" noChangeArrowheads="1"/>
          </p:cNvPicPr>
          <p:nvPr/>
        </p:nvPicPr>
        <p:blipFill>
          <a:blip r:embed="rId5" cstate="print"/>
          <a:srcRect/>
          <a:stretch>
            <a:fillRect/>
          </a:stretch>
        </p:blipFill>
        <p:spPr bwMode="auto">
          <a:xfrm>
            <a:off x="3048000" y="5562600"/>
            <a:ext cx="1295400" cy="965200"/>
          </a:xfrm>
          <a:prstGeom prst="rect">
            <a:avLst/>
          </a:prstGeom>
          <a:noFill/>
          <a:ln w="9525">
            <a:noFill/>
            <a:miter lim="800000"/>
            <a:headEnd/>
            <a:tailEnd/>
          </a:ln>
        </p:spPr>
      </p:pic>
      <p:sp>
        <p:nvSpPr>
          <p:cNvPr id="44039" name="TextBox 25"/>
          <p:cNvSpPr txBox="1">
            <a:spLocks noChangeArrowheads="1"/>
          </p:cNvSpPr>
          <p:nvPr/>
        </p:nvSpPr>
        <p:spPr bwMode="auto">
          <a:xfrm>
            <a:off x="933450" y="5562600"/>
            <a:ext cx="1903413" cy="646113"/>
          </a:xfrm>
          <a:prstGeom prst="rect">
            <a:avLst/>
          </a:prstGeom>
          <a:noFill/>
          <a:ln w="9525">
            <a:noFill/>
            <a:miter lim="800000"/>
            <a:headEnd/>
            <a:tailEnd/>
          </a:ln>
        </p:spPr>
        <p:txBody>
          <a:bodyPr wrap="none">
            <a:spAutoFit/>
          </a:bodyPr>
          <a:lstStyle/>
          <a:p>
            <a:pPr algn="ctr"/>
            <a:r>
              <a:rPr lang="en-US" altLang="zh-TW">
                <a:ea typeface="新細明體" charset="-120"/>
              </a:rPr>
              <a:t>isotropic</a:t>
            </a:r>
          </a:p>
        </p:txBody>
      </p:sp>
      <p:sp>
        <p:nvSpPr>
          <p:cNvPr id="44040" name="TextBox 26"/>
          <p:cNvSpPr txBox="1">
            <a:spLocks noChangeArrowheads="1"/>
          </p:cNvSpPr>
          <p:nvPr/>
        </p:nvSpPr>
        <p:spPr bwMode="auto">
          <a:xfrm>
            <a:off x="5878513" y="5562600"/>
            <a:ext cx="2414587" cy="646113"/>
          </a:xfrm>
          <a:prstGeom prst="rect">
            <a:avLst/>
          </a:prstGeom>
          <a:noFill/>
          <a:ln w="9525">
            <a:noFill/>
            <a:miter lim="800000"/>
            <a:headEnd/>
            <a:tailEnd/>
          </a:ln>
        </p:spPr>
        <p:txBody>
          <a:bodyPr wrap="none">
            <a:spAutoFit/>
          </a:bodyPr>
          <a:lstStyle/>
          <a:p>
            <a:pPr algn="ctr"/>
            <a:r>
              <a:rPr lang="en-US" altLang="zh-TW">
                <a:ea typeface="新細明體" charset="-120"/>
              </a:rPr>
              <a:t>anisotropic</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Surface domain: Venus</a:t>
            </a:r>
            <a:endParaRPr lang="en-US" dirty="0"/>
          </a:p>
        </p:txBody>
      </p:sp>
      <p:sp>
        <p:nvSpPr>
          <p:cNvPr id="18" name="TextBox 7"/>
          <p:cNvSpPr txBox="1">
            <a:spLocks noChangeArrowheads="1"/>
          </p:cNvSpPr>
          <p:nvPr/>
        </p:nvSpPr>
        <p:spPr bwMode="auto">
          <a:xfrm rot="16200000">
            <a:off x="-272806" y="2254811"/>
            <a:ext cx="1983235"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uniform PD</a:t>
            </a:r>
          </a:p>
        </p:txBody>
      </p:sp>
      <p:sp>
        <p:nvSpPr>
          <p:cNvPr id="19" name="TextBox 7"/>
          <p:cNvSpPr txBox="1">
            <a:spLocks noChangeArrowheads="1"/>
          </p:cNvSpPr>
          <p:nvPr/>
        </p:nvSpPr>
        <p:spPr bwMode="auto">
          <a:xfrm rot="16200000">
            <a:off x="-352957" y="4726014"/>
            <a:ext cx="2143536"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adaptive PD</a:t>
            </a:r>
          </a:p>
        </p:txBody>
      </p:sp>
      <p:pic>
        <p:nvPicPr>
          <p:cNvPr id="51206" name="Picture 6" descr="C:\home\lywei\trees\rui-umass\bluemath\doc\figs\raster\surface\venus_apd_samples.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43000" y="3886200"/>
            <a:ext cx="2286000" cy="2286000"/>
          </a:xfrm>
          <a:prstGeom prst="rect">
            <a:avLst/>
          </a:prstGeom>
          <a:noFill/>
        </p:spPr>
      </p:pic>
      <p:pic>
        <p:nvPicPr>
          <p:cNvPr id="51207" name="Picture 7" descr="C:\home\lywei\trees\rui-umass\bluemath\doc\figs\raster\surface\venus_pd_samples.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43000" y="1371600"/>
            <a:ext cx="2286000" cy="2286000"/>
          </a:xfrm>
          <a:prstGeom prst="rect">
            <a:avLst/>
          </a:prstGeom>
          <a:noFill/>
        </p:spPr>
      </p:pic>
      <p:pic>
        <p:nvPicPr>
          <p:cNvPr id="51208" name="Picture 8" descr="C:\home\lywei\trees\rui-umass\bluemath\doc\figs\raster\surface\venus_pd.png"/>
          <p:cNvPicPr>
            <a:picLocks noChangeAspect="1" noChangeArrowheads="1"/>
          </p:cNvPicPr>
          <p:nvPr/>
        </p:nvPicPr>
        <p:blipFill>
          <a:blip r:embed="rId6" cstate="print"/>
          <a:srcRect/>
          <a:stretch>
            <a:fillRect/>
          </a:stretch>
        </p:blipFill>
        <p:spPr bwMode="auto">
          <a:xfrm>
            <a:off x="3657600" y="1371600"/>
            <a:ext cx="2286000" cy="2286000"/>
          </a:xfrm>
          <a:prstGeom prst="rect">
            <a:avLst/>
          </a:prstGeom>
          <a:noFill/>
        </p:spPr>
      </p:pic>
      <p:pic>
        <p:nvPicPr>
          <p:cNvPr id="51209" name="Picture 9" descr="C:\home\lywei\trees\rui-umass\bluemath\doc\figs\raster\surface\venus_apd.png"/>
          <p:cNvPicPr>
            <a:picLocks noChangeAspect="1" noChangeArrowheads="1"/>
          </p:cNvPicPr>
          <p:nvPr/>
        </p:nvPicPr>
        <p:blipFill>
          <a:blip r:embed="rId7" cstate="print"/>
          <a:srcRect/>
          <a:stretch>
            <a:fillRect/>
          </a:stretch>
        </p:blipFill>
        <p:spPr bwMode="auto">
          <a:xfrm>
            <a:off x="3657600" y="3886200"/>
            <a:ext cx="2286000" cy="2286000"/>
          </a:xfrm>
          <a:prstGeom prst="rect">
            <a:avLst/>
          </a:prstGeom>
          <a:noFill/>
        </p:spPr>
      </p:pic>
      <p:graphicFrame>
        <p:nvGraphicFramePr>
          <p:cNvPr id="51210" name="Object 10"/>
          <p:cNvGraphicFramePr>
            <a:graphicFrameLocks noChangeAspect="1"/>
          </p:cNvGraphicFramePr>
          <p:nvPr/>
        </p:nvGraphicFramePr>
        <p:xfrm>
          <a:off x="6172200" y="3886199"/>
          <a:ext cx="2286000" cy="1079500"/>
        </p:xfrm>
        <a:graphic>
          <a:graphicData uri="http://schemas.openxmlformats.org/presentationml/2006/ole">
            <mc:AlternateContent xmlns:mc="http://schemas.openxmlformats.org/markup-compatibility/2006">
              <mc:Choice xmlns:v="urn:schemas-microsoft-com:vml" Requires="v">
                <p:oleObj spid="_x0000_s8266" name="Acrobat Document" r:id="rId8" imgW="1714500" imgH="809557" progId="AcroExch.Document.7">
                  <p:embed/>
                </p:oleObj>
              </mc:Choice>
              <mc:Fallback>
                <p:oleObj name="Acrobat Document" r:id="rId8" imgW="1714500" imgH="809557" progId="AcroExch.Document.7">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8861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11" name="Object 11"/>
          <p:cNvGraphicFramePr>
            <a:graphicFrameLocks noChangeAspect="1"/>
          </p:cNvGraphicFramePr>
          <p:nvPr/>
        </p:nvGraphicFramePr>
        <p:xfrm>
          <a:off x="6172200" y="5105399"/>
          <a:ext cx="2286000" cy="1079500"/>
        </p:xfrm>
        <a:graphic>
          <a:graphicData uri="http://schemas.openxmlformats.org/presentationml/2006/ole">
            <mc:AlternateContent xmlns:mc="http://schemas.openxmlformats.org/markup-compatibility/2006">
              <mc:Choice xmlns:v="urn:schemas-microsoft-com:vml" Requires="v">
                <p:oleObj spid="_x0000_s8267" name="Acrobat Document" r:id="rId10" imgW="1714500" imgH="809557" progId="AcroExch.Document.7">
                  <p:embed/>
                </p:oleObj>
              </mc:Choice>
              <mc:Fallback>
                <p:oleObj name="Acrobat Document" r:id="rId10" imgW="1714500" imgH="809557" progId="AcroExch.Document.7">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51053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12" name="Object 12"/>
          <p:cNvGraphicFramePr>
            <a:graphicFrameLocks noChangeAspect="1"/>
          </p:cNvGraphicFramePr>
          <p:nvPr/>
        </p:nvGraphicFramePr>
        <p:xfrm>
          <a:off x="6172200" y="1371599"/>
          <a:ext cx="2286000" cy="1079500"/>
        </p:xfrm>
        <a:graphic>
          <a:graphicData uri="http://schemas.openxmlformats.org/presentationml/2006/ole">
            <mc:AlternateContent xmlns:mc="http://schemas.openxmlformats.org/markup-compatibility/2006">
              <mc:Choice xmlns:v="urn:schemas-microsoft-com:vml" Requires="v">
                <p:oleObj spid="_x0000_s8268" name="Acrobat Document" r:id="rId12" imgW="1714500" imgH="809557" progId="AcroExch.Document.7">
                  <p:embed/>
                </p:oleObj>
              </mc:Choice>
              <mc:Fallback>
                <p:oleObj name="Acrobat Document" r:id="rId12" imgW="1714500" imgH="809557" progId="AcroExch.Document.7">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13715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13" name="Object 13"/>
          <p:cNvGraphicFramePr>
            <a:graphicFrameLocks noChangeAspect="1"/>
          </p:cNvGraphicFramePr>
          <p:nvPr/>
        </p:nvGraphicFramePr>
        <p:xfrm>
          <a:off x="6172200" y="2590799"/>
          <a:ext cx="2286000" cy="1079500"/>
        </p:xfrm>
        <a:graphic>
          <a:graphicData uri="http://schemas.openxmlformats.org/presentationml/2006/ole">
            <mc:AlternateContent xmlns:mc="http://schemas.openxmlformats.org/markup-compatibility/2006">
              <mc:Choice xmlns:v="urn:schemas-microsoft-com:vml" Requires="v">
                <p:oleObj spid="_x0000_s8269" name="Acrobat Document" r:id="rId14" imgW="1714500" imgH="809557" progId="AcroExch.Document.7">
                  <p:embed/>
                </p:oleObj>
              </mc:Choice>
              <mc:Fallback>
                <p:oleObj name="Acrobat Document" r:id="rId14" imgW="1714500" imgH="809557" progId="AcroExch.Document.7">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25907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Evaluate Distribution Quality</a:t>
            </a:r>
            <a:endParaRPr lang="en-US" dirty="0">
              <a:latin typeface="Calibri" pitchFamily="34" charset="0"/>
              <a:cs typeface="Calibri" pitchFamily="34" charset="0"/>
            </a:endParaRPr>
          </a:p>
        </p:txBody>
      </p:sp>
      <p:sp>
        <p:nvSpPr>
          <p:cNvPr id="3" name="Content Placeholder 2"/>
          <p:cNvSpPr>
            <a:spLocks noGrp="1"/>
          </p:cNvSpPr>
          <p:nvPr>
            <p:ph idx="1"/>
          </p:nvPr>
        </p:nvSpPr>
        <p:spPr/>
        <p:txBody>
          <a:bodyPr/>
          <a:lstStyle/>
          <a:p>
            <a:pPr marL="0" indent="0">
              <a:buSzPct val="125000"/>
            </a:pPr>
            <a:r>
              <a:rPr lang="en-US" sz="3200" b="1" dirty="0" smtClean="0">
                <a:solidFill>
                  <a:srgbClr val="FFCC99"/>
                </a:solidFill>
                <a:latin typeface="Calibri" pitchFamily="34" charset="0"/>
                <a:cs typeface="Calibri" pitchFamily="34" charset="0"/>
              </a:rPr>
              <a:t>Fourier spectrum analysis</a:t>
            </a:r>
          </a:p>
          <a:p>
            <a:pPr marL="400050" lvl="1" indent="0">
              <a:buSzPct val="125000"/>
            </a:pPr>
            <a:r>
              <a:rPr lang="en-US" sz="2700" dirty="0" smtClean="0">
                <a:solidFill>
                  <a:srgbClr val="DDDDDD"/>
                </a:solidFill>
                <a:latin typeface="Calibri" pitchFamily="34" charset="0"/>
                <a:cs typeface="Calibri" pitchFamily="34" charset="0"/>
              </a:rPr>
              <a:t>The </a:t>
            </a:r>
            <a:r>
              <a:rPr lang="en-US" sz="2700" b="1" u="sng" dirty="0" smtClean="0">
                <a:solidFill>
                  <a:srgbClr val="DDDDDD"/>
                </a:solidFill>
                <a:latin typeface="Calibri" pitchFamily="34" charset="0"/>
                <a:cs typeface="Calibri" pitchFamily="34" charset="0"/>
              </a:rPr>
              <a:t>average</a:t>
            </a:r>
            <a:r>
              <a:rPr lang="en-US" sz="2700" dirty="0" smtClean="0">
                <a:solidFill>
                  <a:srgbClr val="DDDDDD"/>
                </a:solidFill>
                <a:latin typeface="Calibri" pitchFamily="34" charset="0"/>
                <a:cs typeface="Calibri" pitchFamily="34" charset="0"/>
              </a:rPr>
              <a:t> and </a:t>
            </a:r>
            <a:r>
              <a:rPr lang="en-US" sz="2700" b="1" u="sng" dirty="0" smtClean="0">
                <a:solidFill>
                  <a:srgbClr val="DDDDDD"/>
                </a:solidFill>
                <a:latin typeface="Calibri" pitchFamily="34" charset="0"/>
                <a:cs typeface="Calibri" pitchFamily="34" charset="0"/>
              </a:rPr>
              <a:t>relative variance</a:t>
            </a:r>
            <a:r>
              <a:rPr lang="en-US" sz="2700" u="sng" dirty="0" smtClean="0">
                <a:solidFill>
                  <a:srgbClr val="DDDDDD"/>
                </a:solidFill>
                <a:latin typeface="Calibri" pitchFamily="34" charset="0"/>
                <a:cs typeface="Calibri" pitchFamily="34" charset="0"/>
              </a:rPr>
              <a:t/>
            </a:r>
            <a:br>
              <a:rPr lang="en-US" sz="2700" u="sng" dirty="0" smtClean="0">
                <a:solidFill>
                  <a:srgbClr val="DDDDDD"/>
                </a:solidFill>
                <a:latin typeface="Calibri" pitchFamily="34" charset="0"/>
                <a:cs typeface="Calibri" pitchFamily="34" charset="0"/>
              </a:rPr>
            </a:br>
            <a:r>
              <a:rPr lang="en-US" sz="2700" dirty="0" smtClean="0">
                <a:solidFill>
                  <a:srgbClr val="DDDDDD"/>
                </a:solidFill>
                <a:latin typeface="Calibri" pitchFamily="34" charset="0"/>
                <a:cs typeface="Calibri" pitchFamily="34" charset="0"/>
              </a:rPr>
              <a:t>of coefficients on each circle (same</a:t>
            </a:r>
            <a:br>
              <a:rPr lang="en-US" sz="2700" dirty="0" smtClean="0">
                <a:solidFill>
                  <a:srgbClr val="DDDDDD"/>
                </a:solidFill>
                <a:latin typeface="Calibri" pitchFamily="34" charset="0"/>
                <a:cs typeface="Calibri" pitchFamily="34" charset="0"/>
              </a:rPr>
            </a:br>
            <a:r>
              <a:rPr lang="en-US" sz="2700" dirty="0" smtClean="0">
                <a:solidFill>
                  <a:srgbClr val="DDDDDD"/>
                </a:solidFill>
                <a:latin typeface="Calibri" pitchFamily="34" charset="0"/>
                <a:cs typeface="Calibri" pitchFamily="34" charset="0"/>
              </a:rPr>
              <a:t>frequency magnitude).</a:t>
            </a:r>
            <a:r>
              <a:rPr lang="en-US" b="1" dirty="0" smtClean="0">
                <a:solidFill>
                  <a:srgbClr val="DDDDDD"/>
                </a:solidFill>
                <a:latin typeface="Calibri" pitchFamily="34" charset="0"/>
                <a:cs typeface="Calibri" pitchFamily="34" charset="0"/>
              </a:rPr>
              <a:t/>
            </a:r>
            <a:br>
              <a:rPr lang="en-US" b="1" dirty="0" smtClean="0">
                <a:solidFill>
                  <a:srgbClr val="DDDDDD"/>
                </a:solidFill>
                <a:latin typeface="Calibri" pitchFamily="34" charset="0"/>
                <a:cs typeface="Calibri" pitchFamily="34" charset="0"/>
              </a:rPr>
            </a:br>
            <a:endParaRPr lang="en-US" b="1" dirty="0">
              <a:solidFill>
                <a:srgbClr val="DDDDDD"/>
              </a:solidFill>
              <a:latin typeface="Calibri" pitchFamily="34" charset="0"/>
              <a:cs typeface="Calibri" pitchFamily="34" charset="0"/>
            </a:endParaRPr>
          </a:p>
          <a:p>
            <a:endParaRPr lang="en-US" sz="2400" dirty="0" smtClean="0">
              <a:latin typeface="Calibri" pitchFamily="34" charset="0"/>
              <a:cs typeface="Calibri" pitchFamily="34" charset="0"/>
            </a:endParaRPr>
          </a:p>
          <a:p>
            <a:endParaRPr lang="en-US" sz="2300" dirty="0" smtClean="0">
              <a:latin typeface="Calibri" pitchFamily="34" charset="0"/>
              <a:cs typeface="Calibri" pitchFamily="34" charset="0"/>
            </a:endParaRPr>
          </a:p>
          <a:p>
            <a:endParaRPr lang="en-US" dirty="0">
              <a:latin typeface="Calibri" pitchFamily="34" charset="0"/>
              <a:cs typeface="Calibri"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430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bwMode="auto">
          <a:xfrm>
            <a:off x="7391400" y="3352800"/>
            <a:ext cx="381000" cy="533400"/>
          </a:xfrm>
          <a:prstGeom prst="downArrow">
            <a:avLst/>
          </a:prstGeom>
          <a:solidFill>
            <a:srgbClr val="CCFFCC"/>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0386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733800"/>
            <a:ext cx="5334000" cy="250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bwMode="auto">
          <a:xfrm>
            <a:off x="6934200" y="4419600"/>
            <a:ext cx="1295400" cy="1295400"/>
          </a:xfrm>
          <a:prstGeom prst="ellipse">
            <a:avLst/>
          </a:prstGeom>
          <a:noFill/>
          <a:ln w="19050" cap="flat" cmpd="sng" algn="ctr">
            <a:solidFill>
              <a:srgbClr val="FFC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alibri" pitchFamily="34" charset="0"/>
              <a:cs typeface="Calibri" pitchFamily="34" charset="0"/>
            </a:endParaRPr>
          </a:p>
        </p:txBody>
      </p:sp>
      <p:sp>
        <p:nvSpPr>
          <p:cNvPr id="13" name="TextBox 12"/>
          <p:cNvSpPr txBox="1"/>
          <p:nvPr/>
        </p:nvSpPr>
        <p:spPr>
          <a:xfrm>
            <a:off x="914400" y="6236432"/>
            <a:ext cx="1906291" cy="461665"/>
          </a:xfrm>
          <a:prstGeom prst="rect">
            <a:avLst/>
          </a:prstGeom>
          <a:solidFill>
            <a:schemeClr val="bg1"/>
          </a:solidFill>
          <a:ln>
            <a:noFill/>
          </a:ln>
        </p:spPr>
        <p:txBody>
          <a:bodyPr wrap="none" rtlCol="0">
            <a:spAutoFit/>
          </a:bodyPr>
          <a:lstStyle/>
          <a:p>
            <a:r>
              <a:rPr lang="en-US" sz="2400" b="1" dirty="0" smtClean="0">
                <a:solidFill>
                  <a:srgbClr val="DDDDDD"/>
                </a:solidFill>
                <a:latin typeface="Calibri" pitchFamily="34" charset="0"/>
                <a:cs typeface="Calibri" pitchFamily="34" charset="0"/>
              </a:rPr>
              <a:t>Radial means</a:t>
            </a:r>
            <a:endParaRPr lang="en-US" sz="2400" b="1" dirty="0">
              <a:solidFill>
                <a:srgbClr val="DDDDDD"/>
              </a:solidFill>
              <a:latin typeface="Calibri" pitchFamily="34" charset="0"/>
              <a:cs typeface="Calibri" pitchFamily="34" charset="0"/>
            </a:endParaRPr>
          </a:p>
        </p:txBody>
      </p:sp>
      <p:sp>
        <p:nvSpPr>
          <p:cNvPr id="14" name="TextBox 13"/>
          <p:cNvSpPr txBox="1"/>
          <p:nvPr/>
        </p:nvSpPr>
        <p:spPr>
          <a:xfrm>
            <a:off x="3812056" y="6236432"/>
            <a:ext cx="1574405" cy="461665"/>
          </a:xfrm>
          <a:prstGeom prst="rect">
            <a:avLst/>
          </a:prstGeom>
          <a:solidFill>
            <a:schemeClr val="bg1"/>
          </a:solidFill>
          <a:ln>
            <a:noFill/>
          </a:ln>
        </p:spPr>
        <p:txBody>
          <a:bodyPr wrap="none" rtlCol="0">
            <a:spAutoFit/>
          </a:bodyPr>
          <a:lstStyle/>
          <a:p>
            <a:r>
              <a:rPr lang="en-US" sz="2400" b="1" dirty="0" smtClean="0">
                <a:solidFill>
                  <a:srgbClr val="DDDDDD"/>
                </a:solidFill>
                <a:latin typeface="Calibri" pitchFamily="34" charset="0"/>
                <a:cs typeface="Calibri" pitchFamily="34" charset="0"/>
              </a:rPr>
              <a:t>Anisotropy</a:t>
            </a:r>
            <a:endParaRPr lang="en-US" sz="2400" b="1" dirty="0">
              <a:solidFill>
                <a:srgbClr val="DDDDDD"/>
              </a:solidFill>
              <a:latin typeface="Calibri" pitchFamily="34" charset="0"/>
              <a:cs typeface="Calibri" pitchFamily="34" charset="0"/>
            </a:endParaRPr>
          </a:p>
        </p:txBody>
      </p:sp>
      <p:sp>
        <p:nvSpPr>
          <p:cNvPr id="12" name="Right Arrow 11"/>
          <p:cNvSpPr/>
          <p:nvPr/>
        </p:nvSpPr>
        <p:spPr bwMode="auto">
          <a:xfrm rot="10800000">
            <a:off x="6019799" y="4816658"/>
            <a:ext cx="381000" cy="501284"/>
          </a:xfrm>
          <a:prstGeom prst="rightArrow">
            <a:avLst/>
          </a:prstGeom>
          <a:solidFill>
            <a:srgbClr val="CCFFCC"/>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Rectangle 14"/>
          <p:cNvSpPr/>
          <p:nvPr/>
        </p:nvSpPr>
        <p:spPr bwMode="auto">
          <a:xfrm>
            <a:off x="267728" y="1085568"/>
            <a:ext cx="8839200" cy="5601263"/>
          </a:xfrm>
          <a:prstGeom prst="rect">
            <a:avLst/>
          </a:prstGeom>
          <a:solidFill>
            <a:schemeClr val="bg1">
              <a:alpha val="90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dirty="0" smtClean="0">
              <a:ln>
                <a:noFill/>
              </a:ln>
              <a:solidFill>
                <a:srgbClr val="FFFFFF"/>
              </a:solidFill>
              <a:effectLst/>
              <a:latin typeface="Arial" charset="0"/>
            </a:endParaRPr>
          </a:p>
        </p:txBody>
      </p:sp>
      <p:sp>
        <p:nvSpPr>
          <p:cNvPr id="16" name="TextBox 15"/>
          <p:cNvSpPr txBox="1"/>
          <p:nvPr/>
        </p:nvSpPr>
        <p:spPr>
          <a:xfrm>
            <a:off x="990600" y="2590800"/>
            <a:ext cx="7010400" cy="1938992"/>
          </a:xfrm>
          <a:prstGeom prst="rect">
            <a:avLst/>
          </a:prstGeom>
          <a:noFill/>
        </p:spPr>
        <p:txBody>
          <a:bodyPr wrap="square" rtlCol="0">
            <a:spAutoFit/>
          </a:bodyPr>
          <a:lstStyle/>
          <a:p>
            <a:pPr algn="ctr"/>
            <a:r>
              <a:rPr lang="en-US" sz="4000" b="1" dirty="0" smtClean="0">
                <a:solidFill>
                  <a:srgbClr val="FF0000"/>
                </a:solidFill>
                <a:latin typeface="Calibri" pitchFamily="34" charset="0"/>
                <a:cs typeface="Calibri" pitchFamily="34" charset="0"/>
              </a:rPr>
              <a:t>Only available for samples computed with </a:t>
            </a:r>
            <a:r>
              <a:rPr lang="en-US" sz="4000" b="1" u="sng" dirty="0" smtClean="0">
                <a:solidFill>
                  <a:srgbClr val="FF0000"/>
                </a:solidFill>
                <a:latin typeface="Calibri" pitchFamily="34" charset="0"/>
                <a:cs typeface="Calibri" pitchFamily="34" charset="0"/>
              </a:rPr>
              <a:t>uniform</a:t>
            </a:r>
            <a:r>
              <a:rPr lang="en-US" sz="4000" b="1" dirty="0" smtClean="0">
                <a:solidFill>
                  <a:srgbClr val="FF0000"/>
                </a:solidFill>
                <a:latin typeface="Calibri" pitchFamily="34" charset="0"/>
                <a:cs typeface="Calibri" pitchFamily="34" charset="0"/>
              </a:rPr>
              <a:t> density and in </a:t>
            </a:r>
            <a:r>
              <a:rPr lang="en-US" sz="4000" b="1" u="sng" dirty="0" smtClean="0">
                <a:solidFill>
                  <a:srgbClr val="FF0000"/>
                </a:solidFill>
                <a:latin typeface="Calibri" pitchFamily="34" charset="0"/>
                <a:cs typeface="Calibri" pitchFamily="34" charset="0"/>
              </a:rPr>
              <a:t>Euclidean</a:t>
            </a:r>
            <a:r>
              <a:rPr lang="en-US" sz="4000" b="1" dirty="0" smtClean="0">
                <a:solidFill>
                  <a:srgbClr val="FF0000"/>
                </a:solidFill>
                <a:latin typeface="Calibri" pitchFamily="34" charset="0"/>
                <a:cs typeface="Calibri" pitchFamily="34" charset="0"/>
              </a:rPr>
              <a:t> space!</a:t>
            </a:r>
            <a:endParaRPr lang="en-US" sz="4000" b="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7035242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Surface domain: genus 3</a:t>
            </a:r>
            <a:endParaRPr lang="en-US" dirty="0"/>
          </a:p>
        </p:txBody>
      </p:sp>
      <p:sp>
        <p:nvSpPr>
          <p:cNvPr id="18" name="TextBox 7"/>
          <p:cNvSpPr txBox="1">
            <a:spLocks noChangeArrowheads="1"/>
          </p:cNvSpPr>
          <p:nvPr/>
        </p:nvSpPr>
        <p:spPr bwMode="auto">
          <a:xfrm rot="16200000">
            <a:off x="-272806" y="2254811"/>
            <a:ext cx="1983235"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uniform PD</a:t>
            </a:r>
          </a:p>
        </p:txBody>
      </p:sp>
      <p:sp>
        <p:nvSpPr>
          <p:cNvPr id="19" name="TextBox 7"/>
          <p:cNvSpPr txBox="1">
            <a:spLocks noChangeArrowheads="1"/>
          </p:cNvSpPr>
          <p:nvPr/>
        </p:nvSpPr>
        <p:spPr bwMode="auto">
          <a:xfrm rot="16200000">
            <a:off x="-352957" y="4726014"/>
            <a:ext cx="2143536"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adaptive PD</a:t>
            </a:r>
          </a:p>
        </p:txBody>
      </p:sp>
      <p:pic>
        <p:nvPicPr>
          <p:cNvPr id="52230" name="Picture 6" descr="C:\home\lywei\trees\rui-umass\bluemath\doc\figs\raster\surface\genus3_pd_samples.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43000" y="1371600"/>
            <a:ext cx="2286000" cy="2286000"/>
          </a:xfrm>
          <a:prstGeom prst="rect">
            <a:avLst/>
          </a:prstGeom>
          <a:noFill/>
        </p:spPr>
      </p:pic>
      <p:pic>
        <p:nvPicPr>
          <p:cNvPr id="52231" name="Picture 7" descr="C:\home\lywei\trees\rui-umass\bluemath\doc\figs\raster\surface\genus3_apd_samples.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43000" y="3886200"/>
            <a:ext cx="2286000" cy="2286000"/>
          </a:xfrm>
          <a:prstGeom prst="rect">
            <a:avLst/>
          </a:prstGeom>
          <a:noFill/>
        </p:spPr>
      </p:pic>
      <p:pic>
        <p:nvPicPr>
          <p:cNvPr id="52232" name="Picture 8" descr="C:\home\lywei\trees\rui-umass\bluemath\doc\figs\raster\surface\genus3_pd.png"/>
          <p:cNvPicPr>
            <a:picLocks noChangeAspect="1" noChangeArrowheads="1"/>
          </p:cNvPicPr>
          <p:nvPr/>
        </p:nvPicPr>
        <p:blipFill>
          <a:blip r:embed="rId6" cstate="print"/>
          <a:srcRect/>
          <a:stretch>
            <a:fillRect/>
          </a:stretch>
        </p:blipFill>
        <p:spPr bwMode="auto">
          <a:xfrm>
            <a:off x="3657600" y="1371600"/>
            <a:ext cx="2286000" cy="2286000"/>
          </a:xfrm>
          <a:prstGeom prst="rect">
            <a:avLst/>
          </a:prstGeom>
          <a:noFill/>
        </p:spPr>
      </p:pic>
      <p:pic>
        <p:nvPicPr>
          <p:cNvPr id="52233" name="Picture 9" descr="C:\home\lywei\trees\rui-umass\bluemath\doc\figs\raster\surface\genus3_apd.png"/>
          <p:cNvPicPr>
            <a:picLocks noChangeAspect="1" noChangeArrowheads="1"/>
          </p:cNvPicPr>
          <p:nvPr/>
        </p:nvPicPr>
        <p:blipFill>
          <a:blip r:embed="rId7" cstate="print"/>
          <a:srcRect/>
          <a:stretch>
            <a:fillRect/>
          </a:stretch>
        </p:blipFill>
        <p:spPr bwMode="auto">
          <a:xfrm>
            <a:off x="3657600" y="3886200"/>
            <a:ext cx="2286000" cy="2286000"/>
          </a:xfrm>
          <a:prstGeom prst="rect">
            <a:avLst/>
          </a:prstGeom>
          <a:noFill/>
        </p:spPr>
      </p:pic>
      <p:graphicFrame>
        <p:nvGraphicFramePr>
          <p:cNvPr id="52234" name="Object 10"/>
          <p:cNvGraphicFramePr>
            <a:graphicFrameLocks noChangeAspect="1"/>
          </p:cNvGraphicFramePr>
          <p:nvPr/>
        </p:nvGraphicFramePr>
        <p:xfrm>
          <a:off x="6172200" y="3886199"/>
          <a:ext cx="2286000" cy="1079500"/>
        </p:xfrm>
        <a:graphic>
          <a:graphicData uri="http://schemas.openxmlformats.org/presentationml/2006/ole">
            <mc:AlternateContent xmlns:mc="http://schemas.openxmlformats.org/markup-compatibility/2006">
              <mc:Choice xmlns:v="urn:schemas-microsoft-com:vml" Requires="v">
                <p:oleObj spid="_x0000_s9290" name="Acrobat Document" r:id="rId8" imgW="1714500" imgH="809557" progId="AcroExch.Document.7">
                  <p:embed/>
                </p:oleObj>
              </mc:Choice>
              <mc:Fallback>
                <p:oleObj name="Acrobat Document" r:id="rId8" imgW="1714500" imgH="809557" progId="AcroExch.Document.7">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8861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5" name="Object 11"/>
          <p:cNvGraphicFramePr>
            <a:graphicFrameLocks noChangeAspect="1"/>
          </p:cNvGraphicFramePr>
          <p:nvPr/>
        </p:nvGraphicFramePr>
        <p:xfrm>
          <a:off x="6172200" y="5105399"/>
          <a:ext cx="2286000" cy="1079500"/>
        </p:xfrm>
        <a:graphic>
          <a:graphicData uri="http://schemas.openxmlformats.org/presentationml/2006/ole">
            <mc:AlternateContent xmlns:mc="http://schemas.openxmlformats.org/markup-compatibility/2006">
              <mc:Choice xmlns:v="urn:schemas-microsoft-com:vml" Requires="v">
                <p:oleObj spid="_x0000_s9291" name="Acrobat Document" r:id="rId10" imgW="1714500" imgH="809557" progId="AcroExch.Document.7">
                  <p:embed/>
                </p:oleObj>
              </mc:Choice>
              <mc:Fallback>
                <p:oleObj name="Acrobat Document" r:id="rId10" imgW="1714500" imgH="809557" progId="AcroExch.Document.7">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51053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6" name="Object 12"/>
          <p:cNvGraphicFramePr>
            <a:graphicFrameLocks noChangeAspect="1"/>
          </p:cNvGraphicFramePr>
          <p:nvPr/>
        </p:nvGraphicFramePr>
        <p:xfrm>
          <a:off x="6172200" y="1371600"/>
          <a:ext cx="2286000" cy="1193800"/>
        </p:xfrm>
        <a:graphic>
          <a:graphicData uri="http://schemas.openxmlformats.org/presentationml/2006/ole">
            <mc:AlternateContent xmlns:mc="http://schemas.openxmlformats.org/markup-compatibility/2006">
              <mc:Choice xmlns:v="urn:schemas-microsoft-com:vml" Requires="v">
                <p:oleObj spid="_x0000_s9292" name="Acrobat Document" r:id="rId12" imgW="1714500" imgH="895215" progId="AcroExch.Document.7">
                  <p:embed/>
                </p:oleObj>
              </mc:Choice>
              <mc:Fallback>
                <p:oleObj name="Acrobat Document" r:id="rId12" imgW="1714500" imgH="895215" progId="AcroExch.Document.7">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1371600"/>
                        <a:ext cx="228600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37" name="Object 13"/>
          <p:cNvGraphicFramePr>
            <a:graphicFrameLocks noChangeAspect="1"/>
          </p:cNvGraphicFramePr>
          <p:nvPr/>
        </p:nvGraphicFramePr>
        <p:xfrm>
          <a:off x="6172200" y="2590800"/>
          <a:ext cx="2286000" cy="1193800"/>
        </p:xfrm>
        <a:graphic>
          <a:graphicData uri="http://schemas.openxmlformats.org/presentationml/2006/ole">
            <mc:AlternateContent xmlns:mc="http://schemas.openxmlformats.org/markup-compatibility/2006">
              <mc:Choice xmlns:v="urn:schemas-microsoft-com:vml" Requires="v">
                <p:oleObj spid="_x0000_s9293" name="Acrobat Document" r:id="rId14" imgW="1714500" imgH="895215" progId="AcroExch.Document.7">
                  <p:embed/>
                </p:oleObj>
              </mc:Choice>
              <mc:Fallback>
                <p:oleObj name="Acrobat Document" r:id="rId14" imgW="1714500" imgH="895215" progId="AcroExch.Document.7">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2590800"/>
                        <a:ext cx="228600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Surface domain: Max</a:t>
            </a:r>
            <a:endParaRPr lang="en-US" dirty="0"/>
          </a:p>
        </p:txBody>
      </p:sp>
      <p:sp>
        <p:nvSpPr>
          <p:cNvPr id="18" name="TextBox 7"/>
          <p:cNvSpPr txBox="1">
            <a:spLocks noChangeArrowheads="1"/>
          </p:cNvSpPr>
          <p:nvPr/>
        </p:nvSpPr>
        <p:spPr bwMode="auto">
          <a:xfrm rot="16200000">
            <a:off x="-272806" y="2254811"/>
            <a:ext cx="1983235"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uniform PD</a:t>
            </a:r>
          </a:p>
        </p:txBody>
      </p:sp>
      <p:sp>
        <p:nvSpPr>
          <p:cNvPr id="19" name="TextBox 7"/>
          <p:cNvSpPr txBox="1">
            <a:spLocks noChangeArrowheads="1"/>
          </p:cNvSpPr>
          <p:nvPr/>
        </p:nvSpPr>
        <p:spPr bwMode="auto">
          <a:xfrm rot="16200000">
            <a:off x="-352957" y="4726014"/>
            <a:ext cx="2143536"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adaptive PD</a:t>
            </a:r>
          </a:p>
        </p:txBody>
      </p:sp>
      <p:pic>
        <p:nvPicPr>
          <p:cNvPr id="53254" name="Picture 6" descr="C:\home\lywei\trees\rui-umass\bluemath\doc\figs\raster\surface\max_pd_samples.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43000" y="1371600"/>
            <a:ext cx="2286000" cy="2286000"/>
          </a:xfrm>
          <a:prstGeom prst="rect">
            <a:avLst/>
          </a:prstGeom>
          <a:noFill/>
        </p:spPr>
      </p:pic>
      <p:pic>
        <p:nvPicPr>
          <p:cNvPr id="53255" name="Picture 7" descr="C:\home\lywei\trees\rui-umass\bluemath\doc\figs\raster\surface\max_apd_samples.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143000" y="3886200"/>
            <a:ext cx="2286000" cy="2286000"/>
          </a:xfrm>
          <a:prstGeom prst="rect">
            <a:avLst/>
          </a:prstGeom>
          <a:noFill/>
        </p:spPr>
      </p:pic>
      <p:pic>
        <p:nvPicPr>
          <p:cNvPr id="53256" name="Picture 8" descr="C:\home\lywei\trees\rui-umass\bluemath\doc\figs\raster\surface\max_apd.png"/>
          <p:cNvPicPr>
            <a:picLocks noChangeAspect="1" noChangeArrowheads="1"/>
          </p:cNvPicPr>
          <p:nvPr/>
        </p:nvPicPr>
        <p:blipFill>
          <a:blip r:embed="rId6" cstate="print"/>
          <a:srcRect/>
          <a:stretch>
            <a:fillRect/>
          </a:stretch>
        </p:blipFill>
        <p:spPr bwMode="auto">
          <a:xfrm>
            <a:off x="3657600" y="3886200"/>
            <a:ext cx="2286000" cy="2286000"/>
          </a:xfrm>
          <a:prstGeom prst="rect">
            <a:avLst/>
          </a:prstGeom>
          <a:noFill/>
        </p:spPr>
      </p:pic>
      <p:pic>
        <p:nvPicPr>
          <p:cNvPr id="53257" name="Picture 9" descr="C:\home\lywei\trees\rui-umass\bluemath\doc\figs\raster\surface\max_pd.png"/>
          <p:cNvPicPr>
            <a:picLocks noChangeAspect="1" noChangeArrowheads="1"/>
          </p:cNvPicPr>
          <p:nvPr/>
        </p:nvPicPr>
        <p:blipFill>
          <a:blip r:embed="rId7" cstate="print"/>
          <a:srcRect/>
          <a:stretch>
            <a:fillRect/>
          </a:stretch>
        </p:blipFill>
        <p:spPr bwMode="auto">
          <a:xfrm>
            <a:off x="3657600" y="1371600"/>
            <a:ext cx="2286000" cy="2286000"/>
          </a:xfrm>
          <a:prstGeom prst="rect">
            <a:avLst/>
          </a:prstGeom>
          <a:noFill/>
        </p:spPr>
      </p:pic>
      <p:graphicFrame>
        <p:nvGraphicFramePr>
          <p:cNvPr id="53258" name="Object 10"/>
          <p:cNvGraphicFramePr>
            <a:graphicFrameLocks noChangeAspect="1"/>
          </p:cNvGraphicFramePr>
          <p:nvPr/>
        </p:nvGraphicFramePr>
        <p:xfrm>
          <a:off x="6172200" y="3886199"/>
          <a:ext cx="2286000" cy="1079500"/>
        </p:xfrm>
        <a:graphic>
          <a:graphicData uri="http://schemas.openxmlformats.org/presentationml/2006/ole">
            <mc:AlternateContent xmlns:mc="http://schemas.openxmlformats.org/markup-compatibility/2006">
              <mc:Choice xmlns:v="urn:schemas-microsoft-com:vml" Requires="v">
                <p:oleObj spid="_x0000_s10314" name="Acrobat Document" r:id="rId8" imgW="1714500" imgH="809557" progId="AcroExch.Document.7">
                  <p:embed/>
                </p:oleObj>
              </mc:Choice>
              <mc:Fallback>
                <p:oleObj name="Acrobat Document" r:id="rId8" imgW="1714500" imgH="809557" progId="AcroExch.Document.7">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8861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9" name="Object 11"/>
          <p:cNvGraphicFramePr>
            <a:graphicFrameLocks noChangeAspect="1"/>
          </p:cNvGraphicFramePr>
          <p:nvPr/>
        </p:nvGraphicFramePr>
        <p:xfrm>
          <a:off x="6172200" y="5105399"/>
          <a:ext cx="2286000" cy="1079500"/>
        </p:xfrm>
        <a:graphic>
          <a:graphicData uri="http://schemas.openxmlformats.org/presentationml/2006/ole">
            <mc:AlternateContent xmlns:mc="http://schemas.openxmlformats.org/markup-compatibility/2006">
              <mc:Choice xmlns:v="urn:schemas-microsoft-com:vml" Requires="v">
                <p:oleObj spid="_x0000_s10315" name="Acrobat Document" r:id="rId10" imgW="1714500" imgH="809557" progId="AcroExch.Document.7">
                  <p:embed/>
                </p:oleObj>
              </mc:Choice>
              <mc:Fallback>
                <p:oleObj name="Acrobat Document" r:id="rId10" imgW="1714500" imgH="809557" progId="AcroExch.Document.7">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51053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60" name="Object 12"/>
          <p:cNvGraphicFramePr>
            <a:graphicFrameLocks noChangeAspect="1"/>
          </p:cNvGraphicFramePr>
          <p:nvPr/>
        </p:nvGraphicFramePr>
        <p:xfrm>
          <a:off x="6172200" y="1371599"/>
          <a:ext cx="2286000" cy="1079500"/>
        </p:xfrm>
        <a:graphic>
          <a:graphicData uri="http://schemas.openxmlformats.org/presentationml/2006/ole">
            <mc:AlternateContent xmlns:mc="http://schemas.openxmlformats.org/markup-compatibility/2006">
              <mc:Choice xmlns:v="urn:schemas-microsoft-com:vml" Requires="v">
                <p:oleObj spid="_x0000_s10316" name="Acrobat Document" r:id="rId12" imgW="1714500" imgH="809557" progId="AcroExch.Document.7">
                  <p:embed/>
                </p:oleObj>
              </mc:Choice>
              <mc:Fallback>
                <p:oleObj name="Acrobat Document" r:id="rId12" imgW="1714500" imgH="809557" progId="AcroExch.Document.7">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13715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61" name="Object 13"/>
          <p:cNvGraphicFramePr>
            <a:graphicFrameLocks noChangeAspect="1"/>
          </p:cNvGraphicFramePr>
          <p:nvPr/>
        </p:nvGraphicFramePr>
        <p:xfrm>
          <a:off x="6172200" y="2590799"/>
          <a:ext cx="2286000" cy="1079500"/>
        </p:xfrm>
        <a:graphic>
          <a:graphicData uri="http://schemas.openxmlformats.org/presentationml/2006/ole">
            <mc:AlternateContent xmlns:mc="http://schemas.openxmlformats.org/markup-compatibility/2006">
              <mc:Choice xmlns:v="urn:schemas-microsoft-com:vml" Requires="v">
                <p:oleObj spid="_x0000_s10317" name="Acrobat Document" r:id="rId14" imgW="1714500" imgH="809557" progId="AcroExch.Document.7">
                  <p:embed/>
                </p:oleObj>
              </mc:Choice>
              <mc:Fallback>
                <p:oleObj name="Acrobat Document" r:id="rId14" imgW="1714500" imgH="809557" progId="AcroExch.Document.7">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2590799"/>
                        <a:ext cx="228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applications</a:t>
            </a:r>
            <a:endParaRPr lang="en-US" dirty="0"/>
          </a:p>
        </p:txBody>
      </p:sp>
      <p:sp>
        <p:nvSpPr>
          <p:cNvPr id="4" name="Content Placeholder 3"/>
          <p:cNvSpPr>
            <a:spLocks noGrp="1"/>
          </p:cNvSpPr>
          <p:nvPr>
            <p:ph idx="1"/>
          </p:nvPr>
        </p:nvSpPr>
        <p:spPr/>
        <p:txBody>
          <a:bodyPr/>
          <a:lstStyle/>
          <a:p>
            <a:r>
              <a:rPr lang="en-US" dirty="0" smtClean="0"/>
              <a:t>Spatial analysis</a:t>
            </a:r>
          </a:p>
          <a:p>
            <a:pPr lvl="1"/>
            <a:r>
              <a:rPr lang="el-GR" dirty="0" smtClean="0"/>
              <a:t>ρ</a:t>
            </a:r>
            <a:r>
              <a:rPr lang="en-US" dirty="0" smtClean="0"/>
              <a:t>: normalized min spacing [</a:t>
            </a:r>
            <a:r>
              <a:rPr lang="en-US" dirty="0" err="1" smtClean="0"/>
              <a:t>Lagae</a:t>
            </a:r>
            <a:r>
              <a:rPr lang="en-US" dirty="0" smtClean="0"/>
              <a:t> and </a:t>
            </a:r>
            <a:r>
              <a:rPr lang="en-US" dirty="0" err="1" smtClean="0"/>
              <a:t>Dutre</a:t>
            </a:r>
            <a:r>
              <a:rPr lang="en-US" dirty="0" smtClean="0"/>
              <a:t> 2008]</a:t>
            </a:r>
          </a:p>
          <a:p>
            <a:pPr lvl="1"/>
            <a:r>
              <a:rPr lang="en-US" dirty="0" smtClean="0"/>
              <a:t>Use local warp </a:t>
            </a:r>
            <a:r>
              <a:rPr lang="el-GR" dirty="0" smtClean="0">
                <a:latin typeface="Times" pitchFamily="18" charset="0"/>
              </a:rPr>
              <a:t>χ</a:t>
            </a:r>
            <a:r>
              <a:rPr lang="en-US" dirty="0" smtClean="0">
                <a:latin typeface="Times" pitchFamily="18" charset="0"/>
              </a:rPr>
              <a:t>(s, s', </a:t>
            </a:r>
            <a:r>
              <a:rPr lang="en-US" b="1" dirty="0" smtClean="0">
                <a:latin typeface="Times" pitchFamily="18" charset="0"/>
              </a:rPr>
              <a:t>d</a:t>
            </a:r>
            <a:r>
              <a:rPr lang="en-US" dirty="0" smtClean="0">
                <a:latin typeface="Times" pitchFamily="18" charset="0"/>
              </a:rPr>
              <a:t>)</a:t>
            </a:r>
            <a:endParaRPr lang="en-US" dirty="0" smtClean="0"/>
          </a:p>
          <a:p>
            <a:r>
              <a:rPr lang="en-US" dirty="0" smtClean="0"/>
              <a:t>Quantifying blue noise</a:t>
            </a:r>
          </a:p>
          <a:p>
            <a:pPr lvl="1"/>
            <a:r>
              <a:rPr lang="en-US" dirty="0" smtClean="0"/>
              <a:t>See extended paper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Confession in non-uniform domains</a:t>
            </a:r>
            <a:endParaRPr lang="en-US" dirty="0"/>
          </a:p>
        </p:txBody>
      </p:sp>
      <p:graphicFrame>
        <p:nvGraphicFramePr>
          <p:cNvPr id="54274" name="Object 2"/>
          <p:cNvGraphicFramePr>
            <a:graphicFrameLocks noChangeAspect="1"/>
          </p:cNvGraphicFramePr>
          <p:nvPr/>
        </p:nvGraphicFramePr>
        <p:xfrm>
          <a:off x="6019800" y="1371600"/>
          <a:ext cx="2286000" cy="2286000"/>
        </p:xfrm>
        <a:graphic>
          <a:graphicData uri="http://schemas.openxmlformats.org/presentationml/2006/ole">
            <mc:AlternateContent xmlns:mc="http://schemas.openxmlformats.org/markup-compatibility/2006">
              <mc:Choice xmlns:v="urn:schemas-microsoft-com:vml" Requires="v">
                <p:oleObj spid="_x0000_s11320" name="Acrobat Document" r:id="rId3" imgW="7010400" imgH="7010400" progId="AcroExch.Document.7">
                  <p:embed/>
                </p:oleObj>
              </mc:Choice>
              <mc:Fallback>
                <p:oleObj name="Acrobat Document" r:id="rId3" imgW="7010400" imgH="70104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3716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5" name="Object 3"/>
          <p:cNvGraphicFramePr>
            <a:graphicFrameLocks noChangeAspect="1"/>
          </p:cNvGraphicFramePr>
          <p:nvPr/>
        </p:nvGraphicFramePr>
        <p:xfrm>
          <a:off x="3352800" y="1371600"/>
          <a:ext cx="2286000" cy="2286000"/>
        </p:xfrm>
        <a:graphic>
          <a:graphicData uri="http://schemas.openxmlformats.org/presentationml/2006/ole">
            <mc:AlternateContent xmlns:mc="http://schemas.openxmlformats.org/markup-compatibility/2006">
              <mc:Choice xmlns:v="urn:schemas-microsoft-com:vml" Requires="v">
                <p:oleObj spid="_x0000_s11321" name="Acrobat Document" r:id="rId5" imgW="7010400" imgH="7010400" progId="AcroExch.Document.7">
                  <p:embed/>
                </p:oleObj>
              </mc:Choice>
              <mc:Fallback>
                <p:oleObj name="Acrobat Document" r:id="rId5" imgW="7010400" imgH="7010400" progId="AcroExch.Document.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3716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4276" name="Picture 4" descr="C:\home\lywei\trees\rui-umass\bluemath\doc\figs\raster\haarpoisson_poisson_0p03_diffxform_gaussian_10r_infdd_symmetry_unit_average10.png"/>
          <p:cNvPicPr>
            <a:picLocks noChangeAspect="1" noChangeArrowheads="1"/>
          </p:cNvPicPr>
          <p:nvPr/>
        </p:nvPicPr>
        <p:blipFill>
          <a:blip r:embed="rId7" cstate="print"/>
          <a:srcRect l="25125" t="25125" r="25125" b="25125"/>
          <a:stretch>
            <a:fillRect/>
          </a:stretch>
        </p:blipFill>
        <p:spPr bwMode="auto">
          <a:xfrm>
            <a:off x="6019800" y="3810000"/>
            <a:ext cx="2286000" cy="2286000"/>
          </a:xfrm>
          <a:prstGeom prst="rect">
            <a:avLst/>
          </a:prstGeom>
          <a:noFill/>
        </p:spPr>
      </p:pic>
      <p:pic>
        <p:nvPicPr>
          <p:cNvPr id="54277" name="Picture 5" descr="C:\home\lywei\trees\rui-umass\bluemath\doc\figs\raster\haarwarp_poisson_0p03_diffxform_gaussian_10r_infdd_symmetry_unit_average10.png"/>
          <p:cNvPicPr>
            <a:picLocks noChangeAspect="1" noChangeArrowheads="1"/>
          </p:cNvPicPr>
          <p:nvPr/>
        </p:nvPicPr>
        <p:blipFill>
          <a:blip r:embed="rId8" cstate="print"/>
          <a:srcRect l="25125" t="25125" r="25125" b="25125"/>
          <a:stretch>
            <a:fillRect/>
          </a:stretch>
        </p:blipFill>
        <p:spPr bwMode="auto">
          <a:xfrm>
            <a:off x="3352800" y="3810000"/>
            <a:ext cx="2286000" cy="2286000"/>
          </a:xfrm>
          <a:prstGeom prst="rect">
            <a:avLst/>
          </a:prstGeom>
          <a:noFill/>
        </p:spPr>
      </p:pic>
      <p:graphicFrame>
        <p:nvGraphicFramePr>
          <p:cNvPr id="54278" name="Object 6"/>
          <p:cNvGraphicFramePr>
            <a:graphicFrameLocks noChangeAspect="1"/>
          </p:cNvGraphicFramePr>
          <p:nvPr/>
        </p:nvGraphicFramePr>
        <p:xfrm>
          <a:off x="685800" y="1371600"/>
          <a:ext cx="2286000" cy="2286000"/>
        </p:xfrm>
        <a:graphic>
          <a:graphicData uri="http://schemas.openxmlformats.org/presentationml/2006/ole">
            <mc:AlternateContent xmlns:mc="http://schemas.openxmlformats.org/markup-compatibility/2006">
              <mc:Choice xmlns:v="urn:schemas-microsoft-com:vml" Requires="v">
                <p:oleObj spid="_x0000_s11322" name="Acrobat Document" r:id="rId9" imgW="7010400" imgH="7010400" progId="AcroExch.Document.7">
                  <p:embed/>
                </p:oleObj>
              </mc:Choice>
              <mc:Fallback>
                <p:oleObj name="Acrobat Document" r:id="rId9" imgW="7010400" imgH="7010400" progId="AcroExch.Document.7">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3716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4279" name="Picture 7" descr="C:\home\lywei\trees\rui-umass\bluemath\doc\figs\raster\uniform_0p03_poisson_diffxform_gaussian_10r_infdd_unit_unit_average10.png"/>
          <p:cNvPicPr>
            <a:picLocks noChangeAspect="1" noChangeArrowheads="1"/>
          </p:cNvPicPr>
          <p:nvPr/>
        </p:nvPicPr>
        <p:blipFill>
          <a:blip r:embed="rId11" cstate="print"/>
          <a:srcRect l="25125" t="25125" r="25125" b="25125"/>
          <a:stretch>
            <a:fillRect/>
          </a:stretch>
        </p:blipFill>
        <p:spPr bwMode="auto">
          <a:xfrm>
            <a:off x="685800" y="3810000"/>
            <a:ext cx="2286000" cy="2286000"/>
          </a:xfrm>
          <a:prstGeom prst="rect">
            <a:avLst/>
          </a:prstGeom>
          <a:noFill/>
        </p:spPr>
      </p:pic>
      <p:sp>
        <p:nvSpPr>
          <p:cNvPr id="13" name="TextBox 7"/>
          <p:cNvSpPr txBox="1">
            <a:spLocks noChangeArrowheads="1"/>
          </p:cNvSpPr>
          <p:nvPr/>
        </p:nvSpPr>
        <p:spPr bwMode="auto">
          <a:xfrm>
            <a:off x="838200" y="6096000"/>
            <a:ext cx="1944763" cy="523220"/>
          </a:xfrm>
          <a:prstGeom prst="rect">
            <a:avLst/>
          </a:prstGeom>
          <a:noFill/>
          <a:ln w="9525">
            <a:noFill/>
            <a:miter lim="800000"/>
            <a:headEnd/>
            <a:tailEnd/>
          </a:ln>
        </p:spPr>
        <p:txBody>
          <a:bodyPr wrap="none">
            <a:spAutoFit/>
          </a:bodyPr>
          <a:lstStyle/>
          <a:p>
            <a:r>
              <a:rPr lang="en-US" sz="2800" dirty="0" smtClean="0"/>
              <a:t>original PD</a:t>
            </a:r>
            <a:endParaRPr lang="en-US" sz="2800" dirty="0"/>
          </a:p>
        </p:txBody>
      </p:sp>
      <p:sp>
        <p:nvSpPr>
          <p:cNvPr id="14" name="TextBox 7"/>
          <p:cNvSpPr txBox="1">
            <a:spLocks noChangeArrowheads="1"/>
          </p:cNvSpPr>
          <p:nvPr/>
        </p:nvSpPr>
        <p:spPr bwMode="auto">
          <a:xfrm>
            <a:off x="3048000" y="6096000"/>
            <a:ext cx="2906565" cy="800219"/>
          </a:xfrm>
          <a:prstGeom prst="rect">
            <a:avLst/>
          </a:prstGeom>
          <a:noFill/>
          <a:ln w="9525">
            <a:noFill/>
            <a:miter lim="800000"/>
            <a:headEnd/>
            <a:tailEnd/>
          </a:ln>
        </p:spPr>
        <p:txBody>
          <a:bodyPr wrap="none">
            <a:spAutoFit/>
          </a:bodyPr>
          <a:lstStyle/>
          <a:p>
            <a:r>
              <a:rPr lang="en-US" sz="2800" dirty="0" smtClean="0"/>
              <a:t>hierarchical warp</a:t>
            </a:r>
          </a:p>
          <a:p>
            <a:r>
              <a:rPr lang="en-US" sz="1800" dirty="0" smtClean="0"/>
              <a:t>[</a:t>
            </a:r>
            <a:r>
              <a:rPr lang="en-US" sz="1800" dirty="0" err="1" smtClean="0"/>
              <a:t>Clarberg</a:t>
            </a:r>
            <a:r>
              <a:rPr lang="en-US" sz="1800" dirty="0" smtClean="0"/>
              <a:t> et al. 2005]</a:t>
            </a:r>
            <a:endParaRPr lang="en-US" sz="1800" dirty="0"/>
          </a:p>
        </p:txBody>
      </p:sp>
      <p:sp>
        <p:nvSpPr>
          <p:cNvPr id="15" name="TextBox 7"/>
          <p:cNvSpPr txBox="1">
            <a:spLocks noChangeArrowheads="1"/>
          </p:cNvSpPr>
          <p:nvPr/>
        </p:nvSpPr>
        <p:spPr bwMode="auto">
          <a:xfrm>
            <a:off x="6324600" y="6096000"/>
            <a:ext cx="1662635" cy="523220"/>
          </a:xfrm>
          <a:prstGeom prst="rect">
            <a:avLst/>
          </a:prstGeom>
          <a:noFill/>
          <a:ln w="9525">
            <a:noFill/>
            <a:miter lim="800000"/>
            <a:headEnd/>
            <a:tailEnd/>
          </a:ln>
        </p:spPr>
        <p:txBody>
          <a:bodyPr wrap="none">
            <a:spAutoFit/>
          </a:bodyPr>
          <a:lstStyle/>
          <a:p>
            <a:r>
              <a:rPr lang="en-US" sz="2800" dirty="0" smtClean="0"/>
              <a:t>direct PD</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2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lstStyle/>
          <a:p>
            <a:r>
              <a:rPr lang="en-US" dirty="0" smtClean="0"/>
              <a:t>Local </a:t>
            </a:r>
            <a:r>
              <a:rPr lang="en-US" dirty="0" smtClean="0">
                <a:solidFill>
                  <a:srgbClr val="FF0000"/>
                </a:solidFill>
              </a:rPr>
              <a:t>warp </a:t>
            </a:r>
            <a:r>
              <a:rPr lang="el-GR" dirty="0" smtClean="0">
                <a:solidFill>
                  <a:srgbClr val="FF0000"/>
                </a:solidFill>
                <a:latin typeface="Times" pitchFamily="18" charset="0"/>
              </a:rPr>
              <a:t>χ</a:t>
            </a:r>
            <a:r>
              <a:rPr lang="en-US" dirty="0" smtClean="0">
                <a:solidFill>
                  <a:srgbClr val="FF0000"/>
                </a:solidFill>
                <a:latin typeface="Times" pitchFamily="18" charset="0"/>
              </a:rPr>
              <a:t>(s, s', </a:t>
            </a:r>
            <a:r>
              <a:rPr lang="en-US" b="1" dirty="0" smtClean="0">
                <a:solidFill>
                  <a:srgbClr val="FF0000"/>
                </a:solidFill>
                <a:latin typeface="Times" pitchFamily="18" charset="0"/>
              </a:rPr>
              <a:t>d</a:t>
            </a:r>
            <a:r>
              <a:rPr lang="en-US" dirty="0" smtClean="0">
                <a:solidFill>
                  <a:srgbClr val="FF0000"/>
                </a:solidFill>
                <a:latin typeface="Times" pitchFamily="18" charset="0"/>
              </a:rPr>
              <a:t>) </a:t>
            </a:r>
            <a:r>
              <a:rPr lang="en-US" dirty="0" smtClean="0"/>
              <a:t>&amp; </a:t>
            </a:r>
            <a:r>
              <a:rPr lang="en-US" dirty="0" smtClean="0">
                <a:solidFill>
                  <a:srgbClr val="FF00FF"/>
                </a:solidFill>
              </a:rPr>
              <a:t>range </a:t>
            </a:r>
            <a:r>
              <a:rPr lang="el-GR" dirty="0" smtClean="0">
                <a:solidFill>
                  <a:srgbClr val="FF00FF"/>
                </a:solidFill>
                <a:latin typeface="Times" pitchFamily="18" charset="0"/>
              </a:rPr>
              <a:t>ξ</a:t>
            </a:r>
            <a:r>
              <a:rPr lang="en-US" dirty="0" smtClean="0">
                <a:solidFill>
                  <a:srgbClr val="FF00FF"/>
                </a:solidFill>
                <a:latin typeface="Times" pitchFamily="18" charset="0"/>
              </a:rPr>
              <a:t>(</a:t>
            </a:r>
            <a:r>
              <a:rPr lang="en-US" b="1" dirty="0" smtClean="0">
                <a:solidFill>
                  <a:srgbClr val="FF00FF"/>
                </a:solidFill>
                <a:latin typeface="Times" pitchFamily="18" charset="0"/>
              </a:rPr>
              <a:t>d</a:t>
            </a:r>
            <a:r>
              <a:rPr lang="en-US" dirty="0" smtClean="0">
                <a:solidFill>
                  <a:srgbClr val="FF00FF"/>
                </a:solidFill>
                <a:latin typeface="Times" pitchFamily="18" charset="0"/>
              </a:rPr>
              <a:t>)</a:t>
            </a:r>
          </a:p>
          <a:p>
            <a:r>
              <a:rPr lang="en-US" dirty="0" smtClean="0">
                <a:solidFill>
                  <a:srgbClr val="FF0000"/>
                </a:solidFill>
              </a:rPr>
              <a:t>X</a:t>
            </a:r>
            <a:r>
              <a:rPr lang="en-US" dirty="0" smtClean="0"/>
              <a:t> insufficient sampling rate</a:t>
            </a:r>
          </a:p>
          <a:p>
            <a:r>
              <a:rPr lang="en-US" dirty="0" smtClean="0">
                <a:solidFill>
                  <a:srgbClr val="FF00FF"/>
                </a:solidFill>
              </a:rPr>
              <a:t>X</a:t>
            </a:r>
            <a:r>
              <a:rPr lang="en-US" dirty="0" smtClean="0"/>
              <a:t> long range structures</a:t>
            </a:r>
          </a:p>
          <a:p>
            <a:pPr lvl="1"/>
            <a:r>
              <a:rPr lang="en-US" dirty="0" smtClean="0"/>
              <a:t>ϵ away samples have ϵ</a:t>
            </a:r>
            <a:r>
              <a:rPr lang="en-US" baseline="30000" dirty="0" smtClean="0"/>
              <a:t>-n  </a:t>
            </a:r>
            <a:r>
              <a:rPr lang="en-US" dirty="0" smtClean="0"/>
              <a:t>proportion in n-dimension</a:t>
            </a:r>
          </a:p>
          <a:p>
            <a:endParaRPr lang="en-US" dirty="0" smtClean="0"/>
          </a:p>
          <a:p>
            <a:endParaRPr lang="en-US" dirty="0" smtClean="0"/>
          </a:p>
          <a:p>
            <a:r>
              <a:rPr lang="en-US" dirty="0" smtClean="0"/>
              <a:t>No worse than Fourier spectrum</a:t>
            </a:r>
          </a:p>
          <a:p>
            <a:pPr lvl="1"/>
            <a:endParaRPr lang="en-US" dirty="0" smtClean="0"/>
          </a:p>
        </p:txBody>
      </p:sp>
      <p:pic>
        <p:nvPicPr>
          <p:cNvPr id="4"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049186" y="381001"/>
            <a:ext cx="5873893" cy="838200"/>
          </a:xfrm>
          <a:prstGeom prst="rect">
            <a:avLst/>
          </a:prstGeom>
          <a:noFill/>
          <a:ln w="9525">
            <a:noFill/>
            <a:miter lim="800000"/>
            <a:headEnd/>
            <a:tailEnd/>
          </a:ln>
        </p:spPr>
      </p:pic>
      <p:cxnSp>
        <p:nvCxnSpPr>
          <p:cNvPr id="6" name="Straight Connector 5"/>
          <p:cNvCxnSpPr/>
          <p:nvPr/>
        </p:nvCxnSpPr>
        <p:spPr bwMode="auto">
          <a:xfrm>
            <a:off x="5715000" y="990600"/>
            <a:ext cx="1295400" cy="0"/>
          </a:xfrm>
          <a:prstGeom prst="line">
            <a:avLst/>
          </a:prstGeom>
          <a:noFill/>
          <a:ln w="25400" cap="flat" cmpd="sng" algn="ctr">
            <a:solidFill>
              <a:srgbClr val="C00000"/>
            </a:solidFill>
            <a:prstDash val="solid"/>
            <a:round/>
            <a:headEnd type="none" w="med" len="med"/>
            <a:tailEnd type="none" w="med" len="med"/>
          </a:ln>
          <a:effectLst/>
        </p:spPr>
      </p:cxnSp>
      <p:cxnSp>
        <p:nvCxnSpPr>
          <p:cNvPr id="8" name="Straight Connector 7"/>
          <p:cNvCxnSpPr/>
          <p:nvPr/>
        </p:nvCxnSpPr>
        <p:spPr bwMode="auto">
          <a:xfrm>
            <a:off x="7924800" y="990600"/>
            <a:ext cx="533400" cy="0"/>
          </a:xfrm>
          <a:prstGeom prst="line">
            <a:avLst/>
          </a:prstGeom>
          <a:noFill/>
          <a:ln w="25400" cap="flat" cmpd="sng" algn="ctr">
            <a:solidFill>
              <a:srgbClr val="FF00FF"/>
            </a:solidFill>
            <a:prstDash val="solid"/>
            <a:round/>
            <a:headEnd type="none" w="med" len="med"/>
            <a:tailEnd type="none" w="med" len="med"/>
          </a:ln>
          <a:effectLst/>
        </p:spPr>
      </p:cxnSp>
      <p:grpSp>
        <p:nvGrpSpPr>
          <p:cNvPr id="5" name="Group 64"/>
          <p:cNvGrpSpPr/>
          <p:nvPr/>
        </p:nvGrpSpPr>
        <p:grpSpPr>
          <a:xfrm>
            <a:off x="4864608" y="3794760"/>
            <a:ext cx="1383792" cy="1386840"/>
            <a:chOff x="4864608" y="3794760"/>
            <a:chExt cx="1383792" cy="1386840"/>
          </a:xfrm>
        </p:grpSpPr>
        <p:grpSp>
          <p:nvGrpSpPr>
            <p:cNvPr id="7" name="Group 57"/>
            <p:cNvGrpSpPr>
              <a:grpSpLocks noChangeAspect="1"/>
            </p:cNvGrpSpPr>
            <p:nvPr/>
          </p:nvGrpSpPr>
          <p:grpSpPr>
            <a:xfrm>
              <a:off x="5105400" y="4038600"/>
              <a:ext cx="1143000" cy="1143000"/>
              <a:chOff x="4724400" y="1981200"/>
              <a:chExt cx="3657600" cy="3657600"/>
            </a:xfrm>
          </p:grpSpPr>
          <p:sp>
            <p:nvSpPr>
              <p:cNvPr id="59" name="Rectangle 58"/>
              <p:cNvSpPr/>
              <p:nvPr/>
            </p:nvSpPr>
            <p:spPr bwMode="auto">
              <a:xfrm>
                <a:off x="4724400" y="1981200"/>
                <a:ext cx="3657600" cy="36576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60" name="Oval 59"/>
              <p:cNvSpPr>
                <a:spLocks noChangeAspect="1"/>
              </p:cNvSpPr>
              <p:nvPr/>
            </p:nvSpPr>
            <p:spPr bwMode="auto">
              <a:xfrm>
                <a:off x="5638800" y="28956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61" name="Oval 60"/>
              <p:cNvSpPr>
                <a:spLocks noChangeAspect="1"/>
              </p:cNvSpPr>
              <p:nvPr/>
            </p:nvSpPr>
            <p:spPr bwMode="auto">
              <a:xfrm>
                <a:off x="7315200" y="28956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62" name="Oval 61"/>
              <p:cNvSpPr>
                <a:spLocks noChangeAspect="1"/>
              </p:cNvSpPr>
              <p:nvPr/>
            </p:nvSpPr>
            <p:spPr bwMode="auto">
              <a:xfrm>
                <a:off x="5638800" y="46482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63" name="Oval 62"/>
              <p:cNvSpPr>
                <a:spLocks noChangeAspect="1"/>
              </p:cNvSpPr>
              <p:nvPr/>
            </p:nvSpPr>
            <p:spPr bwMode="auto">
              <a:xfrm>
                <a:off x="7315200" y="46482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
          <p:nvSpPr>
            <p:cNvPr id="64" name="Oval 63"/>
            <p:cNvSpPr>
              <a:spLocks noChangeAspect="1"/>
            </p:cNvSpPr>
            <p:nvPr/>
          </p:nvSpPr>
          <p:spPr bwMode="auto">
            <a:xfrm>
              <a:off x="4864608" y="3794760"/>
              <a:ext cx="1097280" cy="1097280"/>
            </a:xfrm>
            <a:prstGeom prst="ellipse">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grpSp>
        <p:nvGrpSpPr>
          <p:cNvPr id="9" name="Group 45"/>
          <p:cNvGrpSpPr/>
          <p:nvPr/>
        </p:nvGrpSpPr>
        <p:grpSpPr>
          <a:xfrm>
            <a:off x="3200400" y="4038600"/>
            <a:ext cx="1143000" cy="1143000"/>
            <a:chOff x="3200400" y="4038600"/>
            <a:chExt cx="1143000" cy="1143000"/>
          </a:xfrm>
        </p:grpSpPr>
        <p:grpSp>
          <p:nvGrpSpPr>
            <p:cNvPr id="27" name="Group 46"/>
            <p:cNvGrpSpPr>
              <a:grpSpLocks noChangeAspect="1"/>
            </p:cNvGrpSpPr>
            <p:nvPr/>
          </p:nvGrpSpPr>
          <p:grpSpPr>
            <a:xfrm>
              <a:off x="3200400" y="4038600"/>
              <a:ext cx="1143000" cy="1143000"/>
              <a:chOff x="533400" y="1981200"/>
              <a:chExt cx="3657600" cy="3657600"/>
            </a:xfrm>
          </p:grpSpPr>
          <p:sp>
            <p:nvSpPr>
              <p:cNvPr id="48" name="Rectangle 47"/>
              <p:cNvSpPr/>
              <p:nvPr/>
            </p:nvSpPr>
            <p:spPr bwMode="auto">
              <a:xfrm>
                <a:off x="533400" y="1981200"/>
                <a:ext cx="3657600" cy="36576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49" name="Oval 48"/>
              <p:cNvSpPr>
                <a:spLocks noChangeAspect="1"/>
              </p:cNvSpPr>
              <p:nvPr/>
            </p:nvSpPr>
            <p:spPr bwMode="auto">
              <a:xfrm>
                <a:off x="1021080" y="246888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0" name="Oval 49"/>
              <p:cNvSpPr>
                <a:spLocks noChangeAspect="1"/>
              </p:cNvSpPr>
              <p:nvPr/>
            </p:nvSpPr>
            <p:spPr bwMode="auto">
              <a:xfrm>
                <a:off x="2286000" y="25146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1" name="Oval 50"/>
              <p:cNvSpPr>
                <a:spLocks noChangeAspect="1"/>
              </p:cNvSpPr>
              <p:nvPr/>
            </p:nvSpPr>
            <p:spPr bwMode="auto">
              <a:xfrm>
                <a:off x="3505200" y="25146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2" name="Oval 51"/>
              <p:cNvSpPr>
                <a:spLocks noChangeAspect="1"/>
              </p:cNvSpPr>
              <p:nvPr/>
            </p:nvSpPr>
            <p:spPr bwMode="auto">
              <a:xfrm>
                <a:off x="990600" y="37338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3" name="Oval 52"/>
              <p:cNvSpPr>
                <a:spLocks noChangeAspect="1"/>
              </p:cNvSpPr>
              <p:nvPr/>
            </p:nvSpPr>
            <p:spPr bwMode="auto">
              <a:xfrm>
                <a:off x="2286000" y="37338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4" name="Oval 53"/>
              <p:cNvSpPr>
                <a:spLocks noChangeAspect="1"/>
              </p:cNvSpPr>
              <p:nvPr/>
            </p:nvSpPr>
            <p:spPr bwMode="auto">
              <a:xfrm>
                <a:off x="3505200" y="37338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5" name="Oval 54"/>
              <p:cNvSpPr>
                <a:spLocks noChangeAspect="1"/>
              </p:cNvSpPr>
              <p:nvPr/>
            </p:nvSpPr>
            <p:spPr bwMode="auto">
              <a:xfrm>
                <a:off x="990600" y="49530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6" name="Oval 55"/>
              <p:cNvSpPr>
                <a:spLocks noChangeAspect="1"/>
              </p:cNvSpPr>
              <p:nvPr/>
            </p:nvSpPr>
            <p:spPr bwMode="auto">
              <a:xfrm>
                <a:off x="2286000" y="49530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57" name="Oval 56"/>
              <p:cNvSpPr>
                <a:spLocks noChangeAspect="1"/>
              </p:cNvSpPr>
              <p:nvPr/>
            </p:nvSpPr>
            <p:spPr bwMode="auto">
              <a:xfrm>
                <a:off x="3505200" y="4953000"/>
                <a:ext cx="146304" cy="146304"/>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
          <p:nvSpPr>
            <p:cNvPr id="82" name="Oval 81"/>
            <p:cNvSpPr>
              <a:spLocks noChangeAspect="1"/>
            </p:cNvSpPr>
            <p:nvPr/>
          </p:nvSpPr>
          <p:spPr bwMode="auto">
            <a:xfrm>
              <a:off x="3383280" y="4251960"/>
              <a:ext cx="731520" cy="731520"/>
            </a:xfrm>
            <a:prstGeom prst="ellipse">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grpSp>
        <p:nvGrpSpPr>
          <p:cNvPr id="28" name="Group 44"/>
          <p:cNvGrpSpPr/>
          <p:nvPr/>
        </p:nvGrpSpPr>
        <p:grpSpPr>
          <a:xfrm>
            <a:off x="1219200" y="4038600"/>
            <a:ext cx="1143000" cy="1143000"/>
            <a:chOff x="1219200" y="4038600"/>
            <a:chExt cx="1143000" cy="1143000"/>
          </a:xfrm>
        </p:grpSpPr>
        <p:grpSp>
          <p:nvGrpSpPr>
            <p:cNvPr id="29" name="Group 27"/>
            <p:cNvGrpSpPr>
              <a:grpSpLocks noChangeAspect="1"/>
            </p:cNvGrpSpPr>
            <p:nvPr/>
          </p:nvGrpSpPr>
          <p:grpSpPr>
            <a:xfrm>
              <a:off x="1219200" y="4038600"/>
              <a:ext cx="1143000" cy="1143000"/>
              <a:chOff x="838200" y="4267200"/>
              <a:chExt cx="2286000" cy="2286000"/>
            </a:xfrm>
          </p:grpSpPr>
          <p:sp>
            <p:nvSpPr>
              <p:cNvPr id="10" name="Rectangle 9"/>
              <p:cNvSpPr/>
              <p:nvPr/>
            </p:nvSpPr>
            <p:spPr bwMode="auto">
              <a:xfrm>
                <a:off x="838200" y="4267200"/>
                <a:ext cx="2286000" cy="2286000"/>
              </a:xfrm>
              <a:prstGeom prst="rect">
                <a:avLst/>
              </a:prstGeom>
              <a:no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1" name="Oval 10"/>
              <p:cNvSpPr>
                <a:spLocks noChangeAspect="1"/>
              </p:cNvSpPr>
              <p:nvPr/>
            </p:nvSpPr>
            <p:spPr bwMode="auto">
              <a:xfrm>
                <a:off x="11430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2" name="Oval 11"/>
              <p:cNvSpPr>
                <a:spLocks noChangeAspect="1"/>
              </p:cNvSpPr>
              <p:nvPr/>
            </p:nvSpPr>
            <p:spPr bwMode="auto">
              <a:xfrm>
                <a:off x="16764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3" name="Oval 12"/>
              <p:cNvSpPr>
                <a:spLocks noChangeAspect="1"/>
              </p:cNvSpPr>
              <p:nvPr/>
            </p:nvSpPr>
            <p:spPr bwMode="auto">
              <a:xfrm>
                <a:off x="22098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4" name="Oval 13"/>
              <p:cNvSpPr>
                <a:spLocks noChangeAspect="1"/>
              </p:cNvSpPr>
              <p:nvPr/>
            </p:nvSpPr>
            <p:spPr bwMode="auto">
              <a:xfrm>
                <a:off x="2743200" y="45720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5" name="Oval 14"/>
              <p:cNvSpPr>
                <a:spLocks noChangeAspect="1"/>
              </p:cNvSpPr>
              <p:nvPr/>
            </p:nvSpPr>
            <p:spPr bwMode="auto">
              <a:xfrm>
                <a:off x="1143000" y="6172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6" name="Oval 15"/>
              <p:cNvSpPr>
                <a:spLocks noChangeAspect="1"/>
              </p:cNvSpPr>
              <p:nvPr/>
            </p:nvSpPr>
            <p:spPr bwMode="auto">
              <a:xfrm>
                <a:off x="1676400" y="6172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7" name="Oval 16"/>
              <p:cNvSpPr>
                <a:spLocks noChangeAspect="1"/>
              </p:cNvSpPr>
              <p:nvPr/>
            </p:nvSpPr>
            <p:spPr bwMode="auto">
              <a:xfrm>
                <a:off x="2209800" y="6172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8" name="Oval 17"/>
              <p:cNvSpPr>
                <a:spLocks noChangeAspect="1"/>
              </p:cNvSpPr>
              <p:nvPr/>
            </p:nvSpPr>
            <p:spPr bwMode="auto">
              <a:xfrm>
                <a:off x="2743200" y="61722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19" name="Oval 18"/>
              <p:cNvSpPr>
                <a:spLocks noChangeAspect="1"/>
              </p:cNvSpPr>
              <p:nvPr/>
            </p:nvSpPr>
            <p:spPr bwMode="auto">
              <a:xfrm>
                <a:off x="1143000" y="5105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0" name="Oval 19"/>
              <p:cNvSpPr>
                <a:spLocks noChangeAspect="1"/>
              </p:cNvSpPr>
              <p:nvPr/>
            </p:nvSpPr>
            <p:spPr bwMode="auto">
              <a:xfrm>
                <a:off x="1676400" y="5105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2209800" y="5105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2" name="Oval 21"/>
              <p:cNvSpPr>
                <a:spLocks noChangeAspect="1"/>
              </p:cNvSpPr>
              <p:nvPr/>
            </p:nvSpPr>
            <p:spPr bwMode="auto">
              <a:xfrm>
                <a:off x="2743200" y="51054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3" name="Oval 22"/>
              <p:cNvSpPr>
                <a:spLocks noChangeAspect="1"/>
              </p:cNvSpPr>
              <p:nvPr/>
            </p:nvSpPr>
            <p:spPr bwMode="auto">
              <a:xfrm>
                <a:off x="1143000" y="5638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4" name="Oval 23"/>
              <p:cNvSpPr>
                <a:spLocks noChangeAspect="1"/>
              </p:cNvSpPr>
              <p:nvPr/>
            </p:nvSpPr>
            <p:spPr bwMode="auto">
              <a:xfrm>
                <a:off x="1676400" y="5638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5" name="Oval 24"/>
              <p:cNvSpPr>
                <a:spLocks noChangeAspect="1"/>
              </p:cNvSpPr>
              <p:nvPr/>
            </p:nvSpPr>
            <p:spPr bwMode="auto">
              <a:xfrm>
                <a:off x="2209800" y="5638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6" name="Oval 25"/>
              <p:cNvSpPr>
                <a:spLocks noChangeAspect="1"/>
              </p:cNvSpPr>
              <p:nvPr/>
            </p:nvSpPr>
            <p:spPr bwMode="auto">
              <a:xfrm>
                <a:off x="2743200" y="5638800"/>
                <a:ext cx="91440" cy="91440"/>
              </a:xfrm>
              <a:prstGeom prst="ellipse">
                <a:avLst/>
              </a:prstGeom>
              <a:solidFill>
                <a:srgbClr val="FFFF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
          <p:nvSpPr>
            <p:cNvPr id="83" name="Oval 82"/>
            <p:cNvSpPr>
              <a:spLocks noChangeAspect="1"/>
            </p:cNvSpPr>
            <p:nvPr/>
          </p:nvSpPr>
          <p:spPr bwMode="auto">
            <a:xfrm>
              <a:off x="1426464" y="4267200"/>
              <a:ext cx="457200" cy="457200"/>
            </a:xfrm>
            <a:prstGeom prst="ellipse">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022350"/>
          </a:xfrm>
        </p:spPr>
        <p:txBody>
          <a:bodyPr/>
          <a:lstStyle/>
          <a:p>
            <a:r>
              <a:rPr lang="en-US" dirty="0" smtClean="0"/>
              <a:t>Limitation: </a:t>
            </a:r>
            <a:r>
              <a:rPr lang="en-US" dirty="0" err="1" smtClean="0"/>
              <a:t>samp</a:t>
            </a:r>
            <a:r>
              <a:rPr lang="en-US" dirty="0" smtClean="0"/>
              <a:t> rate ↔ </a:t>
            </a:r>
            <a:r>
              <a:rPr lang="en-US" dirty="0" smtClean="0">
                <a:solidFill>
                  <a:srgbClr val="FF0000"/>
                </a:solidFill>
              </a:rPr>
              <a:t>warp </a:t>
            </a:r>
            <a:r>
              <a:rPr lang="el-GR" dirty="0" smtClean="0">
                <a:solidFill>
                  <a:srgbClr val="FF0000"/>
                </a:solidFill>
                <a:latin typeface="Times" pitchFamily="18" charset="0"/>
              </a:rPr>
              <a:t>χ</a:t>
            </a:r>
            <a:r>
              <a:rPr lang="en-US" dirty="0" smtClean="0">
                <a:solidFill>
                  <a:srgbClr val="FF0000"/>
                </a:solidFill>
                <a:latin typeface="Times" pitchFamily="18" charset="0"/>
              </a:rPr>
              <a:t>(s, s', d)</a:t>
            </a:r>
            <a:r>
              <a:rPr lang="en-US" dirty="0" smtClean="0"/>
              <a:t> </a:t>
            </a:r>
            <a:endParaRPr lang="en-US" dirty="0"/>
          </a:p>
        </p:txBody>
      </p:sp>
      <p:graphicFrame>
        <p:nvGraphicFramePr>
          <p:cNvPr id="144386" name="Object 2"/>
          <p:cNvGraphicFramePr>
            <a:graphicFrameLocks noChangeAspect="1"/>
          </p:cNvGraphicFramePr>
          <p:nvPr/>
        </p:nvGraphicFramePr>
        <p:xfrm>
          <a:off x="762000" y="1371600"/>
          <a:ext cx="1828800" cy="1828800"/>
        </p:xfrm>
        <a:graphic>
          <a:graphicData uri="http://schemas.openxmlformats.org/presentationml/2006/ole">
            <mc:AlternateContent xmlns:mc="http://schemas.openxmlformats.org/markup-compatibility/2006">
              <mc:Choice xmlns:v="urn:schemas-microsoft-com:vml" Requires="v">
                <p:oleObj spid="_x0000_s12362" name="Acrobat Document" r:id="rId3" imgW="7010400" imgH="7010400" progId="AcroExch.Document.7">
                  <p:embed/>
                </p:oleObj>
              </mc:Choice>
              <mc:Fallback>
                <p:oleObj name="Acrobat Document" r:id="rId3" imgW="7010400" imgH="70104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4387" name="Object 3"/>
          <p:cNvGraphicFramePr>
            <a:graphicFrameLocks noChangeAspect="1"/>
          </p:cNvGraphicFramePr>
          <p:nvPr/>
        </p:nvGraphicFramePr>
        <p:xfrm>
          <a:off x="762000" y="3429000"/>
          <a:ext cx="1828800" cy="1828800"/>
        </p:xfrm>
        <a:graphic>
          <a:graphicData uri="http://schemas.openxmlformats.org/presentationml/2006/ole">
            <mc:AlternateContent xmlns:mc="http://schemas.openxmlformats.org/markup-compatibility/2006">
              <mc:Choice xmlns:v="urn:schemas-microsoft-com:vml" Requires="v">
                <p:oleObj spid="_x0000_s12363" name="Acrobat Document" r:id="rId5" imgW="7010400" imgH="7010400" progId="AcroExch.Document.7">
                  <p:embed/>
                </p:oleObj>
              </mc:Choice>
              <mc:Fallback>
                <p:oleObj name="Acrobat Document" r:id="rId5" imgW="7010400" imgH="7010400" progId="AcroExch.Document.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4290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4388" name="Picture 4" descr="C:\home\lywei\trees\rui-umass\bluemath\doc\figs\raster\terrain_0p03_1ds_poisson_sft_average64.png"/>
          <p:cNvPicPr>
            <a:picLocks noChangeAspect="1" noChangeArrowheads="1"/>
          </p:cNvPicPr>
          <p:nvPr/>
        </p:nvPicPr>
        <p:blipFill>
          <a:blip r:embed="rId7" cstate="print"/>
          <a:srcRect/>
          <a:stretch>
            <a:fillRect/>
          </a:stretch>
        </p:blipFill>
        <p:spPr bwMode="auto">
          <a:xfrm>
            <a:off x="2743200" y="3429000"/>
            <a:ext cx="1828800" cy="1828800"/>
          </a:xfrm>
          <a:prstGeom prst="rect">
            <a:avLst/>
          </a:prstGeom>
          <a:noFill/>
        </p:spPr>
      </p:pic>
      <p:pic>
        <p:nvPicPr>
          <p:cNvPr id="144389" name="Picture 5" descr="C:\home\lywei\trees\rui-umass\bluemath\doc\figs\raster\terrain_0p03_1ds_poisson_diffxform_gaussian_12r_infdd_symmetry_unit_average64.png"/>
          <p:cNvPicPr>
            <a:picLocks noChangeAspect="1" noChangeArrowheads="1"/>
          </p:cNvPicPr>
          <p:nvPr/>
        </p:nvPicPr>
        <p:blipFill>
          <a:blip r:embed="rId8" cstate="print"/>
          <a:srcRect/>
          <a:stretch>
            <a:fillRect/>
          </a:stretch>
        </p:blipFill>
        <p:spPr bwMode="auto">
          <a:xfrm>
            <a:off x="2743200" y="1371600"/>
            <a:ext cx="1828800" cy="1828800"/>
          </a:xfrm>
          <a:prstGeom prst="rect">
            <a:avLst/>
          </a:prstGeom>
          <a:noFill/>
        </p:spPr>
      </p:pic>
      <p:graphicFrame>
        <p:nvGraphicFramePr>
          <p:cNvPr id="144390" name="Object 6"/>
          <p:cNvGraphicFramePr>
            <a:graphicFrameLocks noChangeAspect="1"/>
          </p:cNvGraphicFramePr>
          <p:nvPr/>
        </p:nvGraphicFramePr>
        <p:xfrm>
          <a:off x="4953000" y="1371600"/>
          <a:ext cx="1828800" cy="1828800"/>
        </p:xfrm>
        <a:graphic>
          <a:graphicData uri="http://schemas.openxmlformats.org/presentationml/2006/ole">
            <mc:AlternateContent xmlns:mc="http://schemas.openxmlformats.org/markup-compatibility/2006">
              <mc:Choice xmlns:v="urn:schemas-microsoft-com:vml" Requires="v">
                <p:oleObj spid="_x0000_s12364" name="Acrobat Document" r:id="rId9" imgW="13868400" imgH="13868400" progId="AcroExch.Document.7">
                  <p:embed/>
                </p:oleObj>
              </mc:Choice>
              <mc:Fallback>
                <p:oleObj name="Acrobat Document" r:id="rId9" imgW="13868400" imgH="13868400" progId="AcroExch.Document.7">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371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4391" name="Object 7"/>
          <p:cNvGraphicFramePr>
            <a:graphicFrameLocks noChangeAspect="1"/>
          </p:cNvGraphicFramePr>
          <p:nvPr/>
        </p:nvGraphicFramePr>
        <p:xfrm>
          <a:off x="4953000" y="3429000"/>
          <a:ext cx="1828800" cy="1828800"/>
        </p:xfrm>
        <a:graphic>
          <a:graphicData uri="http://schemas.openxmlformats.org/presentationml/2006/ole">
            <mc:AlternateContent xmlns:mc="http://schemas.openxmlformats.org/markup-compatibility/2006">
              <mc:Choice xmlns:v="urn:schemas-microsoft-com:vml" Requires="v">
                <p:oleObj spid="_x0000_s12365" name="Acrobat Document" r:id="rId11" imgW="13868400" imgH="13868400" progId="AcroExch.Document.7">
                  <p:embed/>
                </p:oleObj>
              </mc:Choice>
              <mc:Fallback>
                <p:oleObj name="Acrobat Document" r:id="rId11" imgW="13868400" imgH="13868400" progId="AcroExch.Document.7">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34290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4392" name="Picture 8" descr="C:\home\lywei\trees\rui-umass\bluemath\doc\figs\raster\terrain_0p03_2ds_poisson_diffxform_gaussian_12r_infdd_symmetry_unit_average16.png"/>
          <p:cNvPicPr>
            <a:picLocks noChangeAspect="1" noChangeArrowheads="1"/>
          </p:cNvPicPr>
          <p:nvPr/>
        </p:nvPicPr>
        <p:blipFill>
          <a:blip r:embed="rId13" cstate="print"/>
          <a:srcRect/>
          <a:stretch>
            <a:fillRect/>
          </a:stretch>
        </p:blipFill>
        <p:spPr bwMode="auto">
          <a:xfrm>
            <a:off x="6934200" y="1371600"/>
            <a:ext cx="1828800" cy="1828800"/>
          </a:xfrm>
          <a:prstGeom prst="rect">
            <a:avLst/>
          </a:prstGeom>
          <a:noFill/>
        </p:spPr>
      </p:pic>
      <p:pic>
        <p:nvPicPr>
          <p:cNvPr id="144393" name="Picture 9" descr="C:\home\lywei\trees\rui-umass\bluemath\doc\figs\raster\terrain_0p03_2ds_poisson_sft_average16.png"/>
          <p:cNvPicPr>
            <a:picLocks noChangeAspect="1" noChangeArrowheads="1"/>
          </p:cNvPicPr>
          <p:nvPr/>
        </p:nvPicPr>
        <p:blipFill>
          <a:blip r:embed="rId14" cstate="print"/>
          <a:srcRect/>
          <a:stretch>
            <a:fillRect/>
          </a:stretch>
        </p:blipFill>
        <p:spPr bwMode="auto">
          <a:xfrm>
            <a:off x="6934200" y="3429000"/>
            <a:ext cx="1828800" cy="1828800"/>
          </a:xfrm>
          <a:prstGeom prst="rect">
            <a:avLst/>
          </a:prstGeom>
          <a:noFill/>
        </p:spPr>
      </p:pic>
      <p:sp>
        <p:nvSpPr>
          <p:cNvPr id="15" name="TextBox 7"/>
          <p:cNvSpPr txBox="1">
            <a:spLocks noChangeArrowheads="1"/>
          </p:cNvSpPr>
          <p:nvPr/>
        </p:nvSpPr>
        <p:spPr bwMode="auto">
          <a:xfrm>
            <a:off x="1295400" y="5334000"/>
            <a:ext cx="2704587" cy="523220"/>
          </a:xfrm>
          <a:prstGeom prst="rect">
            <a:avLst/>
          </a:prstGeom>
          <a:noFill/>
          <a:ln w="9525">
            <a:noFill/>
            <a:miter lim="800000"/>
            <a:headEnd/>
            <a:tailEnd/>
          </a:ln>
        </p:spPr>
        <p:txBody>
          <a:bodyPr wrap="none">
            <a:spAutoFit/>
          </a:bodyPr>
          <a:lstStyle/>
          <a:p>
            <a:r>
              <a:rPr lang="en-US" sz="2800" dirty="0" smtClean="0"/>
              <a:t>low sample rate</a:t>
            </a:r>
            <a:endParaRPr lang="en-US" sz="2800" dirty="0"/>
          </a:p>
        </p:txBody>
      </p:sp>
      <p:sp>
        <p:nvSpPr>
          <p:cNvPr id="16" name="TextBox 7"/>
          <p:cNvSpPr txBox="1">
            <a:spLocks noChangeArrowheads="1"/>
          </p:cNvSpPr>
          <p:nvPr/>
        </p:nvSpPr>
        <p:spPr bwMode="auto">
          <a:xfrm>
            <a:off x="5334000" y="5334000"/>
            <a:ext cx="2845651" cy="523220"/>
          </a:xfrm>
          <a:prstGeom prst="rect">
            <a:avLst/>
          </a:prstGeom>
          <a:noFill/>
          <a:ln w="9525">
            <a:noFill/>
            <a:miter lim="800000"/>
            <a:headEnd/>
            <a:tailEnd/>
          </a:ln>
        </p:spPr>
        <p:txBody>
          <a:bodyPr wrap="none">
            <a:spAutoFit/>
          </a:bodyPr>
          <a:lstStyle/>
          <a:p>
            <a:r>
              <a:rPr lang="en-US" sz="2800" dirty="0" smtClean="0"/>
              <a:t>high sample rate</a:t>
            </a:r>
            <a:endParaRPr lang="en-US" sz="2800" dirty="0"/>
          </a:p>
        </p:txBody>
      </p:sp>
      <p:sp>
        <p:nvSpPr>
          <p:cNvPr id="17" name="TextBox 7"/>
          <p:cNvSpPr txBox="1">
            <a:spLocks noChangeArrowheads="1"/>
          </p:cNvSpPr>
          <p:nvPr/>
        </p:nvSpPr>
        <p:spPr bwMode="auto">
          <a:xfrm rot="16200000">
            <a:off x="158227" y="2102410"/>
            <a:ext cx="663964"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diff</a:t>
            </a:r>
          </a:p>
        </p:txBody>
      </p:sp>
      <p:sp>
        <p:nvSpPr>
          <p:cNvPr id="18" name="TextBox 7"/>
          <p:cNvSpPr txBox="1">
            <a:spLocks noChangeArrowheads="1"/>
          </p:cNvSpPr>
          <p:nvPr/>
        </p:nvSpPr>
        <p:spPr bwMode="auto">
          <a:xfrm rot="16200000">
            <a:off x="-172791" y="3956572"/>
            <a:ext cx="1326004"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Fourier</a:t>
            </a:r>
          </a:p>
        </p:txBody>
      </p:sp>
      <p:sp>
        <p:nvSpPr>
          <p:cNvPr id="20" name="Oval 19"/>
          <p:cNvSpPr>
            <a:spLocks noChangeAspect="1"/>
          </p:cNvSpPr>
          <p:nvPr/>
        </p:nvSpPr>
        <p:spPr bwMode="auto">
          <a:xfrm>
            <a:off x="3310128" y="1920240"/>
            <a:ext cx="685800" cy="685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4114800" y="1219200"/>
            <a:ext cx="685800" cy="685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2" name="Oval 21"/>
          <p:cNvSpPr>
            <a:spLocks noChangeAspect="1"/>
          </p:cNvSpPr>
          <p:nvPr/>
        </p:nvSpPr>
        <p:spPr bwMode="auto">
          <a:xfrm>
            <a:off x="4114800" y="2590800"/>
            <a:ext cx="685800" cy="685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3" name="Oval 22"/>
          <p:cNvSpPr>
            <a:spLocks noChangeAspect="1"/>
          </p:cNvSpPr>
          <p:nvPr/>
        </p:nvSpPr>
        <p:spPr bwMode="auto">
          <a:xfrm>
            <a:off x="2514600" y="1219200"/>
            <a:ext cx="685800" cy="685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4" name="Oval 23"/>
          <p:cNvSpPr>
            <a:spLocks noChangeAspect="1"/>
          </p:cNvSpPr>
          <p:nvPr/>
        </p:nvSpPr>
        <p:spPr bwMode="auto">
          <a:xfrm>
            <a:off x="2514600" y="2590800"/>
            <a:ext cx="685800" cy="6858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3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43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439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438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43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439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43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a:t>
            </a:r>
            <a:r>
              <a:rPr lang="en-US" dirty="0" smtClean="0">
                <a:solidFill>
                  <a:srgbClr val="FF00FF"/>
                </a:solidFill>
              </a:rPr>
              <a:t> </a:t>
            </a:r>
            <a:r>
              <a:rPr lang="en-US" dirty="0" smtClean="0"/>
              <a:t>long </a:t>
            </a:r>
            <a:r>
              <a:rPr lang="en-US" dirty="0" smtClean="0">
                <a:latin typeface="Times" pitchFamily="18" charset="0"/>
              </a:rPr>
              <a:t>d</a:t>
            </a:r>
            <a:r>
              <a:rPr lang="en-US" dirty="0" smtClean="0"/>
              <a:t> ↔ </a:t>
            </a:r>
            <a:r>
              <a:rPr lang="en-US" dirty="0" smtClean="0">
                <a:solidFill>
                  <a:srgbClr val="FF00FF"/>
                </a:solidFill>
              </a:rPr>
              <a:t>range </a:t>
            </a:r>
            <a:r>
              <a:rPr lang="el-GR" dirty="0" smtClean="0">
                <a:solidFill>
                  <a:srgbClr val="FF00FF"/>
                </a:solidFill>
                <a:latin typeface="Times" pitchFamily="18" charset="0"/>
              </a:rPr>
              <a:t>ξ</a:t>
            </a:r>
            <a:r>
              <a:rPr lang="en-US" dirty="0" smtClean="0">
                <a:solidFill>
                  <a:srgbClr val="FF00FF"/>
                </a:solidFill>
                <a:latin typeface="Times" pitchFamily="18" charset="0"/>
              </a:rPr>
              <a:t>(d)</a:t>
            </a:r>
            <a:r>
              <a:rPr lang="en-US" dirty="0" smtClean="0"/>
              <a:t> </a:t>
            </a:r>
            <a:endParaRPr lang="en-US" dirty="0"/>
          </a:p>
        </p:txBody>
      </p:sp>
      <p:graphicFrame>
        <p:nvGraphicFramePr>
          <p:cNvPr id="145412" name="Object 4"/>
          <p:cNvGraphicFramePr>
            <a:graphicFrameLocks noChangeAspect="1"/>
          </p:cNvGraphicFramePr>
          <p:nvPr/>
        </p:nvGraphicFramePr>
        <p:xfrm>
          <a:off x="1143000" y="1371600"/>
          <a:ext cx="1600200" cy="1600200"/>
        </p:xfrm>
        <a:graphic>
          <a:graphicData uri="http://schemas.openxmlformats.org/presentationml/2006/ole">
            <mc:AlternateContent xmlns:mc="http://schemas.openxmlformats.org/markup-compatibility/2006">
              <mc:Choice xmlns:v="urn:schemas-microsoft-com:vml" Requires="v">
                <p:oleObj spid="_x0000_s13386" name="Acrobat Document" r:id="rId3" imgW="7010400" imgH="7010400" progId="AcroExch.Document.7">
                  <p:embed/>
                </p:oleObj>
              </mc:Choice>
              <mc:Fallback>
                <p:oleObj name="Acrobat Document" r:id="rId3" imgW="7010400" imgH="70104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3716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5413" name="Object 5"/>
          <p:cNvGraphicFramePr>
            <a:graphicFrameLocks noChangeAspect="1"/>
          </p:cNvGraphicFramePr>
          <p:nvPr/>
        </p:nvGraphicFramePr>
        <p:xfrm>
          <a:off x="2971800" y="1371600"/>
          <a:ext cx="1600200" cy="1600200"/>
        </p:xfrm>
        <a:graphic>
          <a:graphicData uri="http://schemas.openxmlformats.org/presentationml/2006/ole">
            <mc:AlternateContent xmlns:mc="http://schemas.openxmlformats.org/markup-compatibility/2006">
              <mc:Choice xmlns:v="urn:schemas-microsoft-com:vml" Requires="v">
                <p:oleObj spid="_x0000_s13387" name="Acrobat Document" r:id="rId5" imgW="7010400" imgH="7010400" progId="AcroExch.Document.7">
                  <p:embed/>
                </p:oleObj>
              </mc:Choice>
              <mc:Fallback>
                <p:oleObj name="Acrobat Document" r:id="rId5" imgW="7010400" imgH="7010400" progId="AcroExch.Document.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3716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5414" name="Object 6"/>
          <p:cNvGraphicFramePr>
            <a:graphicFrameLocks noChangeAspect="1"/>
          </p:cNvGraphicFramePr>
          <p:nvPr/>
        </p:nvGraphicFramePr>
        <p:xfrm>
          <a:off x="4800600" y="1371600"/>
          <a:ext cx="1600200" cy="1600200"/>
        </p:xfrm>
        <a:graphic>
          <a:graphicData uri="http://schemas.openxmlformats.org/presentationml/2006/ole">
            <mc:AlternateContent xmlns:mc="http://schemas.openxmlformats.org/markup-compatibility/2006">
              <mc:Choice xmlns:v="urn:schemas-microsoft-com:vml" Requires="v">
                <p:oleObj spid="_x0000_s13388" name="Acrobat Document" r:id="rId7" imgW="7010400" imgH="7010400" progId="AcroExch.Document.7">
                  <p:embed/>
                </p:oleObj>
              </mc:Choice>
              <mc:Fallback>
                <p:oleObj name="Acrobat Document" r:id="rId7" imgW="7010400" imgH="7010400" progId="AcroExch.Document.7">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13716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5415" name="Object 7"/>
          <p:cNvGraphicFramePr>
            <a:graphicFrameLocks noChangeAspect="1"/>
          </p:cNvGraphicFramePr>
          <p:nvPr/>
        </p:nvGraphicFramePr>
        <p:xfrm>
          <a:off x="6629400" y="1371600"/>
          <a:ext cx="1600200" cy="1600200"/>
        </p:xfrm>
        <a:graphic>
          <a:graphicData uri="http://schemas.openxmlformats.org/presentationml/2006/ole">
            <mc:AlternateContent xmlns:mc="http://schemas.openxmlformats.org/markup-compatibility/2006">
              <mc:Choice xmlns:v="urn:schemas-microsoft-com:vml" Requires="v">
                <p:oleObj spid="_x0000_s13389" name="Acrobat Document" r:id="rId9" imgW="7010400" imgH="7010400" progId="AcroExch.Document.7">
                  <p:embed/>
                </p:oleObj>
              </mc:Choice>
              <mc:Fallback>
                <p:oleObj name="Acrobat Document" r:id="rId9" imgW="7010400" imgH="7010400" progId="AcroExch.Document.7">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13716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5416" name="Picture 8" descr="C:\home\lywei\trees\rui-umass\bluemath\doc\figs\raster\uniform_hex_1_poisson_0p03_sft_average10.png"/>
          <p:cNvPicPr>
            <a:picLocks noChangeAspect="1" noChangeArrowheads="1"/>
          </p:cNvPicPr>
          <p:nvPr/>
        </p:nvPicPr>
        <p:blipFill>
          <a:blip r:embed="rId11" cstate="print"/>
          <a:srcRect/>
          <a:stretch>
            <a:fillRect/>
          </a:stretch>
        </p:blipFill>
        <p:spPr bwMode="auto">
          <a:xfrm>
            <a:off x="1143000" y="5029200"/>
            <a:ext cx="1600200" cy="1600200"/>
          </a:xfrm>
          <a:prstGeom prst="rect">
            <a:avLst/>
          </a:prstGeom>
          <a:noFill/>
        </p:spPr>
      </p:pic>
      <p:pic>
        <p:nvPicPr>
          <p:cNvPr id="145417" name="Picture 9" descr="C:\home\lywei\trees\rui-umass\bluemath\doc\figs\raster\uniform_hex_1_poisson_0p03_diffxform_gaussian_10r_infdd_unit_unit_average10.png"/>
          <p:cNvPicPr>
            <a:picLocks noChangeAspect="1" noChangeArrowheads="1"/>
          </p:cNvPicPr>
          <p:nvPr/>
        </p:nvPicPr>
        <p:blipFill>
          <a:blip r:embed="rId12" cstate="print"/>
          <a:srcRect/>
          <a:stretch>
            <a:fillRect/>
          </a:stretch>
        </p:blipFill>
        <p:spPr bwMode="auto">
          <a:xfrm>
            <a:off x="1143000" y="3200400"/>
            <a:ext cx="1600200" cy="1600200"/>
          </a:xfrm>
          <a:prstGeom prst="rect">
            <a:avLst/>
          </a:prstGeom>
          <a:noFill/>
        </p:spPr>
      </p:pic>
      <p:pic>
        <p:nvPicPr>
          <p:cNvPr id="145418" name="Picture 10" descr="C:\home\lywei\trees\rui-umass\bluemath\doc\figs\raster\uniform_hex_3_poisson_0p03_sft_average10.png"/>
          <p:cNvPicPr>
            <a:picLocks noChangeAspect="1" noChangeArrowheads="1"/>
          </p:cNvPicPr>
          <p:nvPr/>
        </p:nvPicPr>
        <p:blipFill>
          <a:blip r:embed="rId13" cstate="print"/>
          <a:srcRect/>
          <a:stretch>
            <a:fillRect/>
          </a:stretch>
        </p:blipFill>
        <p:spPr bwMode="auto">
          <a:xfrm>
            <a:off x="2971800" y="5029200"/>
            <a:ext cx="1600200" cy="1600200"/>
          </a:xfrm>
          <a:prstGeom prst="rect">
            <a:avLst/>
          </a:prstGeom>
          <a:noFill/>
        </p:spPr>
      </p:pic>
      <p:pic>
        <p:nvPicPr>
          <p:cNvPr id="145419" name="Picture 11" descr="C:\home\lywei\trees\rui-umass\bluemath\doc\figs\raster\uniform_hex_3_poisson_0p03_diffxform_gaussian_10r_infdd_unit_unit_average10.png"/>
          <p:cNvPicPr>
            <a:picLocks noChangeAspect="1" noChangeArrowheads="1"/>
          </p:cNvPicPr>
          <p:nvPr/>
        </p:nvPicPr>
        <p:blipFill>
          <a:blip r:embed="rId14" cstate="print"/>
          <a:srcRect/>
          <a:stretch>
            <a:fillRect/>
          </a:stretch>
        </p:blipFill>
        <p:spPr bwMode="auto">
          <a:xfrm>
            <a:off x="2971800" y="3200400"/>
            <a:ext cx="1600200" cy="1600200"/>
          </a:xfrm>
          <a:prstGeom prst="rect">
            <a:avLst/>
          </a:prstGeom>
          <a:noFill/>
        </p:spPr>
      </p:pic>
      <p:pic>
        <p:nvPicPr>
          <p:cNvPr id="145420" name="Picture 12" descr="C:\home\lywei\trees\rui-umass\bluemath\doc\figs\raster\uniform_hex_5_poisson_0p03_sft_average10.png"/>
          <p:cNvPicPr>
            <a:picLocks noChangeAspect="1" noChangeArrowheads="1"/>
          </p:cNvPicPr>
          <p:nvPr/>
        </p:nvPicPr>
        <p:blipFill>
          <a:blip r:embed="rId15" cstate="print"/>
          <a:srcRect/>
          <a:stretch>
            <a:fillRect/>
          </a:stretch>
        </p:blipFill>
        <p:spPr bwMode="auto">
          <a:xfrm>
            <a:off x="4800600" y="5029200"/>
            <a:ext cx="1600200" cy="1600200"/>
          </a:xfrm>
          <a:prstGeom prst="rect">
            <a:avLst/>
          </a:prstGeom>
          <a:noFill/>
        </p:spPr>
      </p:pic>
      <p:pic>
        <p:nvPicPr>
          <p:cNvPr id="145421" name="Picture 13" descr="C:\home\lywei\trees\rui-umass\bluemath\doc\figs\raster\uniform_hex_5_poisson_0p03_diffxform_gaussian_10r_infdd_unit_unit_average10.png"/>
          <p:cNvPicPr>
            <a:picLocks noChangeAspect="1" noChangeArrowheads="1"/>
          </p:cNvPicPr>
          <p:nvPr/>
        </p:nvPicPr>
        <p:blipFill>
          <a:blip r:embed="rId16" cstate="print"/>
          <a:srcRect/>
          <a:stretch>
            <a:fillRect/>
          </a:stretch>
        </p:blipFill>
        <p:spPr bwMode="auto">
          <a:xfrm>
            <a:off x="4800600" y="3200400"/>
            <a:ext cx="1600200" cy="1600200"/>
          </a:xfrm>
          <a:prstGeom prst="rect">
            <a:avLst/>
          </a:prstGeom>
          <a:noFill/>
        </p:spPr>
      </p:pic>
      <p:pic>
        <p:nvPicPr>
          <p:cNvPr id="145422" name="Picture 14" descr="C:\home\lywei\trees\rui-umass\bluemath\doc\figs\raster\uniform_hex_7_poisson_0p03_sft_average10.png"/>
          <p:cNvPicPr>
            <a:picLocks noChangeAspect="1" noChangeArrowheads="1"/>
          </p:cNvPicPr>
          <p:nvPr/>
        </p:nvPicPr>
        <p:blipFill>
          <a:blip r:embed="rId17" cstate="print"/>
          <a:srcRect/>
          <a:stretch>
            <a:fillRect/>
          </a:stretch>
        </p:blipFill>
        <p:spPr bwMode="auto">
          <a:xfrm>
            <a:off x="6629400" y="5029200"/>
            <a:ext cx="1600200" cy="1600200"/>
          </a:xfrm>
          <a:prstGeom prst="rect">
            <a:avLst/>
          </a:prstGeom>
          <a:noFill/>
        </p:spPr>
      </p:pic>
      <p:pic>
        <p:nvPicPr>
          <p:cNvPr id="145423" name="Picture 15" descr="C:\home\lywei\trees\rui-umass\bluemath\doc\figs\raster\uniform_hex_7_poisson_0p03_diffxform_gaussian_10r_infdd_unit_unit_average10.png"/>
          <p:cNvPicPr>
            <a:picLocks noChangeAspect="1" noChangeArrowheads="1"/>
          </p:cNvPicPr>
          <p:nvPr/>
        </p:nvPicPr>
        <p:blipFill>
          <a:blip r:embed="rId18" cstate="print"/>
          <a:srcRect/>
          <a:stretch>
            <a:fillRect/>
          </a:stretch>
        </p:blipFill>
        <p:spPr bwMode="auto">
          <a:xfrm>
            <a:off x="6629400" y="3200400"/>
            <a:ext cx="1600200" cy="1600200"/>
          </a:xfrm>
          <a:prstGeom prst="rect">
            <a:avLst/>
          </a:prstGeom>
          <a:noFill/>
        </p:spPr>
      </p:pic>
      <p:sp>
        <p:nvSpPr>
          <p:cNvPr id="17" name="TextBox 7"/>
          <p:cNvSpPr txBox="1">
            <a:spLocks noChangeArrowheads="1"/>
          </p:cNvSpPr>
          <p:nvPr/>
        </p:nvSpPr>
        <p:spPr bwMode="auto">
          <a:xfrm rot="16200000">
            <a:off x="539228" y="3727972"/>
            <a:ext cx="663964"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diff</a:t>
            </a:r>
          </a:p>
        </p:txBody>
      </p:sp>
      <p:sp>
        <p:nvSpPr>
          <p:cNvPr id="18" name="TextBox 7"/>
          <p:cNvSpPr txBox="1">
            <a:spLocks noChangeArrowheads="1"/>
          </p:cNvSpPr>
          <p:nvPr/>
        </p:nvSpPr>
        <p:spPr bwMode="auto">
          <a:xfrm rot="16200000">
            <a:off x="208208" y="5506792"/>
            <a:ext cx="1326004"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Fourier</a:t>
            </a:r>
          </a:p>
        </p:txBody>
      </p:sp>
      <p:sp>
        <p:nvSpPr>
          <p:cNvPr id="19" name="TextBox 7"/>
          <p:cNvSpPr txBox="1">
            <a:spLocks noChangeArrowheads="1"/>
          </p:cNvSpPr>
          <p:nvPr/>
        </p:nvSpPr>
        <p:spPr bwMode="auto">
          <a:xfrm rot="16200000">
            <a:off x="108822" y="1872378"/>
            <a:ext cx="1524776"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t>samples</a:t>
            </a:r>
          </a:p>
        </p:txBody>
      </p:sp>
      <p:grpSp>
        <p:nvGrpSpPr>
          <p:cNvPr id="3" name="Group 31"/>
          <p:cNvGrpSpPr/>
          <p:nvPr/>
        </p:nvGrpSpPr>
        <p:grpSpPr>
          <a:xfrm>
            <a:off x="4648200" y="3200400"/>
            <a:ext cx="3505200" cy="1600200"/>
            <a:chOff x="4648200" y="3200400"/>
            <a:chExt cx="3505200" cy="1600200"/>
          </a:xfrm>
        </p:grpSpPr>
        <p:grpSp>
          <p:nvGrpSpPr>
            <p:cNvPr id="4" name="Group 30"/>
            <p:cNvGrpSpPr/>
            <p:nvPr/>
          </p:nvGrpSpPr>
          <p:grpSpPr>
            <a:xfrm>
              <a:off x="4648200" y="3200400"/>
              <a:ext cx="3505200" cy="1600200"/>
              <a:chOff x="4648200" y="3200400"/>
              <a:chExt cx="3505200" cy="1600200"/>
            </a:xfrm>
          </p:grpSpPr>
          <p:sp>
            <p:nvSpPr>
              <p:cNvPr id="20" name="Oval 19"/>
              <p:cNvSpPr>
                <a:spLocks noChangeAspect="1"/>
              </p:cNvSpPr>
              <p:nvPr/>
            </p:nvSpPr>
            <p:spPr bwMode="auto">
              <a:xfrm>
                <a:off x="6019800" y="33528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1" name="Oval 20"/>
              <p:cNvSpPr>
                <a:spLocks noChangeAspect="1"/>
              </p:cNvSpPr>
              <p:nvPr/>
            </p:nvSpPr>
            <p:spPr bwMode="auto">
              <a:xfrm>
                <a:off x="6019800" y="41148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2" name="Oval 21"/>
              <p:cNvSpPr>
                <a:spLocks noChangeAspect="1"/>
              </p:cNvSpPr>
              <p:nvPr/>
            </p:nvSpPr>
            <p:spPr bwMode="auto">
              <a:xfrm>
                <a:off x="4648200" y="33528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3" name="Oval 22"/>
              <p:cNvSpPr>
                <a:spLocks noChangeAspect="1"/>
              </p:cNvSpPr>
              <p:nvPr/>
            </p:nvSpPr>
            <p:spPr bwMode="auto">
              <a:xfrm>
                <a:off x="4648200" y="41148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4" name="Oval 23"/>
              <p:cNvSpPr>
                <a:spLocks noChangeAspect="1"/>
              </p:cNvSpPr>
              <p:nvPr/>
            </p:nvSpPr>
            <p:spPr bwMode="auto">
              <a:xfrm>
                <a:off x="7239000" y="32004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5" name="Oval 24"/>
              <p:cNvSpPr>
                <a:spLocks noChangeAspect="1"/>
              </p:cNvSpPr>
              <p:nvPr/>
            </p:nvSpPr>
            <p:spPr bwMode="auto">
              <a:xfrm>
                <a:off x="7239000" y="43434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6" name="Oval 25"/>
              <p:cNvSpPr>
                <a:spLocks noChangeAspect="1"/>
              </p:cNvSpPr>
              <p:nvPr/>
            </p:nvSpPr>
            <p:spPr bwMode="auto">
              <a:xfrm>
                <a:off x="6705600" y="35052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7" name="Oval 26"/>
              <p:cNvSpPr>
                <a:spLocks noChangeAspect="1"/>
              </p:cNvSpPr>
              <p:nvPr/>
            </p:nvSpPr>
            <p:spPr bwMode="auto">
              <a:xfrm>
                <a:off x="7696200" y="35052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
            <p:nvSpPr>
              <p:cNvPr id="28" name="Oval 27"/>
              <p:cNvSpPr>
                <a:spLocks noChangeAspect="1"/>
              </p:cNvSpPr>
              <p:nvPr/>
            </p:nvSpPr>
            <p:spPr bwMode="auto">
              <a:xfrm>
                <a:off x="6705600" y="40386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sp>
          <p:nvSpPr>
            <p:cNvPr id="29" name="Oval 28"/>
            <p:cNvSpPr>
              <a:spLocks noChangeAspect="1"/>
            </p:cNvSpPr>
            <p:nvPr/>
          </p:nvSpPr>
          <p:spPr bwMode="auto">
            <a:xfrm>
              <a:off x="7696200" y="4038600"/>
              <a:ext cx="457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grpSp>
      <p:cxnSp>
        <p:nvCxnSpPr>
          <p:cNvPr id="33" name="Straight Connector 32"/>
          <p:cNvCxnSpPr/>
          <p:nvPr/>
        </p:nvCxnSpPr>
        <p:spPr bwMode="auto">
          <a:xfrm rot="5400000">
            <a:off x="1714500" y="3924300"/>
            <a:ext cx="5867400" cy="0"/>
          </a:xfrm>
          <a:prstGeom prst="line">
            <a:avLst/>
          </a:prstGeom>
          <a:noFill/>
          <a:ln w="25400" cap="flat" cmpd="sng" algn="ctr">
            <a:solidFill>
              <a:srgbClr val="FFC000"/>
            </a:solidFill>
            <a:prstDash val="solid"/>
            <a:round/>
            <a:headEnd type="none" w="med" len="med"/>
            <a:tailEnd type="none" w="med" len="med"/>
          </a:ln>
          <a:effectLst/>
        </p:spPr>
      </p:cxnSp>
      <p:sp>
        <p:nvSpPr>
          <p:cNvPr id="34" name="TextBox 33"/>
          <p:cNvSpPr txBox="1"/>
          <p:nvPr/>
        </p:nvSpPr>
        <p:spPr>
          <a:xfrm>
            <a:off x="4724400" y="5105400"/>
            <a:ext cx="2082621" cy="646331"/>
          </a:xfrm>
          <a:prstGeom prst="rect">
            <a:avLst/>
          </a:prstGeom>
          <a:noFill/>
        </p:spPr>
        <p:txBody>
          <a:bodyPr wrap="none" rtlCol="0">
            <a:spAutoFit/>
          </a:bodyPr>
          <a:lstStyle/>
          <a:p>
            <a:r>
              <a:rPr lang="en-US" dirty="0" smtClean="0">
                <a:solidFill>
                  <a:srgbClr val="FFC000"/>
                </a:solidFill>
              </a:rPr>
              <a:t>threshold</a:t>
            </a:r>
            <a:endParaRPr lang="en-US" dirty="0">
              <a:solidFill>
                <a:srgbClr val="FFC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4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4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4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4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54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54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54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54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54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54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54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Future work</a:t>
            </a:r>
            <a:endParaRPr lang="en-US" dirty="0">
              <a:latin typeface="Calibri" pitchFamily="34" charset="0"/>
              <a:cs typeface="Calibri" pitchFamily="34" charset="0"/>
            </a:endParaRPr>
          </a:p>
        </p:txBody>
      </p:sp>
      <p:sp>
        <p:nvSpPr>
          <p:cNvPr id="59" name="Content Placeholder 58"/>
          <p:cNvSpPr>
            <a:spLocks noGrp="1"/>
          </p:cNvSpPr>
          <p:nvPr>
            <p:ph idx="1"/>
          </p:nvPr>
        </p:nvSpPr>
        <p:spPr/>
        <p:txBody>
          <a:bodyPr/>
          <a:lstStyle/>
          <a:p>
            <a:r>
              <a:rPr lang="en-US" sz="3200" dirty="0" smtClean="0">
                <a:latin typeface="Calibri" pitchFamily="34" charset="0"/>
                <a:cs typeface="Calibri" pitchFamily="34" charset="0"/>
              </a:rPr>
              <a:t>Higher dimensional space</a:t>
            </a:r>
          </a:p>
          <a:p>
            <a:r>
              <a:rPr lang="en-US" sz="3200" dirty="0" smtClean="0">
                <a:latin typeface="Calibri" pitchFamily="34" charset="0"/>
                <a:cs typeface="Calibri" pitchFamily="34" charset="0"/>
              </a:rPr>
              <a:t>Analyzing other sampling methods</a:t>
            </a:r>
          </a:p>
          <a:p>
            <a:pPr lvl="1"/>
            <a:r>
              <a:rPr lang="en-US" sz="2700" dirty="0" smtClean="0">
                <a:latin typeface="Calibri" pitchFamily="34" charset="0"/>
                <a:cs typeface="Calibri" pitchFamily="34" charset="0"/>
              </a:rPr>
              <a:t>e.g. tiling [Kopf et al. 2006; </a:t>
            </a:r>
            <a:r>
              <a:rPr lang="en-US" sz="2700" dirty="0" err="1" smtClean="0">
                <a:latin typeface="Calibri" pitchFamily="34" charset="0"/>
                <a:cs typeface="Calibri" pitchFamily="34" charset="0"/>
              </a:rPr>
              <a:t>Ostromoukhov</a:t>
            </a:r>
            <a:r>
              <a:rPr lang="en-US" sz="2700" dirty="0" smtClean="0">
                <a:latin typeface="Calibri" pitchFamily="34" charset="0"/>
                <a:cs typeface="Calibri" pitchFamily="34" charset="0"/>
              </a:rPr>
              <a:t> 2007]</a:t>
            </a:r>
            <a:endParaRPr lang="en-US" sz="3200" dirty="0" smtClean="0">
              <a:latin typeface="Calibri" pitchFamily="34" charset="0"/>
              <a:cs typeface="Calibri" pitchFamily="34" charset="0"/>
            </a:endParaRPr>
          </a:p>
          <a:p>
            <a:r>
              <a:rPr lang="en-US" sz="3200" dirty="0" smtClean="0">
                <a:latin typeface="Calibri" pitchFamily="34" charset="0"/>
                <a:cs typeface="Calibri" pitchFamily="34" charset="0"/>
              </a:rPr>
              <a:t>New sampling algorithms</a:t>
            </a:r>
            <a:endParaRPr lang="en-US" sz="32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libri" pitchFamily="34" charset="0"/>
                <a:cs typeface="Calibri" pitchFamily="34" charset="0"/>
              </a:rPr>
              <a:t>Acknowledgements</a:t>
            </a:r>
            <a:endParaRPr lang="en-US" dirty="0">
              <a:latin typeface="Calibri" pitchFamily="34" charset="0"/>
              <a:cs typeface="Calibri" pitchFamily="34" charset="0"/>
            </a:endParaRPr>
          </a:p>
        </p:txBody>
      </p:sp>
      <p:sp>
        <p:nvSpPr>
          <p:cNvPr id="2" name="Text Placeholder 1"/>
          <p:cNvSpPr>
            <a:spLocks noGrp="1"/>
          </p:cNvSpPr>
          <p:nvPr>
            <p:ph type="body" sz="half" idx="1"/>
          </p:nvPr>
        </p:nvSpPr>
        <p:spPr/>
        <p:txBody>
          <a:bodyPr/>
          <a:lstStyle/>
          <a:p>
            <a:r>
              <a:rPr lang="en-US" sz="3200" b="1" dirty="0">
                <a:latin typeface="Calibri" pitchFamily="34" charset="0"/>
                <a:cs typeface="Calibri" pitchFamily="34" charset="0"/>
              </a:rPr>
              <a:t>Paper</a:t>
            </a:r>
          </a:p>
          <a:p>
            <a:pPr lvl="1"/>
            <a:r>
              <a:rPr lang="en-US" dirty="0" err="1">
                <a:latin typeface="Calibri" pitchFamily="34" charset="0"/>
                <a:cs typeface="Calibri" pitchFamily="34" charset="0"/>
              </a:rPr>
              <a:t>Hongwei</a:t>
            </a:r>
            <a:r>
              <a:rPr lang="en-US" dirty="0">
                <a:latin typeface="Calibri" pitchFamily="34" charset="0"/>
                <a:cs typeface="Calibri" pitchFamily="34" charset="0"/>
              </a:rPr>
              <a:t> Li</a:t>
            </a:r>
          </a:p>
          <a:p>
            <a:pPr lvl="1"/>
            <a:r>
              <a:rPr lang="en-US" dirty="0">
                <a:latin typeface="Calibri" pitchFamily="34" charset="0"/>
                <a:cs typeface="Calibri" pitchFamily="34" charset="0"/>
              </a:rPr>
              <a:t>SIGGRAPH reviewers</a:t>
            </a:r>
          </a:p>
          <a:p>
            <a:pPr lvl="1"/>
            <a:r>
              <a:rPr lang="en-US" dirty="0">
                <a:latin typeface="Calibri" pitchFamily="34" charset="0"/>
                <a:cs typeface="Calibri" pitchFamily="34" charset="0"/>
              </a:rPr>
              <a:t>NSF grant CCF-0746577</a:t>
            </a:r>
            <a:endParaRPr lang="en-US" dirty="0"/>
          </a:p>
        </p:txBody>
      </p:sp>
      <p:sp>
        <p:nvSpPr>
          <p:cNvPr id="4" name="Content Placeholder 3"/>
          <p:cNvSpPr>
            <a:spLocks noGrp="1"/>
          </p:cNvSpPr>
          <p:nvPr>
            <p:ph sz="half" idx="2"/>
          </p:nvPr>
        </p:nvSpPr>
        <p:spPr/>
        <p:txBody>
          <a:bodyPr/>
          <a:lstStyle/>
          <a:p>
            <a:r>
              <a:rPr lang="en-US" sz="3200" b="1" dirty="0" smtClean="0">
                <a:latin typeface="Calibri" pitchFamily="34" charset="0"/>
                <a:cs typeface="Calibri" pitchFamily="34" charset="0"/>
              </a:rPr>
              <a:t>Talk</a:t>
            </a:r>
          </a:p>
          <a:p>
            <a:pPr lvl="1"/>
            <a:r>
              <a:rPr lang="en-US" dirty="0" err="1" smtClean="0">
                <a:latin typeface="Calibri" pitchFamily="34" charset="0"/>
                <a:cs typeface="Calibri" pitchFamily="34" charset="0"/>
              </a:rPr>
              <a:t>Hugues</a:t>
            </a:r>
            <a:r>
              <a:rPr lang="en-US" dirty="0" smtClean="0">
                <a:latin typeface="Calibri" pitchFamily="34" charset="0"/>
                <a:cs typeface="Calibri" pitchFamily="34" charset="0"/>
              </a:rPr>
              <a:t> Hoppe</a:t>
            </a:r>
            <a:endParaRPr lang="en-US" dirty="0">
              <a:latin typeface="Calibri" pitchFamily="34" charset="0"/>
              <a:cs typeface="Calibri" pitchFamily="34" charset="0"/>
            </a:endParaRPr>
          </a:p>
          <a:p>
            <a:pPr lvl="1"/>
            <a:r>
              <a:rPr lang="en-US" dirty="0" err="1" smtClean="0">
                <a:latin typeface="Calibri" pitchFamily="34" charset="0"/>
                <a:cs typeface="Calibri" pitchFamily="34" charset="0"/>
              </a:rPr>
              <a:t>Xin</a:t>
            </a:r>
            <a:r>
              <a:rPr lang="en-US" dirty="0" smtClean="0">
                <a:latin typeface="Calibri" pitchFamily="34" charset="0"/>
                <a:cs typeface="Calibri" pitchFamily="34" charset="0"/>
              </a:rPr>
              <a:t> Tong</a:t>
            </a:r>
          </a:p>
          <a:p>
            <a:pPr lvl="1"/>
            <a:r>
              <a:rPr lang="en-US" dirty="0" smtClean="0">
                <a:latin typeface="Calibri" pitchFamily="34" charset="0"/>
                <a:cs typeface="Calibri" pitchFamily="34" charset="0"/>
              </a:rPr>
              <a:t>Brandon Lloyd</a:t>
            </a:r>
          </a:p>
          <a:p>
            <a:pPr lvl="1"/>
            <a:r>
              <a:rPr lang="en-US" dirty="0" err="1" smtClean="0">
                <a:latin typeface="Calibri" pitchFamily="34" charset="0"/>
                <a:cs typeface="Calibri" pitchFamily="34" charset="0"/>
              </a:rPr>
              <a:t>Yahan</a:t>
            </a:r>
            <a:r>
              <a:rPr lang="en-US" dirty="0" smtClean="0">
                <a:latin typeface="Calibri" pitchFamily="34" charset="0"/>
                <a:cs typeface="Calibri" pitchFamily="34" charset="0"/>
              </a:rPr>
              <a:t> Zhou</a:t>
            </a:r>
          </a:p>
          <a:p>
            <a:pPr lvl="1"/>
            <a:r>
              <a:rPr lang="en-US" dirty="0" smtClean="0">
                <a:latin typeface="Calibri" pitchFamily="34" charset="0"/>
                <a:cs typeface="Calibri" pitchFamily="34" charset="0"/>
              </a:rPr>
              <a:t>Steve </a:t>
            </a:r>
            <a:r>
              <a:rPr lang="en-US" dirty="0" err="1" smtClean="0">
                <a:latin typeface="Calibri" pitchFamily="34" charset="0"/>
                <a:cs typeface="Calibri" pitchFamily="34" charset="0"/>
              </a:rPr>
              <a:t>Giguere</a:t>
            </a:r>
            <a:endParaRPr lang="en-US" dirty="0">
              <a:latin typeface="Calibri" pitchFamily="34" charset="0"/>
              <a:cs typeface="Calibri" pitchFamily="34" charset="0"/>
            </a:endParaRPr>
          </a:p>
          <a:p>
            <a:pPr lvl="1"/>
            <a:r>
              <a:rPr lang="en-US" dirty="0" smtClean="0">
                <a:latin typeface="Calibri" pitchFamily="34" charset="0"/>
                <a:cs typeface="Calibri" pitchFamily="34" charset="0"/>
              </a:rPr>
              <a:t>Will </a:t>
            </a:r>
            <a:r>
              <a:rPr lang="en-US" dirty="0" err="1" smtClean="0">
                <a:latin typeface="Calibri" pitchFamily="34" charset="0"/>
                <a:cs typeface="Calibri" pitchFamily="34" charset="0"/>
              </a:rPr>
              <a:t>Stumpf</a:t>
            </a:r>
            <a:endParaRPr lang="en-US" dirty="0"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Non-uniform Sampling</a:t>
            </a:r>
            <a:endParaRPr lang="en-US" dirty="0">
              <a:latin typeface="Calibri" pitchFamily="34" charset="0"/>
              <a:cs typeface="Calibri"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37" y="1262998"/>
            <a:ext cx="2341363" cy="231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036537" y="6136957"/>
            <a:ext cx="1432123" cy="492443"/>
          </a:xfrm>
          <a:prstGeom prst="rect">
            <a:avLst/>
          </a:prstGeom>
          <a:solidFill>
            <a:schemeClr val="bg1"/>
          </a:solidFill>
          <a:ln>
            <a:noFill/>
          </a:ln>
        </p:spPr>
        <p:txBody>
          <a:bodyPr wrap="none" rtlCol="0">
            <a:spAutoFit/>
          </a:bodyPr>
          <a:lstStyle/>
          <a:p>
            <a:r>
              <a:rPr lang="en-US" sz="2600" b="1" dirty="0" smtClean="0">
                <a:solidFill>
                  <a:srgbClr val="DDDDDD"/>
                </a:solidFill>
                <a:latin typeface="Calibri" pitchFamily="34" charset="0"/>
                <a:cs typeface="Calibri" pitchFamily="34" charset="0"/>
              </a:rPr>
              <a:t>Adaptive</a:t>
            </a:r>
            <a:endParaRPr lang="en-US" sz="2600" b="1" dirty="0">
              <a:solidFill>
                <a:srgbClr val="DDDDDD"/>
              </a:solidFill>
              <a:latin typeface="Calibri" pitchFamily="34" charset="0"/>
              <a:cs typeface="Calibri" pitchFamily="34" charset="0"/>
            </a:endParaRPr>
          </a:p>
        </p:txBody>
      </p:sp>
      <p:pic>
        <p:nvPicPr>
          <p:cNvPr id="23" name="Picture 6" descr="C:\home\lywei\trees\rui-umass\bluemath\doc\figs\raster\balzer_0p03_poisson_0.png"/>
          <p:cNvPicPr>
            <a:picLocks noChangeAspect="1" noChangeArrowheads="1"/>
          </p:cNvPicPr>
          <p:nvPr/>
        </p:nvPicPr>
        <p:blipFill>
          <a:blip r:embed="rId4" cstate="print"/>
          <a:srcRect/>
          <a:stretch>
            <a:fillRect/>
          </a:stretch>
        </p:blipFill>
        <p:spPr bwMode="auto">
          <a:xfrm>
            <a:off x="478037" y="3733800"/>
            <a:ext cx="2341363" cy="2341363"/>
          </a:xfrm>
          <a:prstGeom prst="rect">
            <a:avLst/>
          </a:prstGeom>
          <a:noFill/>
          <a:ln w="9525">
            <a:noFill/>
            <a:miter lim="800000"/>
            <a:headEnd/>
            <a:tailEnd/>
          </a:ln>
        </p:spPr>
      </p:pic>
      <p:grpSp>
        <p:nvGrpSpPr>
          <p:cNvPr id="3" name="Group 2"/>
          <p:cNvGrpSpPr/>
          <p:nvPr/>
        </p:nvGrpSpPr>
        <p:grpSpPr>
          <a:xfrm>
            <a:off x="3194951" y="1262997"/>
            <a:ext cx="2318404" cy="5366403"/>
            <a:chOff x="3194951" y="1262997"/>
            <a:chExt cx="2318404" cy="5366403"/>
          </a:xfrm>
        </p:grpSpPr>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4951" y="1262997"/>
              <a:ext cx="2318403" cy="231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475547" y="6136957"/>
              <a:ext cx="1757212" cy="492443"/>
            </a:xfrm>
            <a:prstGeom prst="rect">
              <a:avLst/>
            </a:prstGeom>
            <a:solidFill>
              <a:schemeClr val="bg1"/>
            </a:solidFill>
            <a:ln>
              <a:noFill/>
            </a:ln>
          </p:spPr>
          <p:txBody>
            <a:bodyPr wrap="none" rtlCol="0">
              <a:spAutoFit/>
            </a:bodyPr>
            <a:lstStyle/>
            <a:p>
              <a:r>
                <a:rPr lang="en-US" sz="2600" b="1" dirty="0" smtClean="0">
                  <a:solidFill>
                    <a:srgbClr val="DDDDDD"/>
                  </a:solidFill>
                  <a:latin typeface="Calibri" pitchFamily="34" charset="0"/>
                  <a:cs typeface="Calibri" pitchFamily="34" charset="0"/>
                </a:rPr>
                <a:t>Anisotropic</a:t>
              </a:r>
              <a:endParaRPr lang="en-US" sz="2600" b="1" dirty="0">
                <a:solidFill>
                  <a:srgbClr val="DDDDDD"/>
                </a:solidFill>
                <a:latin typeface="Calibri" pitchFamily="34" charset="0"/>
                <a:cs typeface="Calibri" pitchFamily="34" charset="0"/>
              </a:endParaRPr>
            </a:p>
          </p:txBody>
        </p:sp>
        <p:pic>
          <p:nvPicPr>
            <p:cNvPr id="24" name="Picture 7" descr="C:\home\lywei\trees\rui-umass\bluemath\doc\figs\raster\perspective_0p03_poisson_0.png"/>
            <p:cNvPicPr>
              <a:picLocks noChangeAspect="1" noChangeArrowheads="1"/>
            </p:cNvPicPr>
            <p:nvPr/>
          </p:nvPicPr>
          <p:blipFill>
            <a:blip r:embed="rId6" cstate="print"/>
            <a:srcRect/>
            <a:stretch>
              <a:fillRect/>
            </a:stretch>
          </p:blipFill>
          <p:spPr bwMode="auto">
            <a:xfrm>
              <a:off x="3223527" y="3733799"/>
              <a:ext cx="2289828" cy="2341363"/>
            </a:xfrm>
            <a:prstGeom prst="rect">
              <a:avLst/>
            </a:prstGeom>
            <a:noFill/>
            <a:ln w="9525">
              <a:noFill/>
              <a:miter lim="800000"/>
              <a:headEnd/>
              <a:tailEnd/>
            </a:ln>
          </p:spPr>
        </p:pic>
      </p:grpSp>
      <p:grpSp>
        <p:nvGrpSpPr>
          <p:cNvPr id="4" name="Group 3"/>
          <p:cNvGrpSpPr/>
          <p:nvPr/>
        </p:nvGrpSpPr>
        <p:grpSpPr>
          <a:xfrm>
            <a:off x="5715000" y="1262997"/>
            <a:ext cx="2702919" cy="5366403"/>
            <a:chOff x="5715000" y="1262997"/>
            <a:chExt cx="2702919" cy="5366403"/>
          </a:xfrm>
        </p:grpSpPr>
        <p:sp>
          <p:nvSpPr>
            <p:cNvPr id="25" name="TextBox 24"/>
            <p:cNvSpPr txBox="1"/>
            <p:nvPr/>
          </p:nvSpPr>
          <p:spPr>
            <a:xfrm>
              <a:off x="5715000" y="6136957"/>
              <a:ext cx="2702919" cy="492443"/>
            </a:xfrm>
            <a:prstGeom prst="rect">
              <a:avLst/>
            </a:prstGeom>
            <a:solidFill>
              <a:schemeClr val="bg1"/>
            </a:solidFill>
            <a:ln>
              <a:noFill/>
            </a:ln>
          </p:spPr>
          <p:txBody>
            <a:bodyPr wrap="none" rtlCol="0">
              <a:spAutoFit/>
            </a:bodyPr>
            <a:lstStyle/>
            <a:p>
              <a:r>
                <a:rPr lang="en-US" sz="2600" b="1" dirty="0" smtClean="0">
                  <a:solidFill>
                    <a:srgbClr val="DDDDDD"/>
                  </a:solidFill>
                  <a:latin typeface="Calibri" pitchFamily="34" charset="0"/>
                  <a:cs typeface="Calibri" pitchFamily="34" charset="0"/>
                </a:rPr>
                <a:t>Surface (geodesic)</a:t>
              </a:r>
              <a:endParaRPr lang="en-US" sz="2600" b="1" dirty="0">
                <a:solidFill>
                  <a:srgbClr val="DDDDDD"/>
                </a:solidFill>
                <a:latin typeface="Calibri" pitchFamily="34" charset="0"/>
                <a:cs typeface="Calibri" pitchFamily="34" charset="0"/>
              </a:endParaRPr>
            </a:p>
          </p:txBody>
        </p:sp>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8879" y="1262997"/>
              <a:ext cx="2318402" cy="231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67400" y="3733799"/>
              <a:ext cx="2341363" cy="23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1254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latin typeface="Calibri" pitchFamily="34" charset="0"/>
                <a:cs typeface="Calibri" pitchFamily="34" charset="0"/>
              </a:rPr>
              <a:t>Our Contribution</a:t>
            </a:r>
            <a:endParaRPr lang="en-US" dirty="0">
              <a:latin typeface="Calibri" pitchFamily="34" charset="0"/>
              <a:cs typeface="Calibri" pitchFamily="34" charset="0"/>
            </a:endParaRPr>
          </a:p>
        </p:txBody>
      </p:sp>
      <p:sp>
        <p:nvSpPr>
          <p:cNvPr id="17" name="Content Placeholder 5"/>
          <p:cNvSpPr txBox="1">
            <a:spLocks/>
          </p:cNvSpPr>
          <p:nvPr/>
        </p:nvSpPr>
        <p:spPr>
          <a:xfrm>
            <a:off x="228600" y="1371600"/>
            <a:ext cx="8720137" cy="5029200"/>
          </a:xfrm>
          <a:prstGeom prst="rect">
            <a:avLst/>
          </a:prstGeom>
        </p:spPr>
        <p:txBody>
          <a:bodyPr/>
          <a:lstStyle>
            <a:lvl1pPr marL="342900" indent="-342900" algn="l" rtl="0" eaLnBrk="0" fontAlgn="base" hangingPunct="0">
              <a:lnSpc>
                <a:spcPct val="110000"/>
              </a:lnSpc>
              <a:spcBef>
                <a:spcPts val="600"/>
              </a:spcBef>
              <a:spcAft>
                <a:spcPts val="600"/>
              </a:spcAft>
              <a:buClr>
                <a:schemeClr val="accent2"/>
              </a:buClr>
              <a:buSzPct val="110000"/>
              <a:defRPr sz="3100">
                <a:solidFill>
                  <a:srgbClr val="FFFFFF"/>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defRPr sz="2600">
                <a:solidFill>
                  <a:srgbClr val="FFFFFF"/>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defRPr sz="2100">
                <a:solidFill>
                  <a:srgbClr val="FFFFFF"/>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defRPr sz="2000">
                <a:solidFill>
                  <a:srgbClr val="FFFFFF"/>
                </a:solidFill>
                <a:latin typeface="+mn-lt"/>
              </a:defRPr>
            </a:lvl5pPr>
            <a:lvl6pPr marL="25146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6pPr>
            <a:lvl7pPr marL="29718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7pPr>
            <a:lvl8pPr marL="34290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8pPr>
            <a:lvl9pPr marL="3886200" indent="-228600" algn="l" rtl="0" eaLnBrk="0" fontAlgn="base">
              <a:lnSpc>
                <a:spcPct val="110000"/>
              </a:lnSpc>
              <a:spcBef>
                <a:spcPts val="600"/>
              </a:spcBef>
              <a:spcAft>
                <a:spcPts val="600"/>
              </a:spcAft>
              <a:buClr>
                <a:schemeClr val="accent2"/>
              </a:buClr>
              <a:buSzPct val="110000"/>
              <a:buFont typeface="Arial" charset="0"/>
              <a:defRPr sz="2000">
                <a:solidFill>
                  <a:srgbClr val="FFFFFF"/>
                </a:solidFill>
                <a:latin typeface="+mn-lt"/>
              </a:defRPr>
            </a:lvl9pPr>
          </a:lstStyle>
          <a:p>
            <a:r>
              <a:rPr lang="en-US" sz="3200" i="0" dirty="0" smtClean="0">
                <a:solidFill>
                  <a:srgbClr val="FFCC99"/>
                </a:solidFill>
                <a:latin typeface="Calibri" pitchFamily="34" charset="0"/>
                <a:cs typeface="Calibri" pitchFamily="34" charset="0"/>
              </a:rPr>
              <a:t>A new method  for analyzing non-uniform samples,  which we call </a:t>
            </a:r>
            <a:r>
              <a:rPr lang="en-US" sz="3200" u="sng" dirty="0" smtClean="0">
                <a:solidFill>
                  <a:srgbClr val="FFCC99"/>
                </a:solidFill>
                <a:latin typeface="Calibri" pitchFamily="34" charset="0"/>
                <a:cs typeface="Calibri" pitchFamily="34" charset="0"/>
              </a:rPr>
              <a:t>differential domain analysis</a:t>
            </a:r>
            <a:r>
              <a:rPr lang="en-US" sz="3200" i="0" dirty="0" smtClean="0">
                <a:solidFill>
                  <a:srgbClr val="FFCC99"/>
                </a:solidFill>
                <a:latin typeface="Calibri" pitchFamily="34" charset="0"/>
                <a:cs typeface="Calibri" pitchFamily="34" charset="0"/>
              </a:rPr>
              <a:t>.</a:t>
            </a:r>
          </a:p>
          <a:p>
            <a:r>
              <a:rPr lang="en-US" sz="2800" i="0" dirty="0" smtClean="0">
                <a:solidFill>
                  <a:srgbClr val="DDDDDD"/>
                </a:solidFill>
                <a:latin typeface="Calibri" pitchFamily="34" charset="0"/>
                <a:cs typeface="Calibri" pitchFamily="34" charset="0"/>
              </a:rPr>
              <a:t>	– Reformulation of Fourier power spectrum.</a:t>
            </a:r>
            <a:endParaRPr lang="en-US" sz="2800" i="0" dirty="0">
              <a:solidFill>
                <a:srgbClr val="DDDDDD"/>
              </a:solidFill>
              <a:latin typeface="Calibri" pitchFamily="34" charset="0"/>
              <a:cs typeface="Calibri" pitchFamily="34" charset="0"/>
            </a:endParaRPr>
          </a:p>
          <a:p>
            <a:r>
              <a:rPr lang="en-US" sz="2800" i="0" dirty="0">
                <a:solidFill>
                  <a:srgbClr val="DDDDDD"/>
                </a:solidFill>
                <a:latin typeface="Calibri" pitchFamily="34" charset="0"/>
                <a:cs typeface="Calibri" pitchFamily="34" charset="0"/>
              </a:rPr>
              <a:t>	</a:t>
            </a:r>
            <a:r>
              <a:rPr lang="en-US" sz="2800" i="0" dirty="0" smtClean="0">
                <a:solidFill>
                  <a:srgbClr val="DDDDDD"/>
                </a:solidFill>
                <a:latin typeface="Calibri" pitchFamily="34" charset="0"/>
                <a:cs typeface="Calibri" pitchFamily="34" charset="0"/>
              </a:rPr>
              <a:t>– Direct computation of samples’ local spatial statistics, without using a Fourier (spectral) basis.	</a:t>
            </a:r>
          </a:p>
          <a:p>
            <a:r>
              <a:rPr lang="en-US" sz="2800" i="0" dirty="0" smtClean="0">
                <a:solidFill>
                  <a:srgbClr val="DDDDDD"/>
                </a:solidFill>
                <a:latin typeface="Calibri" pitchFamily="34" charset="0"/>
                <a:cs typeface="Calibri" pitchFamily="34" charset="0"/>
              </a:rPr>
              <a:t>	</a:t>
            </a:r>
            <a:r>
              <a:rPr lang="en-US" sz="2800" i="0" dirty="0">
                <a:solidFill>
                  <a:srgbClr val="DDDDDD"/>
                </a:solidFill>
                <a:latin typeface="Calibri" pitchFamily="34" charset="0"/>
                <a:cs typeface="Calibri" pitchFamily="34" charset="0"/>
              </a:rPr>
              <a:t> </a:t>
            </a:r>
            <a:r>
              <a:rPr lang="en-US" sz="2800" i="0" dirty="0" smtClean="0">
                <a:solidFill>
                  <a:srgbClr val="DDDDDD"/>
                </a:solidFill>
                <a:latin typeface="Calibri" pitchFamily="34" charset="0"/>
                <a:cs typeface="Calibri" pitchFamily="34" charset="0"/>
              </a:rPr>
              <a:t>– Generalization, validation, and applications. </a:t>
            </a:r>
          </a:p>
          <a:p>
            <a:r>
              <a:rPr lang="en-US" sz="2800" i="0" dirty="0" smtClean="0">
                <a:solidFill>
                  <a:srgbClr val="DDDDDD"/>
                </a:solidFill>
                <a:latin typeface="Calibri" pitchFamily="34" charset="0"/>
                <a:cs typeface="Calibri" pitchFamily="34" charset="0"/>
              </a:rPr>
              <a:t>	</a:t>
            </a:r>
            <a:endParaRPr lang="en-US" sz="2700" i="0" dirty="0">
              <a:solidFill>
                <a:srgbClr val="DDDDDD"/>
              </a:solidFill>
              <a:latin typeface="Calibri" pitchFamily="34" charset="0"/>
              <a:cs typeface="Calibri" pitchFamily="34" charset="0"/>
            </a:endParaRPr>
          </a:p>
          <a:p>
            <a:endParaRPr lang="en-US" sz="2700" i="0" dirty="0">
              <a:solidFill>
                <a:srgbClr val="DDDDDD"/>
              </a:solidFill>
              <a:latin typeface="Calibri" pitchFamily="34" charset="0"/>
              <a:cs typeface="Calibri" pitchFamily="34" charset="0"/>
            </a:endParaRPr>
          </a:p>
          <a:p>
            <a:endParaRPr lang="en-US" sz="2700" i="0" dirty="0" smtClean="0">
              <a:solidFill>
                <a:srgbClr val="FFCC99"/>
              </a:solidFill>
              <a:latin typeface="Calibri" pitchFamily="34" charset="0"/>
              <a:cs typeface="Calibri" pitchFamily="34" charset="0"/>
            </a:endParaRPr>
          </a:p>
        </p:txBody>
      </p:sp>
    </p:spTree>
    <p:extLst>
      <p:ext uri="{BB962C8B-B14F-4D97-AF65-F5344CB8AC3E}">
        <p14:creationId xmlns:p14="http://schemas.microsoft.com/office/powerpoint/2010/main" val="228568123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51" name="Picture 11" descr="C:\home\lywei\trees\rui-umass\bluemath\doc\figs\raster\ostro_0p03_poisson_sft_average10.png"/>
          <p:cNvPicPr>
            <a:picLocks noChangeAspect="1" noChangeArrowheads="1"/>
          </p:cNvPicPr>
          <p:nvPr/>
        </p:nvPicPr>
        <p:blipFill>
          <a:blip r:embed="rId3" cstate="print"/>
          <a:srcRect/>
          <a:stretch>
            <a:fillRect/>
          </a:stretch>
        </p:blipFill>
        <p:spPr bwMode="auto">
          <a:xfrm>
            <a:off x="3665538" y="4191000"/>
            <a:ext cx="2286000" cy="2286000"/>
          </a:xfrm>
          <a:prstGeom prst="rect">
            <a:avLst/>
          </a:prstGeom>
          <a:noFill/>
          <a:ln w="9525">
            <a:solidFill>
              <a:srgbClr val="969696"/>
            </a:solidFill>
            <a:miter lim="800000"/>
            <a:headEnd/>
            <a:tailEnd/>
          </a:ln>
        </p:spPr>
      </p:pic>
      <p:sp>
        <p:nvSpPr>
          <p:cNvPr id="3076" name="TextBox 7"/>
          <p:cNvSpPr txBox="1">
            <a:spLocks noChangeArrowheads="1"/>
          </p:cNvSpPr>
          <p:nvPr/>
        </p:nvSpPr>
        <p:spPr bwMode="auto">
          <a:xfrm>
            <a:off x="1066092" y="1143000"/>
            <a:ext cx="1763303" cy="523220"/>
          </a:xfrm>
          <a:prstGeom prst="rect">
            <a:avLst/>
          </a:prstGeom>
          <a:noFill/>
          <a:ln w="9525">
            <a:noFill/>
            <a:miter lim="800000"/>
            <a:headEnd/>
            <a:tailEnd/>
          </a:ln>
        </p:spPr>
        <p:txBody>
          <a:bodyPr wrap="none">
            <a:spAutoFit/>
          </a:bodyPr>
          <a:lstStyle/>
          <a:p>
            <a:r>
              <a:rPr lang="en-US" sz="2700" dirty="0" smtClean="0">
                <a:solidFill>
                  <a:srgbClr val="DDDDDD"/>
                </a:solidFill>
                <a:latin typeface="Calibri" pitchFamily="34" charset="0"/>
                <a:cs typeface="Calibri" pitchFamily="34" charset="0"/>
              </a:rPr>
              <a:t>Sample set</a:t>
            </a:r>
            <a:endParaRPr lang="en-US" sz="2700" dirty="0">
              <a:solidFill>
                <a:srgbClr val="DDDDDD"/>
              </a:solidFill>
              <a:latin typeface="Calibri" pitchFamily="34" charset="0"/>
              <a:cs typeface="Calibri" pitchFamily="34" charset="0"/>
            </a:endParaRPr>
          </a:p>
        </p:txBody>
      </p:sp>
      <p:pic>
        <p:nvPicPr>
          <p:cNvPr id="3086" name="Picture 2" descr="C:\home\lywei\trees\rui-umass\bluemath\doc\figs\raster\uniostro_0p03_poisson_sft_average10.png"/>
          <p:cNvPicPr>
            <a:picLocks noChangeAspect="1" noChangeArrowheads="1"/>
          </p:cNvPicPr>
          <p:nvPr/>
        </p:nvPicPr>
        <p:blipFill>
          <a:blip r:embed="rId4" cstate="print"/>
          <a:srcRect/>
          <a:stretch>
            <a:fillRect/>
          </a:stretch>
        </p:blipFill>
        <p:spPr bwMode="auto">
          <a:xfrm>
            <a:off x="3665594" y="1676400"/>
            <a:ext cx="2285887" cy="2285964"/>
          </a:xfrm>
          <a:prstGeom prst="rect">
            <a:avLst/>
          </a:prstGeom>
          <a:noFill/>
          <a:ln w="9525">
            <a:noFill/>
            <a:miter lim="800000"/>
            <a:headEnd/>
            <a:tailEnd/>
          </a:ln>
        </p:spPr>
      </p:pic>
      <p:sp>
        <p:nvSpPr>
          <p:cNvPr id="3087" name="TextBox 7"/>
          <p:cNvSpPr txBox="1">
            <a:spLocks noChangeArrowheads="1"/>
          </p:cNvSpPr>
          <p:nvPr/>
        </p:nvSpPr>
        <p:spPr bwMode="auto">
          <a:xfrm>
            <a:off x="3583201" y="1148489"/>
            <a:ext cx="2450671" cy="523220"/>
          </a:xfrm>
          <a:prstGeom prst="rect">
            <a:avLst/>
          </a:prstGeom>
          <a:noFill/>
          <a:ln w="9525">
            <a:noFill/>
            <a:miter lim="800000"/>
            <a:headEnd/>
            <a:tailEnd/>
          </a:ln>
        </p:spPr>
        <p:txBody>
          <a:bodyPr wrap="none">
            <a:spAutoFit/>
          </a:bodyPr>
          <a:lstStyle/>
          <a:p>
            <a:r>
              <a:rPr lang="en-US" sz="2700" dirty="0" smtClean="0">
                <a:solidFill>
                  <a:srgbClr val="DDDDDD"/>
                </a:solidFill>
                <a:latin typeface="Calibri" pitchFamily="34" charset="0"/>
                <a:cs typeface="Calibri" pitchFamily="34" charset="0"/>
              </a:rPr>
              <a:t>Fourier analysis</a:t>
            </a:r>
            <a:endParaRPr lang="en-US" sz="2700" dirty="0">
              <a:solidFill>
                <a:srgbClr val="DDDDDD"/>
              </a:solidFill>
              <a:latin typeface="Calibri" pitchFamily="34" charset="0"/>
              <a:cs typeface="Calibri" pitchFamily="34" charset="0"/>
            </a:endParaRPr>
          </a:p>
        </p:txBody>
      </p:sp>
      <p:grpSp>
        <p:nvGrpSpPr>
          <p:cNvPr id="2" name="Group 1"/>
          <p:cNvGrpSpPr/>
          <p:nvPr/>
        </p:nvGrpSpPr>
        <p:grpSpPr>
          <a:xfrm>
            <a:off x="6384925" y="1143000"/>
            <a:ext cx="2286000" cy="5319918"/>
            <a:chOff x="6384925" y="1219200"/>
            <a:chExt cx="2286000" cy="5319918"/>
          </a:xfrm>
        </p:grpSpPr>
        <p:pic>
          <p:nvPicPr>
            <p:cNvPr id="3083" name="Picture 3" descr="C:\home\lywei\trees\rui-umass\bluemath\doc\figs\raster\uniostro_0p03_poisson_diffxform_gaussian_12r_infdd_symmetry_unit_average10.png"/>
            <p:cNvPicPr>
              <a:picLocks noChangeAspect="1" noChangeArrowheads="1"/>
            </p:cNvPicPr>
            <p:nvPr/>
          </p:nvPicPr>
          <p:blipFill>
            <a:blip r:embed="rId5" cstate="print"/>
            <a:srcRect/>
            <a:stretch>
              <a:fillRect/>
            </a:stretch>
          </p:blipFill>
          <p:spPr bwMode="auto">
            <a:xfrm>
              <a:off x="6384925" y="1738312"/>
              <a:ext cx="2286000" cy="2286098"/>
            </a:xfrm>
            <a:prstGeom prst="rect">
              <a:avLst/>
            </a:prstGeom>
            <a:noFill/>
            <a:ln w="9525">
              <a:noFill/>
              <a:miter lim="800000"/>
              <a:headEnd/>
              <a:tailEnd/>
            </a:ln>
          </p:spPr>
        </p:pic>
        <p:pic>
          <p:nvPicPr>
            <p:cNvPr id="3084" name="Picture 10" descr="C:\home\lywei\trees\rui-umass\bluemath\doc\figs\raster\ostro_0p03_poisson_diffxform_gaussian_12r_infdd_symmetry_unit_average10.png"/>
            <p:cNvPicPr>
              <a:picLocks noChangeAspect="1" noChangeArrowheads="1"/>
            </p:cNvPicPr>
            <p:nvPr/>
          </p:nvPicPr>
          <p:blipFill>
            <a:blip r:embed="rId6" cstate="print"/>
            <a:srcRect/>
            <a:stretch>
              <a:fillRect/>
            </a:stretch>
          </p:blipFill>
          <p:spPr bwMode="auto">
            <a:xfrm>
              <a:off x="6384925" y="4253020"/>
              <a:ext cx="2286000" cy="2286098"/>
            </a:xfrm>
            <a:prstGeom prst="rect">
              <a:avLst/>
            </a:prstGeom>
            <a:noFill/>
            <a:ln w="9525">
              <a:noFill/>
              <a:miter lim="800000"/>
              <a:headEnd/>
              <a:tailEnd/>
            </a:ln>
          </p:spPr>
        </p:pic>
        <p:sp>
          <p:nvSpPr>
            <p:cNvPr id="3085" name="TextBox 7"/>
            <p:cNvSpPr txBox="1">
              <a:spLocks noChangeArrowheads="1"/>
            </p:cNvSpPr>
            <p:nvPr/>
          </p:nvSpPr>
          <p:spPr bwMode="auto">
            <a:xfrm>
              <a:off x="6539128" y="1219200"/>
              <a:ext cx="1977593" cy="523220"/>
            </a:xfrm>
            <a:prstGeom prst="rect">
              <a:avLst/>
            </a:prstGeom>
            <a:noFill/>
            <a:ln w="9525">
              <a:noFill/>
              <a:miter lim="800000"/>
              <a:headEnd/>
              <a:tailEnd/>
            </a:ln>
          </p:spPr>
          <p:txBody>
            <a:bodyPr wrap="none">
              <a:spAutoFit/>
            </a:bodyPr>
            <a:lstStyle/>
            <a:p>
              <a:r>
                <a:rPr lang="en-US" sz="2800" b="1" dirty="0" smtClean="0">
                  <a:solidFill>
                    <a:srgbClr val="CCFF99"/>
                  </a:solidFill>
                  <a:latin typeface="Calibri" pitchFamily="34" charset="0"/>
                  <a:cs typeface="Calibri" pitchFamily="34" charset="0"/>
                </a:rPr>
                <a:t>Our method</a:t>
              </a:r>
              <a:endParaRPr lang="en-US" sz="2800" b="1" dirty="0">
                <a:solidFill>
                  <a:srgbClr val="CCFF99"/>
                </a:solidFill>
                <a:latin typeface="Calibri" pitchFamily="34" charset="0"/>
                <a:cs typeface="Calibri" pitchFamily="34" charset="0"/>
              </a:endParaRPr>
            </a:p>
          </p:txBody>
        </p:sp>
      </p:grpSp>
      <p:sp>
        <p:nvSpPr>
          <p:cNvPr id="19" name="TextBox 7"/>
          <p:cNvSpPr txBox="1">
            <a:spLocks noChangeArrowheads="1"/>
          </p:cNvSpPr>
          <p:nvPr/>
        </p:nvSpPr>
        <p:spPr bwMode="auto">
          <a:xfrm rot="16200000">
            <a:off x="-66437" y="2557772"/>
            <a:ext cx="1377749"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solidFill>
                  <a:srgbClr val="DDDDDD"/>
                </a:solidFill>
                <a:latin typeface="Calibri" pitchFamily="34" charset="0"/>
                <a:cs typeface="Calibri" pitchFamily="34" charset="0"/>
              </a:rPr>
              <a:t>Uniform</a:t>
            </a:r>
            <a:endParaRPr lang="en-US" sz="2800" dirty="0">
              <a:solidFill>
                <a:srgbClr val="DDDDDD"/>
              </a:solidFill>
              <a:latin typeface="Calibri" pitchFamily="34" charset="0"/>
              <a:cs typeface="Calibri" pitchFamily="34" charset="0"/>
            </a:endParaRPr>
          </a:p>
        </p:txBody>
      </p:sp>
      <p:sp>
        <p:nvSpPr>
          <p:cNvPr id="16" name="Title 15"/>
          <p:cNvSpPr>
            <a:spLocks noGrp="1"/>
          </p:cNvSpPr>
          <p:nvPr>
            <p:ph type="title"/>
          </p:nvPr>
        </p:nvSpPr>
        <p:spPr/>
        <p:txBody>
          <a:bodyPr/>
          <a:lstStyle/>
          <a:p>
            <a:r>
              <a:rPr lang="en-US" dirty="0">
                <a:latin typeface="Calibri" pitchFamily="34" charset="0"/>
                <a:cs typeface="Calibri" pitchFamily="34" charset="0"/>
              </a:rPr>
              <a:t>Our Contribution</a:t>
            </a:r>
          </a:p>
        </p:txBody>
      </p:sp>
      <p:pic>
        <p:nvPicPr>
          <p:cNvPr id="1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047" y="1662112"/>
            <a:ext cx="2316713" cy="230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41285" y="4191000"/>
            <a:ext cx="2859474" cy="2286000"/>
            <a:chOff x="341285" y="3748088"/>
            <a:chExt cx="2859474" cy="2286000"/>
          </a:xfrm>
        </p:grpSpPr>
        <p:sp>
          <p:nvSpPr>
            <p:cNvPr id="20" name="TextBox 7"/>
            <p:cNvSpPr txBox="1">
              <a:spLocks noChangeArrowheads="1"/>
            </p:cNvSpPr>
            <p:nvPr/>
          </p:nvSpPr>
          <p:spPr bwMode="auto">
            <a:xfrm rot="16200000">
              <a:off x="-136250" y="4629479"/>
              <a:ext cx="1478290" cy="523220"/>
            </a:xfrm>
            <a:prstGeom prst="rect">
              <a:avLst/>
            </a:prstGeom>
            <a:noFill/>
            <a:ln w="9525">
              <a:noFill/>
              <a:miter lim="800000"/>
              <a:headEnd/>
              <a:tailEnd/>
            </a:ln>
            <a:scene3d>
              <a:camera prst="orthographicFront">
                <a:rot lat="0" lon="0" rev="0"/>
              </a:camera>
              <a:lightRig rig="threePt" dir="t"/>
            </a:scene3d>
          </p:spPr>
          <p:txBody>
            <a:bodyPr wrap="none">
              <a:spAutoFit/>
            </a:bodyPr>
            <a:lstStyle/>
            <a:p>
              <a:pPr>
                <a:defRPr/>
              </a:pPr>
              <a:r>
                <a:rPr lang="en-US" sz="2800" dirty="0" smtClean="0">
                  <a:solidFill>
                    <a:srgbClr val="DDDDDD"/>
                  </a:solidFill>
                  <a:latin typeface="Calibri" pitchFamily="34" charset="0"/>
                  <a:cs typeface="Calibri" pitchFamily="34" charset="0"/>
                </a:rPr>
                <a:t>Adaptive</a:t>
              </a:r>
              <a:endParaRPr lang="en-US" sz="2800" dirty="0">
                <a:solidFill>
                  <a:srgbClr val="DDDDDD"/>
                </a:solidFill>
                <a:latin typeface="Calibri" pitchFamily="34" charset="0"/>
                <a:cs typeface="Calibri" pitchFamily="34" charset="0"/>
              </a:endParaRPr>
            </a:p>
          </p:txBody>
        </p:sp>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662" y="3748088"/>
              <a:ext cx="228609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bwMode="auto">
          <a:xfrm>
            <a:off x="914662" y="4191000"/>
            <a:ext cx="2286097" cy="2286000"/>
          </a:xfrm>
          <a:prstGeom prst="rect">
            <a:avLst/>
          </a:prstGeom>
          <a:blipFill dpi="0" rotWithShape="1">
            <a:blip r:embed="rId9">
              <a:alphaModFix amt="90000"/>
            </a:blip>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smtClean="0">
              <a:ln>
                <a:noFill/>
              </a:ln>
              <a:solidFill>
                <a:srgbClr val="FFFFFF"/>
              </a:solidFill>
              <a:effectLst/>
              <a:latin typeface="Arial" charset="0"/>
            </a:endParaRPr>
          </a:p>
        </p:txBody>
      </p:sp>
    </p:spTree>
    <p:extLst>
      <p:ext uri="{BB962C8B-B14F-4D97-AF65-F5344CB8AC3E}">
        <p14:creationId xmlns:p14="http://schemas.microsoft.com/office/powerpoint/2010/main" val="24777146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4500"/>
                            </p:stCondLst>
                            <p:childTnLst>
                              <p:par>
                                <p:cTn id="13" presetID="10" presetClass="exit" presetSubtype="0" fill="hold" grpId="1" nodeType="afterEffect">
                                  <p:stCondLst>
                                    <p:cond delay="200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87051"/>
                                        </p:tgtEl>
                                        <p:attrNameLst>
                                          <p:attrName>style.visibility</p:attrName>
                                        </p:attrNameLst>
                                      </p:cBhvr>
                                      <p:to>
                                        <p:strVal val="visible"/>
                                      </p:to>
                                    </p:set>
                                    <p:animEffect transition="in" filter="fade">
                                      <p:cBhvr>
                                        <p:cTn id="19" dur="500"/>
                                        <p:tgtEl>
                                          <p:spTgt spid="870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theme/theme1.xml><?xml version="1.0" encoding="utf-8"?>
<a:theme xmlns:a="http://schemas.openxmlformats.org/drawingml/2006/main" name="SIGGRAPH all black">
  <a:themeElements>
    <a:clrScheme name="Custom Design 1">
      <a:dk1>
        <a:srgbClr val="004731"/>
      </a:dk1>
      <a:lt1>
        <a:srgbClr val="C1BC7B"/>
      </a:lt1>
      <a:dk2>
        <a:srgbClr val="000000"/>
      </a:dk2>
      <a:lt2>
        <a:srgbClr val="C1BC7B"/>
      </a:lt2>
      <a:accent1>
        <a:srgbClr val="7BC5A2"/>
      </a:accent1>
      <a:accent2>
        <a:srgbClr val="7BC5A2"/>
      </a:accent2>
      <a:accent3>
        <a:srgbClr val="AAAAAA"/>
      </a:accent3>
      <a:accent4>
        <a:srgbClr val="A4A068"/>
      </a:accent4>
      <a:accent5>
        <a:srgbClr val="BFDFCE"/>
      </a:accent5>
      <a:accent6>
        <a:srgbClr val="6FB292"/>
      </a:accent6>
      <a:hlink>
        <a:srgbClr val="D7E300"/>
      </a:hlink>
      <a:folHlink>
        <a:srgbClr val="7BC5A2"/>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50000"/>
            <a:lumOff val="50000"/>
          </a:schemeClr>
        </a:solidFill>
        <a:ln w="25400"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3600" b="0" i="1"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w="254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1" u="none" strike="noStrike" cap="none" normalizeH="0" baseline="0" smtClean="0">
            <a:ln>
              <a:noFill/>
            </a:ln>
            <a:solidFill>
              <a:srgbClr val="FFFFFF"/>
            </a:solidFill>
            <a:effectLst/>
            <a:latin typeface="Arial" charset="0"/>
          </a:defRPr>
        </a:defPPr>
      </a:lstStyle>
    </a:lnDef>
  </a:objectDefaults>
  <a:extraClrSchemeLst>
    <a:extraClrScheme>
      <a:clrScheme name="Custom Design 1">
        <a:dk1>
          <a:srgbClr val="004731"/>
        </a:dk1>
        <a:lt1>
          <a:srgbClr val="C1BC7B"/>
        </a:lt1>
        <a:dk2>
          <a:srgbClr val="000000"/>
        </a:dk2>
        <a:lt2>
          <a:srgbClr val="C1BC7B"/>
        </a:lt2>
        <a:accent1>
          <a:srgbClr val="7BC5A2"/>
        </a:accent1>
        <a:accent2>
          <a:srgbClr val="7BC5A2"/>
        </a:accent2>
        <a:accent3>
          <a:srgbClr val="AAAAAA"/>
        </a:accent3>
        <a:accent4>
          <a:srgbClr val="A4A068"/>
        </a:accent4>
        <a:accent5>
          <a:srgbClr val="BFDFCE"/>
        </a:accent5>
        <a:accent6>
          <a:srgbClr val="6FB292"/>
        </a:accent6>
        <a:hlink>
          <a:srgbClr val="D7E300"/>
        </a:hlink>
        <a:folHlink>
          <a:srgbClr val="7BC5A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1F497D"/>
      </a:dk2>
      <a:lt2>
        <a:srgbClr val="FAF3E8"/>
      </a:lt2>
      <a:accent1>
        <a:srgbClr val="5C83B4"/>
      </a:accent1>
      <a:accent2>
        <a:srgbClr val="C0504D"/>
      </a:accent2>
      <a:accent3>
        <a:srgbClr val="FFFFFF"/>
      </a:accent3>
      <a:accent4>
        <a:srgbClr val="000000"/>
      </a:accent4>
      <a:accent5>
        <a:srgbClr val="B5C1D6"/>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3313</Words>
  <Application>Microsoft Office PowerPoint</Application>
  <PresentationFormat>On-screen Show (4:3)</PresentationFormat>
  <Paragraphs>528</Paragraphs>
  <Slides>68</Slides>
  <Notes>51</Notes>
  <HiddenSlides>23</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1" baseType="lpstr">
      <vt:lpstr>SIGGRAPH all black</vt:lpstr>
      <vt:lpstr>Equation</vt:lpstr>
      <vt:lpstr>Acrobat Document</vt:lpstr>
      <vt:lpstr>Differential Domain Analysis for Non-uniform Sampling</vt:lpstr>
      <vt:lpstr>Stochastic Sampling Applications</vt:lpstr>
      <vt:lpstr>Evaluate Distribution Quality</vt:lpstr>
      <vt:lpstr>Evaluate Distribution Quality</vt:lpstr>
      <vt:lpstr>Evaluate Distribution Quality</vt:lpstr>
      <vt:lpstr>Evaluate Distribution Quality</vt:lpstr>
      <vt:lpstr>Non-uniform Sampling</vt:lpstr>
      <vt:lpstr>Our Contribution</vt:lpstr>
      <vt:lpstr>Our Contribution</vt:lpstr>
      <vt:lpstr>Our Contribution</vt:lpstr>
      <vt:lpstr>Key Idea</vt:lpstr>
      <vt:lpstr>Key Idea</vt:lpstr>
      <vt:lpstr>Key Idea</vt:lpstr>
      <vt:lpstr>Key Idea</vt:lpstr>
      <vt:lpstr>Key Idea</vt:lpstr>
      <vt:lpstr>Extension</vt:lpstr>
      <vt:lpstr>Extension</vt:lpstr>
      <vt:lpstr>Example: White Noise</vt:lpstr>
      <vt:lpstr>Example: Poisson Disk Samples</vt:lpstr>
      <vt:lpstr>Example: Poisson Disk Samples</vt:lpstr>
      <vt:lpstr>Example: Poisson Disk Samples</vt:lpstr>
      <vt:lpstr>PowerPoint Presentation</vt:lpstr>
      <vt:lpstr>Radial Measures</vt:lpstr>
      <vt:lpstr>Related Work in Spatial Statistics</vt:lpstr>
      <vt:lpstr>Sampling</vt:lpstr>
      <vt:lpstr>PowerPoint Presentation</vt:lpstr>
      <vt:lpstr>PowerPoint Presentation</vt:lpstr>
      <vt:lpstr>Different methods</vt:lpstr>
      <vt:lpstr>Different domains</vt:lpstr>
      <vt:lpstr>PowerPoint Presentation</vt:lpstr>
      <vt:lpstr>Evaluation</vt:lpstr>
      <vt:lpstr>Non-uniform distribution</vt:lpstr>
      <vt:lpstr>PowerPoint Presentation</vt:lpstr>
      <vt:lpstr>Key Idea</vt:lpstr>
      <vt:lpstr>Li-Yi</vt:lpstr>
      <vt:lpstr>Differential domain</vt:lpstr>
      <vt:lpstr>Range selection</vt:lpstr>
      <vt:lpstr>Non-uniform domain</vt:lpstr>
      <vt:lpstr>Non-uniform domain</vt:lpstr>
      <vt:lpstr>PowerPoint Presentation</vt:lpstr>
      <vt:lpstr>Warp</vt:lpstr>
      <vt:lpstr>PowerPoint Presentation</vt:lpstr>
      <vt:lpstr>PowerPoint Presentation</vt:lpstr>
      <vt:lpstr>Analysis</vt:lpstr>
      <vt:lpstr>χ(s, s', d)</vt:lpstr>
      <vt:lpstr>χ(s, s', d)</vt:lpstr>
      <vt:lpstr>χ(s, s', d)</vt:lpstr>
      <vt:lpstr>χ(s, s', d)</vt:lpstr>
      <vt:lpstr>χ(s, s', d)</vt:lpstr>
      <vt:lpstr>PowerPoint Presentation</vt:lpstr>
      <vt:lpstr>Results</vt:lpstr>
      <vt:lpstr>Sampling methods for analysis</vt:lpstr>
      <vt:lpstr>Isotropic domain: portrait </vt:lpstr>
      <vt:lpstr>Isotropic domain: Gaussian profile</vt:lpstr>
      <vt:lpstr>Isotropic domain: blobs </vt:lpstr>
      <vt:lpstr>Aniso domain: perspective warp</vt:lpstr>
      <vt:lpstr>Aniso domain: portrait</vt:lpstr>
      <vt:lpstr>Comparison [Li et al. 2010]</vt:lpstr>
      <vt:lpstr>Surface domain: Venus</vt:lpstr>
      <vt:lpstr>Surface domain: genus 3</vt:lpstr>
      <vt:lpstr>Surface domain: Max</vt:lpstr>
      <vt:lpstr>Other applications</vt:lpstr>
      <vt:lpstr>Confession in non-uniform domains</vt:lpstr>
      <vt:lpstr>Limitations</vt:lpstr>
      <vt:lpstr>Limitation: samp rate ↔ warp χ(s, s', d) </vt:lpstr>
      <vt:lpstr>Limitation: long d ↔ range ξ(d) </vt:lpstr>
      <vt:lpstr>Future work</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Differential Domain Analysis for Non-uniform Sampling</dc:title>
  <dc:subject>SIGGRAPH 2011</dc:subject>
  <dc:creator/>
  <cp:lastModifiedBy/>
  <cp:revision>912</cp:revision>
  <dcterms:created xsi:type="dcterms:W3CDTF">2003-01-26T07:16:40Z</dcterms:created>
  <dcterms:modified xsi:type="dcterms:W3CDTF">2011-08-09T15:14:59Z</dcterms:modified>
</cp:coreProperties>
</file>